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388" r:id="rId3"/>
    <p:sldId id="259" r:id="rId4"/>
    <p:sldId id="260" r:id="rId5"/>
    <p:sldId id="430" r:id="rId6"/>
    <p:sldId id="431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4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4" d="100"/>
          <a:sy n="84" d="100"/>
        </p:scale>
        <p:origin x="143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Демографический состав населения Пудостьского сельского поселения на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01.01.2022</a:t>
            </a:r>
            <a:r>
              <a:rPr lang="ru-RU" sz="2800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5861345801206078"/>
          <c:y val="1.0410272150603655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612162484969989E-4"/>
          <c:y val="0.27140988837617586"/>
          <c:w val="0.58928426061972117"/>
          <c:h val="0.728590111623824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Демографический состав населения Пудостьского сельского поселения на 01.01.2016 г.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3.4931623765564024E-2"/>
                  <c:y val="-5.6316502967055454E-2"/>
                </c:manualLayout>
              </c:layout>
              <c:tx>
                <c:rich>
                  <a:bodyPr/>
                  <a:lstStyle/>
                  <a:p>
                    <a:r>
                      <a:rPr lang="ru-RU" sz="2293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1502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чел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. (14,8%) 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046973793042194E-2"/>
                  <c:y val="3.3761446183752812E-2"/>
                </c:manualLayout>
              </c:layout>
              <c:tx>
                <c:rich>
                  <a:bodyPr/>
                  <a:lstStyle/>
                  <a:p>
                    <a:r>
                      <a:rPr lang="ru-RU" sz="2293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5642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чел. (55,8%)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6.3748049672600782E-2"/>
                </c:manualLayout>
              </c:layout>
              <c:tx>
                <c:rich>
                  <a:bodyPr/>
                  <a:lstStyle/>
                  <a:p>
                    <a:r>
                      <a:rPr lang="ru-RU" sz="2293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2972 </a:t>
                    </a:r>
                    <a:r>
                      <a:rPr lang="ru-RU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чел. (29,4%)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047393896204283E-2"/>
                  <c:y val="-5.4004824548768322E-2"/>
                </c:manualLayout>
              </c:layout>
              <c:tx>
                <c:rich>
                  <a:bodyPr/>
                  <a:lstStyle/>
                  <a:p>
                    <a:r>
                      <a:rPr lang="en-US" sz="2293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2293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293" dirty="0">
                        <a:solidFill>
                          <a:schemeClr val="bg1"/>
                        </a:solidFill>
                      </a:rPr>
                      <a:t>320 </a:t>
                    </a:r>
                    <a:r>
                      <a:rPr lang="ru-RU" sz="2293" dirty="0">
                        <a:solidFill>
                          <a:schemeClr val="bg1"/>
                        </a:solidFill>
                      </a:rPr>
                      <a:t>чел.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93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ysClr val="window" lastClr="FFFFFF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МОЛОЖЕ ТРУДОСПОСОБНОГО ВОЗРАСТА</c:v>
                </c:pt>
                <c:pt idx="1">
                  <c:v>ТРУДОСПОСОБНОЕ НАСЕЛЕНИЕ</c:v>
                </c:pt>
                <c:pt idx="2">
                  <c:v>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1442</c:v>
                </c:pt>
                <c:pt idx="1">
                  <c:v>6218</c:v>
                </c:pt>
                <c:pt idx="2">
                  <c:v>2418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35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783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83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783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288311093585037"/>
          <c:y val="0.36216670447058313"/>
          <c:w val="0.36593913644477793"/>
          <c:h val="0.63620319065055142"/>
        </c:manualLayout>
      </c:layout>
      <c:overlay val="0"/>
      <c:spPr>
        <a:ln>
          <a:solidFill>
            <a:sysClr val="window" lastClr="FFFFFF"/>
          </a:solidFill>
        </a:ln>
      </c:spPr>
      <c:txPr>
        <a:bodyPr/>
        <a:lstStyle/>
        <a:p>
          <a:pPr>
            <a:defRPr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Состав доходной части бюджета Пудостьского сельского поселения за </a:t>
            </a:r>
          </a:p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0.13597785059482384"/>
          <c:y val="1.3052798055118059E-2"/>
        </c:manualLayout>
      </c:layout>
      <c:overlay val="0"/>
      <c:spPr>
        <a:noFill/>
        <a:ln w="338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545590433482809"/>
          <c:y val="0.30851063829787234"/>
          <c:w val="0.3811659192825112"/>
          <c:h val="0.678191489361702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доходной части бюджета Пудостьсского сельского поселения за 2015 год.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rgbClr val="04617B">
                  <a:lumMod val="50000"/>
                </a:srgbClr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2.2898511320295762E-2"/>
                  <c:y val="-0.1405038329074547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36 280,6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тыс. руб</a:t>
                    </a:r>
                    <a:r>
                      <a:rPr lang="ru-RU" dirty="0" smtClean="0"/>
                      <a:t>. (23,2 %)</a:t>
                    </a:r>
                    <a:endParaRPr lang="ru-RU" dirty="0"/>
                  </a:p>
                  <a:p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56511881919928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5 175,0 тыс</a:t>
                    </a:r>
                    <a:r>
                      <a:rPr lang="ru-RU" dirty="0"/>
                      <a:t>. руб</a:t>
                    </a:r>
                    <a:r>
                      <a:rPr lang="ru-RU" dirty="0" smtClean="0"/>
                      <a:t>. (3,3%)</a:t>
                    </a:r>
                    <a:endParaRPr lang="ru-RU" dirty="0"/>
                  </a:p>
                  <a:p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728011427830824E-2"/>
                  <c:y val="-0.30555101720723837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114 608,2 </a:t>
                    </a:r>
                    <a:r>
                      <a:rPr lang="ru-RU" dirty="0" smtClean="0"/>
                      <a:t>тыс</a:t>
                    </a:r>
                    <a:r>
                      <a:rPr lang="ru-RU" dirty="0"/>
                      <a:t>. руб</a:t>
                    </a:r>
                    <a:r>
                      <a:rPr lang="ru-RU" dirty="0" smtClean="0"/>
                      <a:t>. (73,5%)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38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ysClr val="window" lastClr="FFFFFF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27226.5</c:v>
                </c:pt>
                <c:pt idx="1">
                  <c:v>2580.6</c:v>
                </c:pt>
                <c:pt idx="2">
                  <c:v>34566.5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3801">
          <a:noFill/>
        </a:ln>
      </c:spPr>
    </c:plotArea>
    <c:legend>
      <c:legendPos val="r"/>
      <c:layout>
        <c:manualLayout>
          <c:xMode val="edge"/>
          <c:yMode val="edge"/>
          <c:x val="0.70254110612855003"/>
          <c:y val="0.38297872340425532"/>
          <c:w val="0.27952167414050821"/>
          <c:h val="0.61968085106382975"/>
        </c:manualLayout>
      </c:layout>
      <c:overlay val="0"/>
      <c:spPr>
        <a:ln>
          <a:solidFill>
            <a:sysClr val="window" lastClr="FFFFFF"/>
          </a:solidFill>
        </a:ln>
      </c:spPr>
    </c:legend>
    <c:plotVisOnly val="1"/>
    <c:dispBlanksAs val="zero"/>
    <c:showDLblsOverMax val="0"/>
  </c:chart>
  <c:txPr>
    <a:bodyPr/>
    <a:lstStyle/>
    <a:p>
      <a:pPr>
        <a:defRPr sz="24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Состав расходной части бюджета Пудостьского сельского поселения за </a:t>
            </a:r>
            <a:r>
              <a:rPr lang="ru-RU" sz="2400" dirty="0" smtClean="0"/>
              <a:t>2019 </a:t>
            </a:r>
            <a:r>
              <a:rPr lang="ru-RU" sz="2400" dirty="0"/>
              <a:t>год. (в тыс. </a:t>
            </a:r>
            <a:r>
              <a:rPr lang="ru-RU" sz="2400" dirty="0" smtClean="0"/>
              <a:t>руб.)</a:t>
            </a:r>
            <a:endParaRPr lang="ru-RU" sz="2400" dirty="0"/>
          </a:p>
        </c:rich>
      </c:tx>
      <c:layout>
        <c:manualLayout>
          <c:xMode val="edge"/>
          <c:yMode val="edge"/>
          <c:x val="0.11917275395326443"/>
          <c:y val="4.5701543096381879E-4"/>
        </c:manualLayout>
      </c:layout>
      <c:overlay val="0"/>
      <c:spPr>
        <a:noFill/>
        <a:ln w="20457">
          <a:noFill/>
        </a:ln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80418842350851"/>
          <c:y val="0.24005142576402891"/>
          <c:w val="0.56633684220271818"/>
          <c:h val="0.2571975005666505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0457">
          <a:noFill/>
        </a:ln>
      </c:spPr>
    </c:plotArea>
    <c:legend>
      <c:legendPos val="b"/>
      <c:layout>
        <c:manualLayout>
          <c:xMode val="edge"/>
          <c:yMode val="edge"/>
          <c:x val="7.2431766840721406E-3"/>
          <c:y val="0.60461437500519177"/>
          <c:w val="0.98344975558271308"/>
          <c:h val="0.39538562499480817"/>
        </c:manualLayout>
      </c:layout>
      <c:overlay val="0"/>
      <c:spPr>
        <a:ln>
          <a:solidFill>
            <a:sysClr val="window" lastClr="FFFFFF"/>
          </a:solidFill>
        </a:ln>
      </c:spPr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C486-AF73-4875-8D07-24E701F75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3618A-21D3-4C1A-A23B-E90C0A2EC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618A-21D3-4C1A-A23B-E90C0A2EC4C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5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2">
                <a:tint val="80000"/>
                <a:satMod val="400000"/>
                <a:lumMod val="58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3571FE-92DE-442B-AC83-9AA8FE048B1C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B1FB0-478E-4CE9-9B10-80D2AA87F55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384"/>
            <a:ext cx="9144000" cy="68580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248" y="260648"/>
            <a:ext cx="80250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Пудостьское сельское </a:t>
            </a:r>
          </a:p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поселение</a:t>
            </a:r>
            <a:endParaRPr lang="ru-RU" sz="5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204864"/>
            <a:ext cx="371475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40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21025"/>
            <a:ext cx="8712968" cy="4524315"/>
          </a:xfrm>
          <a:prstGeom prst="rect">
            <a:avLst/>
          </a:prstGeom>
          <a:noFill/>
          <a:effectLst>
            <a:glow rad="127000">
              <a:schemeClr val="accent1">
                <a:alpha val="26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 сельского поселения за 2021 год </a:t>
            </a:r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52383"/>
            <a:ext cx="2664296" cy="3149335"/>
          </a:xfrm>
          <a:prstGeom prst="rect">
            <a:avLst/>
          </a:prstGeom>
          <a:noFill/>
          <a:ln>
            <a:noFill/>
          </a:ln>
          <a:effectLst>
            <a:glow rad="749300">
              <a:schemeClr val="accent1">
                <a:alpha val="31000"/>
              </a:schemeClr>
            </a:glow>
            <a:softEdge rad="95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2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96225"/>
              </p:ext>
            </p:extLst>
          </p:nvPr>
        </p:nvGraphicFramePr>
        <p:xfrm>
          <a:off x="323529" y="1779138"/>
          <a:ext cx="8568951" cy="481821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653481"/>
                <a:gridCol w="3799426"/>
                <a:gridCol w="1741403"/>
                <a:gridCol w="2374641"/>
              </a:tblGrid>
              <a:tr h="752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9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территории Пудостьского сельского поселения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км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147,26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5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населенных пунктов, входящих в состав Пудостьского сельского поселения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 населения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Чел./ кв. км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постоянно проживающего населения (на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01.01.2022г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10 116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620688"/>
            <a:ext cx="87129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Пудостьского 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158031"/>
              </p:ext>
            </p:extLst>
          </p:nvPr>
        </p:nvGraphicFramePr>
        <p:xfrm>
          <a:off x="248568" y="260648"/>
          <a:ext cx="8646864" cy="625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8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80512" cy="6885384"/>
            <a:chOff x="0" y="0"/>
            <a:chExt cx="9180512" cy="6885384"/>
          </a:xfrm>
        </p:grpSpPr>
        <p:pic>
          <p:nvPicPr>
            <p:cNvPr id="6" name="Picture 2" descr="C:\Users\User\Desktop\Призентация отчет\1034034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92696"/>
              <a:ext cx="5436096" cy="558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253744" y="0"/>
              <a:ext cx="3926768" cy="688538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076055" y="2204864"/>
              <a:ext cx="403427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Рост среднемесячной </a:t>
              </a:r>
            </a:p>
            <a:p>
              <a:pPr algn="ctr"/>
              <a:r>
                <a:rPr lang="ru-RU" sz="36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заработной платы  на 3,8%</a:t>
              </a:r>
              <a:endParaRPr lang="ru-RU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6192688"/>
              <a:ext cx="5436096" cy="69269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0"/>
              <a:ext cx="5436096" cy="69269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8588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2010" y="-27384"/>
            <a:ext cx="9174444" cy="6912768"/>
            <a:chOff x="-12010" y="-27384"/>
            <a:chExt cx="9174444" cy="691276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-12010" y="-27384"/>
              <a:ext cx="9156010" cy="6912768"/>
              <a:chOff x="0" y="-27384"/>
              <a:chExt cx="9156010" cy="691276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0" y="-1"/>
                <a:ext cx="5183560" cy="116299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0" y="5695003"/>
                <a:ext cx="5256584" cy="119038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183560" y="-27384"/>
                <a:ext cx="3972450" cy="691276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</p:grpSp>
        <p:pic>
          <p:nvPicPr>
            <p:cNvPr id="2051" name="Picture 3" descr="C:\Users\User\Desktop\Призентация отчет\depositphotos_6399311-stock-photo-3d-small-repairer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62997"/>
              <a:ext cx="5256584" cy="45320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2029548" y="258331"/>
              <a:ext cx="63588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Предпринимательство </a:t>
              </a:r>
              <a:r>
                <a:rPr lang="ru-RU" sz="2800" b="1" i="1" dirty="0" err="1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Пудостьского</a:t>
              </a:r>
              <a:r>
                <a:rPr lang="ru-RU" sz="28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поселения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6418" y="2708920"/>
              <a:ext cx="4716016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28700" lvl="1" indent="-571500">
                <a:buFont typeface="Wingdings" pitchFamily="2" charset="2"/>
                <a:buChar char="q"/>
              </a:pPr>
              <a:r>
                <a:rPr lang="ru-RU" sz="28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189 организаций</a:t>
              </a:r>
              <a:endParaRPr lang="ru-RU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028700" lvl="1" indent="-571500">
                <a:buFont typeface="Wingdings" pitchFamily="2" charset="2"/>
                <a:buChar char="q"/>
              </a:pPr>
              <a:r>
                <a:rPr lang="ru-RU" sz="28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275 индивидуальных </a:t>
              </a:r>
              <a:r>
                <a:rPr lang="ru-RU" sz="2800" b="1" i="1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предпринимателей</a:t>
              </a:r>
            </a:p>
            <a:p>
              <a:pPr algn="ctr"/>
              <a:endParaRPr lang="ru-RU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372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271934"/>
              </p:ext>
            </p:extLst>
          </p:nvPr>
        </p:nvGraphicFramePr>
        <p:xfrm>
          <a:off x="374328" y="260648"/>
          <a:ext cx="85181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7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066612"/>
              </p:ext>
            </p:extLst>
          </p:nvPr>
        </p:nvGraphicFramePr>
        <p:xfrm>
          <a:off x="251520" y="0"/>
          <a:ext cx="864096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77738"/>
              </p:ext>
            </p:extLst>
          </p:nvPr>
        </p:nvGraphicFramePr>
        <p:xfrm>
          <a:off x="-36512" y="0"/>
          <a:ext cx="9252520" cy="693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иаграмма" r:id="rId5" imgW="5669211" imgH="8054443" progId="Excel.Chart.8">
                  <p:embed/>
                </p:oleObj>
              </mc:Choice>
              <mc:Fallback>
                <p:oleObj name="Диаграмма" r:id="rId5" imgW="5669211" imgH="8054443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0"/>
                        <a:ext cx="9252520" cy="6930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8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4046</TotalTime>
  <Words>175</Words>
  <Application>Microsoft Office PowerPoint</Application>
  <PresentationFormat>Экран (4:3)</PresentationFormat>
  <Paragraphs>42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Constantia</vt:lpstr>
      <vt:lpstr>Times New Roman</vt:lpstr>
      <vt:lpstr>Wingdings</vt:lpstr>
      <vt:lpstr>Wingdings 2</vt:lpstr>
      <vt:lpstr>Поток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Борисовна</cp:lastModifiedBy>
  <cp:revision>231</cp:revision>
  <dcterms:created xsi:type="dcterms:W3CDTF">2016-02-05T12:29:19Z</dcterms:created>
  <dcterms:modified xsi:type="dcterms:W3CDTF">2022-02-28T07:18:37Z</dcterms:modified>
</cp:coreProperties>
</file>