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13" r:id="rId4"/>
  </p:sldMasterIdLst>
  <p:notesMasterIdLst>
    <p:notesMasterId r:id="rId44"/>
  </p:notesMasterIdLst>
  <p:sldIdLst>
    <p:sldId id="257" r:id="rId5"/>
    <p:sldId id="538" r:id="rId6"/>
    <p:sldId id="573" r:id="rId7"/>
    <p:sldId id="574" r:id="rId8"/>
    <p:sldId id="575" r:id="rId9"/>
    <p:sldId id="576" r:id="rId10"/>
    <p:sldId id="577" r:id="rId11"/>
    <p:sldId id="535" r:id="rId12"/>
    <p:sldId id="536" r:id="rId13"/>
    <p:sldId id="537" r:id="rId14"/>
    <p:sldId id="539" r:id="rId15"/>
    <p:sldId id="542" r:id="rId16"/>
    <p:sldId id="599" r:id="rId17"/>
    <p:sldId id="600" r:id="rId18"/>
    <p:sldId id="543" r:id="rId19"/>
    <p:sldId id="601" r:id="rId20"/>
    <p:sldId id="602" r:id="rId21"/>
    <p:sldId id="603" r:id="rId22"/>
    <p:sldId id="598" r:id="rId23"/>
    <p:sldId id="604" r:id="rId24"/>
    <p:sldId id="579" r:id="rId25"/>
    <p:sldId id="580" r:id="rId26"/>
    <p:sldId id="581" r:id="rId27"/>
    <p:sldId id="582" r:id="rId28"/>
    <p:sldId id="583" r:id="rId29"/>
    <p:sldId id="584" r:id="rId30"/>
    <p:sldId id="585" r:id="rId31"/>
    <p:sldId id="586" r:id="rId32"/>
    <p:sldId id="587" r:id="rId33"/>
    <p:sldId id="588" r:id="rId34"/>
    <p:sldId id="589" r:id="rId35"/>
    <p:sldId id="590" r:id="rId36"/>
    <p:sldId id="591" r:id="rId37"/>
    <p:sldId id="592" r:id="rId38"/>
    <p:sldId id="593" r:id="rId39"/>
    <p:sldId id="594" r:id="rId40"/>
    <p:sldId id="595" r:id="rId41"/>
    <p:sldId id="596" r:id="rId42"/>
    <p:sldId id="393" r:id="rId43"/>
  </p:sldIdLst>
  <p:sldSz cx="9144000" cy="6858000" type="screen4x3"/>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4B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p:cViewPr varScale="1">
        <p:scale>
          <a:sx n="109" d="100"/>
          <a:sy n="109" d="100"/>
        </p:scale>
        <p:origin x="87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package" Target="../embeddings/_____Microsoft_Excel.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_____Microsoft_Excel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_____Microsoft_Excel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package" Target="../embeddings/_____Microsoft_Excel3.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tx1"/>
                </a:solidFill>
                <a:latin typeface="Times New Roman" pitchFamily="18" charset="0"/>
                <a:cs typeface="Times New Roman" pitchFamily="18" charset="0"/>
              </a:defRPr>
            </a:pPr>
            <a:r>
              <a:rPr lang="ru-RU" sz="2800" dirty="0">
                <a:solidFill>
                  <a:schemeClr val="bg1"/>
                </a:solidFill>
                <a:latin typeface="Times New Roman" pitchFamily="18" charset="0"/>
                <a:cs typeface="Times New Roman" pitchFamily="18" charset="0"/>
              </a:rPr>
              <a:t>Демографический состав населения </a:t>
            </a:r>
            <a:r>
              <a:rPr lang="ru-RU" sz="2800" dirty="0" smtClean="0">
                <a:solidFill>
                  <a:schemeClr val="bg1"/>
                </a:solidFill>
                <a:latin typeface="Times New Roman" pitchFamily="18" charset="0"/>
                <a:cs typeface="Times New Roman" pitchFamily="18" charset="0"/>
              </a:rPr>
              <a:t>         МО Пудостьское сельское поселение </a:t>
            </a:r>
            <a:r>
              <a:rPr lang="ru-RU" sz="2800" dirty="0">
                <a:solidFill>
                  <a:schemeClr val="bg1"/>
                </a:solidFill>
                <a:latin typeface="Times New Roman" pitchFamily="18" charset="0"/>
                <a:cs typeface="Times New Roman" pitchFamily="18" charset="0"/>
              </a:rPr>
              <a:t>на </a:t>
            </a:r>
            <a:r>
              <a:rPr lang="ru-RU" sz="2800" dirty="0" smtClean="0">
                <a:solidFill>
                  <a:schemeClr val="bg1"/>
                </a:solidFill>
                <a:latin typeface="Times New Roman" pitchFamily="18" charset="0"/>
                <a:cs typeface="Times New Roman" pitchFamily="18" charset="0"/>
              </a:rPr>
              <a:t>01.01.2024</a:t>
            </a:r>
            <a:r>
              <a:rPr lang="ru-RU" sz="2800" baseline="0" dirty="0" smtClean="0">
                <a:solidFill>
                  <a:schemeClr val="bg1"/>
                </a:solidFill>
                <a:latin typeface="Times New Roman" pitchFamily="18" charset="0"/>
                <a:cs typeface="Times New Roman" pitchFamily="18" charset="0"/>
              </a:rPr>
              <a:t> </a:t>
            </a:r>
            <a:r>
              <a:rPr lang="ru-RU" sz="2800" dirty="0" smtClean="0">
                <a:solidFill>
                  <a:schemeClr val="bg1"/>
                </a:solidFill>
                <a:latin typeface="Times New Roman" pitchFamily="18" charset="0"/>
                <a:cs typeface="Times New Roman" pitchFamily="18" charset="0"/>
              </a:rPr>
              <a:t>год</a:t>
            </a:r>
            <a:r>
              <a:rPr lang="ru-RU" sz="2800" dirty="0">
                <a:solidFill>
                  <a:schemeClr val="bg1"/>
                </a:solidFill>
                <a:latin typeface="Times New Roman" pitchFamily="18" charset="0"/>
                <a:cs typeface="Times New Roman" pitchFamily="18" charset="0"/>
              </a:rPr>
              <a:t>.</a:t>
            </a:r>
          </a:p>
        </c:rich>
      </c:tx>
      <c:layout>
        <c:manualLayout>
          <c:xMode val="edge"/>
          <c:yMode val="edge"/>
          <c:x val="0.15861345801206078"/>
          <c:y val="1.0410272150603655E-3"/>
        </c:manualLayout>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3.2612162484969989E-4"/>
          <c:y val="0.27140988837617586"/>
          <c:w val="0.58928426061972117"/>
          <c:h val="0.72859011162382459"/>
        </c:manualLayout>
      </c:layout>
      <c:pie3DChart>
        <c:varyColors val="1"/>
        <c:ser>
          <c:idx val="0"/>
          <c:order val="0"/>
          <c:tx>
            <c:strRef>
              <c:f>Лист1!$B$1</c:f>
              <c:strCache>
                <c:ptCount val="1"/>
                <c:pt idx="0">
                  <c:v>Демографический состав населения Пудостьского сельского поселения на 01.01.2016 г.</c:v>
                </c:pt>
              </c:strCache>
            </c:strRef>
          </c:tx>
          <c:explosion val="25"/>
          <c:dPt>
            <c:idx val="0"/>
            <c:bubble3D val="0"/>
            <c:spPr>
              <a:solidFill>
                <a:srgbClr val="FF0000"/>
              </a:solidFill>
            </c:spPr>
            <c:extLst>
              <c:ext xmlns:c16="http://schemas.microsoft.com/office/drawing/2014/chart" uri="{C3380CC4-5D6E-409C-BE32-E72D297353CC}">
                <c16:uniqueId val="{00000001-705D-43D5-AEC3-489D729AC76E}"/>
              </c:ext>
            </c:extLst>
          </c:dPt>
          <c:dPt>
            <c:idx val="1"/>
            <c:bubble3D val="0"/>
            <c:extLst>
              <c:ext xmlns:c16="http://schemas.microsoft.com/office/drawing/2014/chart" uri="{C3380CC4-5D6E-409C-BE32-E72D297353CC}">
                <c16:uniqueId val="{00000002-705D-43D5-AEC3-489D729AC76E}"/>
              </c:ext>
            </c:extLst>
          </c:dPt>
          <c:dPt>
            <c:idx val="2"/>
            <c:bubble3D val="0"/>
            <c:extLst>
              <c:ext xmlns:c16="http://schemas.microsoft.com/office/drawing/2014/chart" uri="{C3380CC4-5D6E-409C-BE32-E72D297353CC}">
                <c16:uniqueId val="{00000003-705D-43D5-AEC3-489D729AC76E}"/>
              </c:ext>
            </c:extLst>
          </c:dPt>
          <c:dLbls>
            <c:dLbl>
              <c:idx val="0"/>
              <c:layout>
                <c:manualLayout>
                  <c:x val="-3.4931623765564024E-2"/>
                  <c:y val="-5.6316502967055454E-2"/>
                </c:manualLayout>
              </c:layout>
              <c:tx>
                <c:rich>
                  <a:bodyPr/>
                  <a:lstStyle/>
                  <a:p>
                    <a:r>
                      <a:rPr lang="ru-RU" sz="2293" dirty="0" smtClean="0">
                        <a:solidFill>
                          <a:schemeClr val="bg1"/>
                        </a:solidFill>
                        <a:latin typeface="Times New Roman" pitchFamily="18" charset="0"/>
                        <a:cs typeface="Times New Roman" pitchFamily="18" charset="0"/>
                      </a:rPr>
                      <a:t>1471</a:t>
                    </a:r>
                    <a:r>
                      <a:rPr lang="ru-RU" dirty="0" smtClean="0">
                        <a:solidFill>
                          <a:schemeClr val="bg1"/>
                        </a:solidFill>
                      </a:rPr>
                      <a:t> </a:t>
                    </a:r>
                    <a:r>
                      <a:rPr lang="ru-RU" dirty="0">
                        <a:solidFill>
                          <a:schemeClr val="bg1"/>
                        </a:solidFill>
                      </a:rPr>
                      <a:t>чел</a:t>
                    </a:r>
                    <a:r>
                      <a:rPr lang="ru-RU" dirty="0" smtClean="0">
                        <a:solidFill>
                          <a:schemeClr val="bg1"/>
                        </a:solidFill>
                      </a:rPr>
                      <a:t>. (11,6%) </a:t>
                    </a:r>
                    <a:endParaRPr lang="ru-RU" dirty="0">
                      <a:solidFill>
                        <a:schemeClr val="bg1"/>
                      </a:solidFill>
                    </a:endParaRPr>
                  </a:p>
                </c:rich>
              </c:tx>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705D-43D5-AEC3-489D729AC76E}"/>
                </c:ext>
              </c:extLst>
            </c:dLbl>
            <c:dLbl>
              <c:idx val="1"/>
              <c:layout>
                <c:manualLayout>
                  <c:x val="1.6046973793042194E-2"/>
                  <c:y val="3.3761446183752812E-2"/>
                </c:manualLayout>
              </c:layout>
              <c:tx>
                <c:rich>
                  <a:bodyPr/>
                  <a:lstStyle/>
                  <a:p>
                    <a:r>
                      <a:rPr lang="ru-RU" sz="2293" baseline="0" dirty="0" smtClean="0">
                        <a:solidFill>
                          <a:schemeClr val="bg1"/>
                        </a:solidFill>
                        <a:latin typeface="Times New Roman" pitchFamily="18" charset="0"/>
                        <a:cs typeface="Times New Roman" pitchFamily="18" charset="0"/>
                      </a:rPr>
                      <a:t>7499 </a:t>
                    </a:r>
                    <a:r>
                      <a:rPr lang="ru-RU" dirty="0" smtClean="0">
                        <a:solidFill>
                          <a:schemeClr val="bg1"/>
                        </a:solidFill>
                      </a:rPr>
                      <a:t>чел. (59,2%)</a:t>
                    </a:r>
                    <a:endParaRPr lang="ru-RU" dirty="0">
                      <a:solidFill>
                        <a:schemeClr val="bg1"/>
                      </a:solidFill>
                    </a:endParaRPr>
                  </a:p>
                </c:rich>
              </c:tx>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705D-43D5-AEC3-489D729AC76E}"/>
                </c:ext>
              </c:extLst>
            </c:dLbl>
            <c:dLbl>
              <c:idx val="2"/>
              <c:layout>
                <c:manualLayout>
                  <c:x val="0"/>
                  <c:y val="-6.3748049672600782E-2"/>
                </c:manualLayout>
              </c:layout>
              <c:tx>
                <c:rich>
                  <a:bodyPr/>
                  <a:lstStyle/>
                  <a:p>
                    <a:r>
                      <a:rPr lang="ru-RU" sz="2293" dirty="0" smtClean="0">
                        <a:solidFill>
                          <a:schemeClr val="bg1"/>
                        </a:solidFill>
                        <a:latin typeface="Times New Roman" pitchFamily="18" charset="0"/>
                        <a:cs typeface="Times New Roman" pitchFamily="18" charset="0"/>
                      </a:rPr>
                      <a:t>3695 </a:t>
                    </a:r>
                    <a:r>
                      <a:rPr lang="ru-RU" dirty="0" smtClean="0">
                        <a:solidFill>
                          <a:schemeClr val="bg1"/>
                        </a:solidFill>
                        <a:latin typeface="Times New Roman" pitchFamily="18" charset="0"/>
                        <a:cs typeface="Times New Roman" pitchFamily="18" charset="0"/>
                      </a:rPr>
                      <a:t>чел. (29,2%)</a:t>
                    </a:r>
                    <a:endParaRPr lang="ru-RU" dirty="0">
                      <a:latin typeface="Times New Roman" pitchFamily="18" charset="0"/>
                      <a:cs typeface="Times New Roman" pitchFamily="18" charset="0"/>
                    </a:endParaRPr>
                  </a:p>
                </c:rich>
              </c:tx>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705D-43D5-AEC3-489D729AC76E}"/>
                </c:ext>
              </c:extLst>
            </c:dLbl>
            <c:dLbl>
              <c:idx val="3"/>
              <c:layout>
                <c:manualLayout>
                  <c:x val="5.3047393896204283E-2"/>
                  <c:y val="-5.4004824548768322E-2"/>
                </c:manualLayout>
              </c:layout>
              <c:tx>
                <c:rich>
                  <a:bodyPr/>
                  <a:lstStyle/>
                  <a:p>
                    <a:r>
                      <a:rPr lang="en-US" sz="2293" dirty="0">
                        <a:solidFill>
                          <a:schemeClr val="bg1"/>
                        </a:solidFill>
                        <a:latin typeface="Times New Roman" pitchFamily="18" charset="0"/>
                        <a:cs typeface="Times New Roman" pitchFamily="18" charset="0"/>
                      </a:rPr>
                      <a:t>2</a:t>
                    </a:r>
                    <a:r>
                      <a:rPr lang="ru-RU" sz="2293" dirty="0">
                        <a:solidFill>
                          <a:schemeClr val="bg1"/>
                        </a:solidFill>
                        <a:latin typeface="Times New Roman" pitchFamily="18" charset="0"/>
                        <a:cs typeface="Times New Roman" pitchFamily="18" charset="0"/>
                      </a:rPr>
                      <a:t> </a:t>
                    </a:r>
                    <a:r>
                      <a:rPr lang="en-US" sz="2293" dirty="0">
                        <a:solidFill>
                          <a:schemeClr val="bg1"/>
                        </a:solidFill>
                      </a:rPr>
                      <a:t>320 </a:t>
                    </a:r>
                    <a:r>
                      <a:rPr lang="ru-RU" sz="2293" dirty="0">
                        <a:solidFill>
                          <a:schemeClr val="bg1"/>
                        </a:solidFill>
                      </a:rPr>
                      <a:t>чел.</a:t>
                    </a:r>
                    <a:endParaRPr lang="en-US" sz="1800" dirty="0">
                      <a:solidFill>
                        <a:schemeClr val="bg1"/>
                      </a:solidFill>
                    </a:endParaRPr>
                  </a:p>
                </c:rich>
              </c:tx>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05D-43D5-AEC3-489D729AC76E}"/>
                </c:ext>
              </c:extLst>
            </c:dLbl>
            <c:spPr>
              <a:noFill/>
              <a:ln>
                <a:noFill/>
              </a:ln>
              <a:effectLst/>
            </c:spPr>
            <c:txPr>
              <a:bodyPr/>
              <a:lstStyle/>
              <a:p>
                <a:pPr>
                  <a:defRPr sz="2293">
                    <a:solidFill>
                      <a:schemeClr val="bg1"/>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1"/>
            <c:leaderLines>
              <c:spPr>
                <a:ln>
                  <a:solidFill>
                    <a:sysClr val="window" lastClr="FFFFFF"/>
                  </a:solidFill>
                </a:ln>
              </c:spPr>
            </c:leaderLines>
            <c:extLst>
              <c:ext xmlns:c15="http://schemas.microsoft.com/office/drawing/2012/chart" uri="{CE6537A1-D6FC-4f65-9D91-7224C49458BB}"/>
            </c:extLst>
          </c:dLbls>
          <c:cat>
            <c:strRef>
              <c:f>Лист1!$A$2:$A$4</c:f>
              <c:strCache>
                <c:ptCount val="3"/>
                <c:pt idx="0">
                  <c:v>МОЛОЖЕ ТРУДОСПОСОБНОГО ВОЗРАСТА</c:v>
                </c:pt>
                <c:pt idx="1">
                  <c:v>ТРУДОСПОСОБНОЕ НАСЕЛЕНИЕ</c:v>
                </c:pt>
                <c:pt idx="2">
                  <c:v>СТАРШЕ ТРУДОСПОСОБНОГО ВОЗРАСТА</c:v>
                </c:pt>
              </c:strCache>
            </c:strRef>
          </c:cat>
          <c:val>
            <c:numRef>
              <c:f>Лист1!$B$2:$B$4</c:f>
              <c:numCache>
                <c:formatCode>General</c:formatCode>
                <c:ptCount val="3"/>
                <c:pt idx="0">
                  <c:v>1442</c:v>
                </c:pt>
                <c:pt idx="1">
                  <c:v>6218</c:v>
                </c:pt>
                <c:pt idx="2">
                  <c:v>2418</c:v>
                </c:pt>
              </c:numCache>
            </c:numRef>
          </c:val>
          <c:extLst>
            <c:ext xmlns:c16="http://schemas.microsoft.com/office/drawing/2014/chart" uri="{C3380CC4-5D6E-409C-BE32-E72D297353CC}">
              <c16:uniqueId val="{00000005-705D-43D5-AEC3-489D729AC76E}"/>
            </c:ext>
          </c:extLst>
        </c:ser>
        <c:dLbls>
          <c:showLegendKey val="0"/>
          <c:showVal val="0"/>
          <c:showCatName val="0"/>
          <c:showSerName val="0"/>
          <c:showPercent val="0"/>
          <c:showBubbleSize val="0"/>
          <c:showLeaderLines val="1"/>
        </c:dLbls>
      </c:pie3DChart>
      <c:spPr>
        <a:noFill/>
        <a:ln w="32353">
          <a:noFill/>
        </a:ln>
      </c:spPr>
    </c:plotArea>
    <c:legend>
      <c:legendPos val="r"/>
      <c:legendEntry>
        <c:idx val="0"/>
        <c:txPr>
          <a:bodyPr/>
          <a:lstStyle/>
          <a:p>
            <a:pPr>
              <a:defRPr sz="1783">
                <a:solidFill>
                  <a:schemeClr val="bg1"/>
                </a:solidFill>
                <a:latin typeface="Times New Roman" pitchFamily="18" charset="0"/>
                <a:cs typeface="Times New Roman" pitchFamily="18" charset="0"/>
              </a:defRPr>
            </a:pPr>
            <a:endParaRPr lang="ru-RU"/>
          </a:p>
        </c:txPr>
      </c:legendEntry>
      <c:legendEntry>
        <c:idx val="1"/>
        <c:txPr>
          <a:bodyPr/>
          <a:lstStyle/>
          <a:p>
            <a:pPr>
              <a:defRPr sz="1783">
                <a:solidFill>
                  <a:schemeClr val="bg1"/>
                </a:solidFill>
                <a:latin typeface="Times New Roman" pitchFamily="18" charset="0"/>
                <a:cs typeface="Times New Roman" pitchFamily="18" charset="0"/>
              </a:defRPr>
            </a:pPr>
            <a:endParaRPr lang="ru-RU"/>
          </a:p>
        </c:txPr>
      </c:legendEntry>
      <c:legendEntry>
        <c:idx val="2"/>
        <c:txPr>
          <a:bodyPr/>
          <a:lstStyle/>
          <a:p>
            <a:pPr>
              <a:defRPr sz="1783">
                <a:solidFill>
                  <a:schemeClr val="bg1"/>
                </a:solidFill>
                <a:latin typeface="Times New Roman" pitchFamily="18" charset="0"/>
                <a:cs typeface="Times New Roman" pitchFamily="18" charset="0"/>
              </a:defRPr>
            </a:pPr>
            <a:endParaRPr lang="ru-RU"/>
          </a:p>
        </c:txPr>
      </c:legendEntry>
      <c:layout>
        <c:manualLayout>
          <c:xMode val="edge"/>
          <c:yMode val="edge"/>
          <c:x val="0.63288311093585037"/>
          <c:y val="0.36216670447058313"/>
          <c:w val="0.36593913644477793"/>
          <c:h val="0.63620319065055142"/>
        </c:manualLayout>
      </c:layout>
      <c:overlay val="0"/>
      <c:spPr>
        <a:ln>
          <a:solidFill>
            <a:sysClr val="window" lastClr="FFFFFF"/>
          </a:solidFill>
        </a:ln>
      </c:spPr>
      <c:txPr>
        <a:bodyPr/>
        <a:lstStyle/>
        <a:p>
          <a:pPr>
            <a:defRPr>
              <a:solidFill>
                <a:schemeClr val="bg1"/>
              </a:solidFill>
              <a:latin typeface="Times New Roman" pitchFamily="18" charset="0"/>
              <a:cs typeface="Times New Roman" pitchFamily="18" charset="0"/>
            </a:defRPr>
          </a:pPr>
          <a:endParaRPr lang="ru-RU"/>
        </a:p>
      </c:txPr>
    </c:legend>
    <c:plotVisOnly val="1"/>
    <c:dispBlanksAs val="zero"/>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ru-RU" sz="2400" dirty="0">
                <a:solidFill>
                  <a:schemeClr val="bg2"/>
                </a:solidFill>
              </a:rPr>
              <a:t>Состав доходной части бюджета </a:t>
            </a:r>
            <a:endParaRPr lang="ru-RU" sz="2400" dirty="0" smtClean="0">
              <a:solidFill>
                <a:schemeClr val="bg2"/>
              </a:solidFill>
            </a:endParaRPr>
          </a:p>
          <a:p>
            <a:pPr>
              <a:defRPr sz="2400"/>
            </a:pPr>
            <a:r>
              <a:rPr lang="ru-RU" sz="2400" dirty="0" smtClean="0">
                <a:solidFill>
                  <a:schemeClr val="bg2"/>
                </a:solidFill>
              </a:rPr>
              <a:t>МО Пудостьское сельское поселение </a:t>
            </a:r>
          </a:p>
          <a:p>
            <a:pPr>
              <a:defRPr sz="2400"/>
            </a:pPr>
            <a:r>
              <a:rPr lang="ru-RU" sz="2400" dirty="0" smtClean="0">
                <a:solidFill>
                  <a:schemeClr val="bg2"/>
                </a:solidFill>
              </a:rPr>
              <a:t>за 2023</a:t>
            </a:r>
            <a:r>
              <a:rPr lang="ru-RU" sz="2400" baseline="0" dirty="0" smtClean="0">
                <a:solidFill>
                  <a:schemeClr val="bg2"/>
                </a:solidFill>
              </a:rPr>
              <a:t> </a:t>
            </a:r>
            <a:r>
              <a:rPr lang="ru-RU" sz="2400" dirty="0" smtClean="0">
                <a:solidFill>
                  <a:schemeClr val="bg2"/>
                </a:solidFill>
              </a:rPr>
              <a:t>год</a:t>
            </a:r>
            <a:r>
              <a:rPr lang="en-US" sz="2400" dirty="0" smtClean="0">
                <a:solidFill>
                  <a:schemeClr val="bg2"/>
                </a:solidFill>
              </a:rPr>
              <a:t>:</a:t>
            </a:r>
            <a:r>
              <a:rPr lang="en-US" sz="2400" baseline="0" dirty="0" smtClean="0">
                <a:solidFill>
                  <a:schemeClr val="bg2"/>
                </a:solidFill>
              </a:rPr>
              <a:t> </a:t>
            </a:r>
            <a:r>
              <a:rPr lang="ru-RU" sz="2400" baseline="0" dirty="0" smtClean="0">
                <a:solidFill>
                  <a:schemeClr val="bg2"/>
                </a:solidFill>
              </a:rPr>
              <a:t>124 126,8 тыс. руб.</a:t>
            </a:r>
            <a:endParaRPr lang="ru-RU" sz="2400" dirty="0">
              <a:solidFill>
                <a:schemeClr val="bg2"/>
              </a:solidFill>
            </a:endParaRPr>
          </a:p>
        </c:rich>
      </c:tx>
      <c:layout>
        <c:manualLayout>
          <c:xMode val="edge"/>
          <c:yMode val="edge"/>
          <c:x val="0.17026932602282746"/>
          <c:y val="2.3427462308109555E-2"/>
        </c:manualLayout>
      </c:layout>
      <c:overlay val="0"/>
      <c:spPr>
        <a:noFill/>
        <a:ln w="33801">
          <a:noFill/>
        </a:ln>
      </c:spPr>
    </c:title>
    <c:autoTitleDeleted val="0"/>
    <c:plotArea>
      <c:layout>
        <c:manualLayout>
          <c:layoutTarget val="inner"/>
          <c:xMode val="edge"/>
          <c:yMode val="edge"/>
          <c:x val="0.15545590433482809"/>
          <c:y val="0.30851063829787234"/>
          <c:w val="0.3811659192825112"/>
          <c:h val="0.67819148936170215"/>
        </c:manualLayout>
      </c:layout>
      <c:pieChart>
        <c:varyColors val="1"/>
        <c:ser>
          <c:idx val="0"/>
          <c:order val="0"/>
          <c:tx>
            <c:strRef>
              <c:f>Лист1!$B$1</c:f>
              <c:strCache>
                <c:ptCount val="1"/>
                <c:pt idx="0">
                  <c:v>Состав доходной части бюджета Пудостьсского сельского поселения за 2015 год.</c:v>
                </c:pt>
              </c:strCache>
            </c:strRef>
          </c:tx>
          <c:explosion val="18"/>
          <c:dPt>
            <c:idx val="0"/>
            <c:bubble3D val="0"/>
            <c:spPr>
              <a:solidFill>
                <a:srgbClr val="04617B">
                  <a:lumMod val="50000"/>
                </a:srgbClr>
              </a:solidFill>
            </c:spPr>
            <c:extLst>
              <c:ext xmlns:c16="http://schemas.microsoft.com/office/drawing/2014/chart" uri="{C3380CC4-5D6E-409C-BE32-E72D297353CC}">
                <c16:uniqueId val="{00000001-53C0-49F5-8B02-9B57B0F8AAA2}"/>
              </c:ext>
            </c:extLst>
          </c:dPt>
          <c:dPt>
            <c:idx val="1"/>
            <c:bubble3D val="0"/>
            <c:extLst>
              <c:ext xmlns:c16="http://schemas.microsoft.com/office/drawing/2014/chart" uri="{C3380CC4-5D6E-409C-BE32-E72D297353CC}">
                <c16:uniqueId val="{00000002-53C0-49F5-8B02-9B57B0F8AAA2}"/>
              </c:ext>
            </c:extLst>
          </c:dPt>
          <c:dPt>
            <c:idx val="2"/>
            <c:bubble3D val="0"/>
            <c:extLst>
              <c:ext xmlns:c16="http://schemas.microsoft.com/office/drawing/2014/chart" uri="{C3380CC4-5D6E-409C-BE32-E72D297353CC}">
                <c16:uniqueId val="{00000003-53C0-49F5-8B02-9B57B0F8AAA2}"/>
              </c:ext>
            </c:extLst>
          </c:dPt>
          <c:dLbls>
            <c:dLbl>
              <c:idx val="0"/>
              <c:layout>
                <c:manualLayout>
                  <c:x val="2.4473618221416936E-3"/>
                  <c:y val="-2.6382526124548285E-2"/>
                </c:manualLayout>
              </c:layout>
              <c:tx>
                <c:rich>
                  <a:bodyPr wrap="square" lIns="38100" tIns="19050" rIns="38100" bIns="19050" anchor="ctr">
                    <a:noAutofit/>
                  </a:bodyPr>
                  <a:lstStyle/>
                  <a:p>
                    <a:pPr>
                      <a:defRPr sz="2000"/>
                    </a:pPr>
                    <a:r>
                      <a:rPr lang="ru-RU" sz="2000" baseline="0" dirty="0" smtClean="0"/>
                      <a:t>38 236,8 </a:t>
                    </a:r>
                    <a:r>
                      <a:rPr lang="ru-RU" sz="2000" dirty="0" smtClean="0"/>
                      <a:t> </a:t>
                    </a:r>
                    <a:r>
                      <a:rPr lang="ru-RU" sz="2000" dirty="0"/>
                      <a:t>тыс. руб</a:t>
                    </a:r>
                    <a:r>
                      <a:rPr lang="ru-RU" sz="2000" dirty="0" smtClean="0"/>
                      <a:t>. (30,8%)</a:t>
                    </a:r>
                    <a:endParaRPr lang="ru-RU" sz="2000" dirty="0"/>
                  </a:p>
                  <a:p>
                    <a:pPr>
                      <a:defRPr sz="2000"/>
                    </a:pPr>
                    <a:endParaRPr lang="ru-RU" sz="2000" dirty="0"/>
                  </a:p>
                </c:rich>
              </c:tx>
              <c:spPr>
                <a:noFill/>
                <a:ln w="33801">
                  <a:noFill/>
                </a:ln>
              </c:spPr>
              <c:showLegendKey val="0"/>
              <c:showVal val="0"/>
              <c:showCatName val="0"/>
              <c:showSerName val="0"/>
              <c:showPercent val="0"/>
              <c:showBubbleSize val="0"/>
              <c:extLst>
                <c:ext xmlns:c15="http://schemas.microsoft.com/office/drawing/2012/chart" uri="{CE6537A1-D6FC-4f65-9D91-7224C49458BB}">
                  <c15:layout>
                    <c:manualLayout>
                      <c:w val="0.17601212093890786"/>
                      <c:h val="0.1908627799525543"/>
                    </c:manualLayout>
                  </c15:layout>
                </c:ext>
                <c:ext xmlns:c16="http://schemas.microsoft.com/office/drawing/2014/chart" uri="{C3380CC4-5D6E-409C-BE32-E72D297353CC}">
                  <c16:uniqueId val="{00000001-53C0-49F5-8B02-9B57B0F8AAA2}"/>
                </c:ext>
              </c:extLst>
            </c:dLbl>
            <c:dLbl>
              <c:idx val="1"/>
              <c:layout>
                <c:manualLayout>
                  <c:x val="-2.6272365179677477E-2"/>
                  <c:y val="4.6686152519001156E-2"/>
                </c:manualLayout>
              </c:layout>
              <c:tx>
                <c:rich>
                  <a:bodyPr wrap="square" lIns="38100" tIns="19050" rIns="38100" bIns="19050" anchor="ctr">
                    <a:noAutofit/>
                  </a:bodyPr>
                  <a:lstStyle/>
                  <a:p>
                    <a:pPr>
                      <a:defRPr sz="2000"/>
                    </a:pPr>
                    <a:r>
                      <a:rPr lang="ru-RU" sz="2000" dirty="0" smtClean="0"/>
                      <a:t>4</a:t>
                    </a:r>
                    <a:r>
                      <a:rPr lang="ru-RU" sz="2000" baseline="0" dirty="0" smtClean="0"/>
                      <a:t> 420,4</a:t>
                    </a:r>
                    <a:r>
                      <a:rPr lang="ru-RU" sz="2000" dirty="0" smtClean="0"/>
                      <a:t> тыс</a:t>
                    </a:r>
                    <a:r>
                      <a:rPr lang="ru-RU" sz="2000" dirty="0"/>
                      <a:t>. руб</a:t>
                    </a:r>
                    <a:r>
                      <a:rPr lang="ru-RU" sz="2000" dirty="0" smtClean="0"/>
                      <a:t>. (3,6%)</a:t>
                    </a:r>
                    <a:endParaRPr lang="ru-RU" sz="2000" dirty="0"/>
                  </a:p>
                  <a:p>
                    <a:pPr>
                      <a:defRPr sz="2000"/>
                    </a:pPr>
                    <a:endParaRPr lang="ru-RU" sz="2000" dirty="0"/>
                  </a:p>
                </c:rich>
              </c:tx>
              <c:spPr>
                <a:noFill/>
                <a:ln w="33801">
                  <a:noFill/>
                </a:ln>
              </c:spPr>
              <c:showLegendKey val="0"/>
              <c:showVal val="0"/>
              <c:showCatName val="0"/>
              <c:showSerName val="0"/>
              <c:showPercent val="0"/>
              <c:showBubbleSize val="0"/>
              <c:extLst>
                <c:ext xmlns:c15="http://schemas.microsoft.com/office/drawing/2012/chart" uri="{CE6537A1-D6FC-4f65-9D91-7224C49458BB}">
                  <c15:layout>
                    <c:manualLayout>
                      <c:w val="0.14054292527299347"/>
                      <c:h val="0.17592326342824655"/>
                    </c:manualLayout>
                  </c15:layout>
                </c:ext>
                <c:ext xmlns:c16="http://schemas.microsoft.com/office/drawing/2014/chart" uri="{C3380CC4-5D6E-409C-BE32-E72D297353CC}">
                  <c16:uniqueId val="{00000002-53C0-49F5-8B02-9B57B0F8AAA2}"/>
                </c:ext>
              </c:extLst>
            </c:dLbl>
            <c:dLbl>
              <c:idx val="2"/>
              <c:layout>
                <c:manualLayout>
                  <c:x val="1.5654745301563057E-2"/>
                  <c:y val="-0.25367753256174158"/>
                </c:manualLayout>
              </c:layout>
              <c:tx>
                <c:rich>
                  <a:bodyPr wrap="square" lIns="38100" tIns="19050" rIns="38100" bIns="19050" anchor="ctr">
                    <a:noAutofit/>
                  </a:bodyPr>
                  <a:lstStyle/>
                  <a:p>
                    <a:pPr>
                      <a:defRPr sz="2000"/>
                    </a:pPr>
                    <a:r>
                      <a:rPr lang="ru-RU" sz="2000" baseline="0" dirty="0" smtClean="0"/>
                      <a:t>81 469,6 </a:t>
                    </a:r>
                    <a:r>
                      <a:rPr lang="ru-RU" sz="2000" dirty="0" smtClean="0"/>
                      <a:t>тыс</a:t>
                    </a:r>
                    <a:r>
                      <a:rPr lang="ru-RU" sz="2000" dirty="0"/>
                      <a:t>. руб</a:t>
                    </a:r>
                    <a:r>
                      <a:rPr lang="ru-RU" sz="2000" dirty="0" smtClean="0"/>
                      <a:t>. (65,6%)</a:t>
                    </a:r>
                    <a:endParaRPr lang="ru-RU" sz="2000" dirty="0"/>
                  </a:p>
                </c:rich>
              </c:tx>
              <c:spPr>
                <a:noFill/>
                <a:ln w="33801">
                  <a:noFill/>
                </a:ln>
              </c:spPr>
              <c:dLblPos val="bestFit"/>
              <c:showLegendKey val="0"/>
              <c:showVal val="0"/>
              <c:showCatName val="0"/>
              <c:showSerName val="0"/>
              <c:showPercent val="0"/>
              <c:showBubbleSize val="0"/>
              <c:extLst>
                <c:ext xmlns:c15="http://schemas.microsoft.com/office/drawing/2012/chart" uri="{CE6537A1-D6FC-4f65-9D91-7224C49458BB}">
                  <c15:layout>
                    <c:manualLayout>
                      <c:w val="0.1581209163677755"/>
                      <c:h val="0.24689625989269165"/>
                    </c:manualLayout>
                  </c15:layout>
                </c:ext>
                <c:ext xmlns:c16="http://schemas.microsoft.com/office/drawing/2014/chart" uri="{C3380CC4-5D6E-409C-BE32-E72D297353CC}">
                  <c16:uniqueId val="{00000003-53C0-49F5-8B02-9B57B0F8AAA2}"/>
                </c:ext>
              </c:extLst>
            </c:dLbl>
            <c:spPr>
              <a:noFill/>
              <a:ln w="33801">
                <a:noFill/>
              </a:ln>
            </c:spPr>
            <c:showLegendKey val="0"/>
            <c:showVal val="1"/>
            <c:showCatName val="0"/>
            <c:showSerName val="0"/>
            <c:showPercent val="0"/>
            <c:showBubbleSize val="0"/>
            <c:showLeaderLines val="1"/>
            <c:leaderLines>
              <c:spPr>
                <a:ln>
                  <a:solidFill>
                    <a:sysClr val="window" lastClr="FFFFFF"/>
                  </a:solidFill>
                </a:ln>
              </c:spPr>
            </c:leaderLines>
            <c:extLst>
              <c:ext xmlns:c15="http://schemas.microsoft.com/office/drawing/2012/chart" uri="{CE6537A1-D6FC-4f65-9D91-7224C49458BB}"/>
            </c:extLst>
          </c:dLbls>
          <c:cat>
            <c:strRef>
              <c:f>Лист1!$A$2:$A$4</c:f>
              <c:strCache>
                <c:ptCount val="3"/>
                <c:pt idx="0">
                  <c:v>Налоговые доходы</c:v>
                </c:pt>
                <c:pt idx="1">
                  <c:v>Неналоговые доходы</c:v>
                </c:pt>
                <c:pt idx="2">
                  <c:v>Безвозмездные поступления</c:v>
                </c:pt>
              </c:strCache>
            </c:strRef>
          </c:cat>
          <c:val>
            <c:numRef>
              <c:f>Лист1!$B$2:$B$4</c:f>
              <c:numCache>
                <c:formatCode>General</c:formatCode>
                <c:ptCount val="3"/>
                <c:pt idx="0">
                  <c:v>38236.800000000003</c:v>
                </c:pt>
                <c:pt idx="1">
                  <c:v>4420.3999999999996</c:v>
                </c:pt>
                <c:pt idx="2">
                  <c:v>81469.600000000006</c:v>
                </c:pt>
              </c:numCache>
            </c:numRef>
          </c:val>
          <c:extLst>
            <c:ext xmlns:c16="http://schemas.microsoft.com/office/drawing/2014/chart" uri="{C3380CC4-5D6E-409C-BE32-E72D297353CC}">
              <c16:uniqueId val="{00000004-53C0-49F5-8B02-9B57B0F8AAA2}"/>
            </c:ext>
          </c:extLst>
        </c:ser>
        <c:dLbls>
          <c:showLegendKey val="0"/>
          <c:showVal val="0"/>
          <c:showCatName val="0"/>
          <c:showSerName val="0"/>
          <c:showPercent val="0"/>
          <c:showBubbleSize val="0"/>
          <c:showLeaderLines val="1"/>
        </c:dLbls>
        <c:firstSliceAng val="0"/>
      </c:pieChart>
      <c:spPr>
        <a:noFill/>
        <a:ln w="33801">
          <a:noFill/>
        </a:ln>
      </c:spPr>
    </c:plotArea>
    <c:legend>
      <c:legendPos val="r"/>
      <c:layout>
        <c:manualLayout>
          <c:xMode val="edge"/>
          <c:yMode val="edge"/>
          <c:x val="0.69676203642251133"/>
          <c:y val="0.34155667685275509"/>
          <c:w val="0.27952167414050821"/>
          <c:h val="0.61968085106382975"/>
        </c:manualLayout>
      </c:layout>
      <c:overlay val="0"/>
      <c:spPr>
        <a:ln>
          <a:solidFill>
            <a:sysClr val="window" lastClr="FFFFFF"/>
          </a:solidFill>
        </a:ln>
      </c:spPr>
    </c:legend>
    <c:plotVisOnly val="1"/>
    <c:dispBlanksAs val="zero"/>
    <c:showDLblsOverMax val="0"/>
  </c:chart>
  <c:txPr>
    <a:bodyPr/>
    <a:lstStyle/>
    <a:p>
      <a:pPr>
        <a:defRPr sz="2400">
          <a:solidFill>
            <a:schemeClr val="bg1"/>
          </a:solidFill>
          <a:latin typeface="Times New Roman" panose="02020603050405020304" pitchFamily="18" charset="0"/>
          <a:cs typeface="Times New Roman" panose="02020603050405020304" pitchFamily="18" charset="0"/>
        </a:defRPr>
      </a:pPr>
      <a:endParaRPr lang="ru-RU"/>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pPr>
            <a:r>
              <a:rPr lang="ru-RU" sz="2400" dirty="0"/>
              <a:t>Состав расходной части бюджета Пудостьского сельского поселения за </a:t>
            </a:r>
            <a:r>
              <a:rPr lang="ru-RU" sz="2400" dirty="0" smtClean="0"/>
              <a:t>2019 </a:t>
            </a:r>
            <a:r>
              <a:rPr lang="ru-RU" sz="2400" dirty="0"/>
              <a:t>год. (в тыс. </a:t>
            </a:r>
            <a:r>
              <a:rPr lang="ru-RU" sz="2400" dirty="0" smtClean="0"/>
              <a:t>руб.)</a:t>
            </a:r>
            <a:endParaRPr lang="ru-RU" sz="2400" dirty="0"/>
          </a:p>
        </c:rich>
      </c:tx>
      <c:layout>
        <c:manualLayout>
          <c:xMode val="edge"/>
          <c:yMode val="edge"/>
          <c:x val="0.11917275395326443"/>
          <c:y val="4.5701543096381879E-4"/>
        </c:manualLayout>
      </c:layout>
      <c:overlay val="0"/>
      <c:spPr>
        <a:noFill/>
        <a:ln w="20457">
          <a:noFill/>
        </a:ln>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0.14980418842350851"/>
          <c:y val="0.24005142576402891"/>
          <c:w val="0.56633684220271818"/>
          <c:h val="0.25719750056665058"/>
        </c:manualLayout>
      </c:layout>
      <c:pie3DChart>
        <c:varyColors val="1"/>
        <c:dLbls>
          <c:showLegendKey val="0"/>
          <c:showVal val="0"/>
          <c:showCatName val="0"/>
          <c:showSerName val="0"/>
          <c:showPercent val="0"/>
          <c:showBubbleSize val="0"/>
          <c:showLeaderLines val="0"/>
        </c:dLbls>
      </c:pie3DChart>
      <c:spPr>
        <a:noFill/>
        <a:ln w="20457">
          <a:noFill/>
        </a:ln>
      </c:spPr>
    </c:plotArea>
    <c:legend>
      <c:legendPos val="b"/>
      <c:layout>
        <c:manualLayout>
          <c:xMode val="edge"/>
          <c:yMode val="edge"/>
          <c:x val="7.2431766840721406E-3"/>
          <c:y val="0.60461437500519177"/>
          <c:w val="0.98344975558271308"/>
          <c:h val="0.39538562499480817"/>
        </c:manualLayout>
      </c:layout>
      <c:overlay val="0"/>
      <c:spPr>
        <a:ln>
          <a:solidFill>
            <a:sysClr val="window" lastClr="FFFFFF"/>
          </a:solidFill>
        </a:ln>
      </c:spPr>
      <c:txPr>
        <a:bodyPr/>
        <a:lstStyle/>
        <a:p>
          <a:pPr>
            <a:defRPr sz="1800"/>
          </a:pPr>
          <a:endParaRPr lang="ru-RU"/>
        </a:p>
      </c:txPr>
    </c:legend>
    <c:plotVisOnly val="1"/>
    <c:dispBlanksAs val="zero"/>
    <c:showDLblsOverMax val="0"/>
  </c:chart>
  <c:txPr>
    <a:bodyPr/>
    <a:lstStyle/>
    <a:p>
      <a:pPr>
        <a:defRPr sz="1800">
          <a:solidFill>
            <a:schemeClr val="bg1"/>
          </a:solidFill>
          <a:latin typeface="Times New Roman" panose="02020603050405020304" pitchFamily="18" charset="0"/>
          <a:cs typeface="Times New Roman" panose="02020603050405020304" pitchFamily="18" charset="0"/>
        </a:defRPr>
      </a:pPr>
      <a:endParaRPr lang="ru-RU"/>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12" b="1" i="0" u="none" strike="noStrike" baseline="0">
                <a:solidFill>
                  <a:srgbClr val="000000"/>
                </a:solidFill>
                <a:latin typeface="Times New Roman"/>
                <a:ea typeface="Times New Roman"/>
                <a:cs typeface="Times New Roman"/>
              </a:defRPr>
            </a:pPr>
            <a:r>
              <a:rPr lang="ru-RU" dirty="0"/>
              <a:t>Состав расходной части бюджета Пудостьского сельского поселения за 
2023 </a:t>
            </a:r>
            <a:r>
              <a:rPr lang="ru-RU" dirty="0" smtClean="0"/>
              <a:t>год</a:t>
            </a:r>
            <a:r>
              <a:rPr lang="en-US" dirty="0" smtClean="0"/>
              <a:t>: 125 941</a:t>
            </a:r>
            <a:r>
              <a:rPr lang="ru-RU" dirty="0" smtClean="0"/>
              <a:t>,6 тыс.</a:t>
            </a:r>
            <a:r>
              <a:rPr lang="ru-RU" baseline="0" dirty="0" smtClean="0"/>
              <a:t> руб.</a:t>
            </a:r>
            <a:endParaRPr lang="ru-RU" dirty="0"/>
          </a:p>
        </c:rich>
      </c:tx>
      <c:layout>
        <c:manualLayout>
          <c:xMode val="edge"/>
          <c:yMode val="edge"/>
          <c:x val="0.16726174939458535"/>
          <c:y val="3.6602567536200835E-5"/>
        </c:manualLayout>
      </c:layout>
      <c:overlay val="0"/>
    </c:title>
    <c:autoTitleDeleted val="0"/>
    <c:view3D>
      <c:rotX val="30"/>
      <c:rotY val="0"/>
      <c:rAngAx val="0"/>
      <c:perspective val="0"/>
    </c:view3D>
    <c:floor>
      <c:thickness val="0"/>
    </c:floor>
    <c:sideWall>
      <c:thickness val="0"/>
    </c:sideWall>
    <c:backWall>
      <c:thickness val="0"/>
    </c:backWall>
    <c:plotArea>
      <c:layout>
        <c:manualLayout>
          <c:layoutTarget val="inner"/>
          <c:xMode val="edge"/>
          <c:yMode val="edge"/>
          <c:x val="1.4374752813432567E-2"/>
          <c:y val="0.28023263089604389"/>
          <c:w val="0.98334208223972008"/>
          <c:h val="0.2715099182453104"/>
        </c:manualLayout>
      </c:layout>
      <c:pie3DChart>
        <c:varyColors val="1"/>
        <c:ser>
          <c:idx val="0"/>
          <c:order val="0"/>
          <c:tx>
            <c:strRef>
              <c:f>Лист1!$B$1</c:f>
              <c:strCache>
                <c:ptCount val="1"/>
                <c:pt idx="0">
                  <c:v>Состав расходной части бюджета Пудостьского сельского поселения за 
2023 год. (в тыс. руб)
</c:v>
                </c:pt>
              </c:strCache>
            </c:strRef>
          </c:tx>
          <c:explosion val="18"/>
          <c:dPt>
            <c:idx val="0"/>
            <c:bubble3D val="0"/>
            <c:extLst>
              <c:ext xmlns:c16="http://schemas.microsoft.com/office/drawing/2014/chart" uri="{C3380CC4-5D6E-409C-BE32-E72D297353CC}">
                <c16:uniqueId val="{00000000-5CB1-4442-AF69-C4D2EEE3E91B}"/>
              </c:ext>
            </c:extLst>
          </c:dPt>
          <c:dPt>
            <c:idx val="1"/>
            <c:bubble3D val="0"/>
            <c:extLst>
              <c:ext xmlns:c16="http://schemas.microsoft.com/office/drawing/2014/chart" uri="{C3380CC4-5D6E-409C-BE32-E72D297353CC}">
                <c16:uniqueId val="{00000001-5CB1-4442-AF69-C4D2EEE3E91B}"/>
              </c:ext>
            </c:extLst>
          </c:dPt>
          <c:dPt>
            <c:idx val="2"/>
            <c:bubble3D val="0"/>
            <c:extLst>
              <c:ext xmlns:c16="http://schemas.microsoft.com/office/drawing/2014/chart" uri="{C3380CC4-5D6E-409C-BE32-E72D297353CC}">
                <c16:uniqueId val="{00000002-5CB1-4442-AF69-C4D2EEE3E91B}"/>
              </c:ext>
            </c:extLst>
          </c:dPt>
          <c:dPt>
            <c:idx val="3"/>
            <c:bubble3D val="0"/>
            <c:extLst>
              <c:ext xmlns:c16="http://schemas.microsoft.com/office/drawing/2014/chart" uri="{C3380CC4-5D6E-409C-BE32-E72D297353CC}">
                <c16:uniqueId val="{00000003-5CB1-4442-AF69-C4D2EEE3E91B}"/>
              </c:ext>
            </c:extLst>
          </c:dPt>
          <c:dPt>
            <c:idx val="4"/>
            <c:bubble3D val="0"/>
            <c:extLst>
              <c:ext xmlns:c16="http://schemas.microsoft.com/office/drawing/2014/chart" uri="{C3380CC4-5D6E-409C-BE32-E72D297353CC}">
                <c16:uniqueId val="{00000004-5CB1-4442-AF69-C4D2EEE3E91B}"/>
              </c:ext>
            </c:extLst>
          </c:dPt>
          <c:dPt>
            <c:idx val="5"/>
            <c:bubble3D val="0"/>
            <c:extLst>
              <c:ext xmlns:c16="http://schemas.microsoft.com/office/drawing/2014/chart" uri="{C3380CC4-5D6E-409C-BE32-E72D297353CC}">
                <c16:uniqueId val="{00000005-5CB1-4442-AF69-C4D2EEE3E91B}"/>
              </c:ext>
            </c:extLst>
          </c:dPt>
          <c:dPt>
            <c:idx val="6"/>
            <c:bubble3D val="0"/>
            <c:extLst>
              <c:ext xmlns:c16="http://schemas.microsoft.com/office/drawing/2014/chart" uri="{C3380CC4-5D6E-409C-BE32-E72D297353CC}">
                <c16:uniqueId val="{00000006-5CB1-4442-AF69-C4D2EEE3E91B}"/>
              </c:ext>
            </c:extLst>
          </c:dPt>
          <c:dPt>
            <c:idx val="7"/>
            <c:bubble3D val="0"/>
            <c:extLst>
              <c:ext xmlns:c16="http://schemas.microsoft.com/office/drawing/2014/chart" uri="{C3380CC4-5D6E-409C-BE32-E72D297353CC}">
                <c16:uniqueId val="{00000007-5CB1-4442-AF69-C4D2EEE3E91B}"/>
              </c:ext>
            </c:extLst>
          </c:dPt>
          <c:dPt>
            <c:idx val="8"/>
            <c:bubble3D val="0"/>
            <c:extLst>
              <c:ext xmlns:c16="http://schemas.microsoft.com/office/drawing/2014/chart" uri="{C3380CC4-5D6E-409C-BE32-E72D297353CC}">
                <c16:uniqueId val="{00000008-5CB1-4442-AF69-C4D2EEE3E91B}"/>
              </c:ext>
            </c:extLst>
          </c:dPt>
          <c:dLbls>
            <c:dLbl>
              <c:idx val="0"/>
              <c:layout>
                <c:manualLayout>
                  <c:x val="6.0082515370510195E-2"/>
                  <c:y val="-3.9100584095730251E-2"/>
                </c:manualLayout>
              </c:layout>
              <c:tx>
                <c:rich>
                  <a:bodyPr/>
                  <a:lstStyle/>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20 777,8</a:t>
                    </a:r>
                  </a:p>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тыс. руб.</a:t>
                    </a:r>
                  </a:p>
                </c:rich>
              </c:tx>
              <c:spPr>
                <a:ln>
                  <a:solidFill>
                    <a:schemeClr val="tx1"/>
                  </a:solid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CB1-4442-AF69-C4D2EEE3E91B}"/>
                </c:ext>
              </c:extLst>
            </c:dLbl>
            <c:dLbl>
              <c:idx val="1"/>
              <c:layout>
                <c:manualLayout>
                  <c:x val="9.7396860470137764E-2"/>
                  <c:y val="-2.1994695746713706E-2"/>
                </c:manualLayout>
              </c:layout>
              <c:tx>
                <c:rich>
                  <a:bodyPr/>
                  <a:lstStyle/>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629,1</a:t>
                    </a:r>
                  </a:p>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тыс. руб.</a:t>
                    </a:r>
                  </a:p>
                </c:rich>
              </c:tx>
              <c:spPr>
                <a:ln>
                  <a:solidFill>
                    <a:schemeClr val="tx1"/>
                  </a:solid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CB1-4442-AF69-C4D2EEE3E91B}"/>
                </c:ext>
              </c:extLst>
            </c:dLbl>
            <c:dLbl>
              <c:idx val="2"/>
              <c:layout>
                <c:manualLayout>
                  <c:x val="4.0399854611409235E-2"/>
                  <c:y val="1.3239053800283333E-2"/>
                </c:manualLayout>
              </c:layout>
              <c:tx>
                <c:rich>
                  <a:bodyPr/>
                  <a:lstStyle/>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36 298,6</a:t>
                    </a:r>
                  </a:p>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тыс. руб.</a:t>
                    </a:r>
                  </a:p>
                </c:rich>
              </c:tx>
              <c:spPr>
                <a:ln>
                  <a:solidFill>
                    <a:schemeClr val="tx1"/>
                  </a:solid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CB1-4442-AF69-C4D2EEE3E91B}"/>
                </c:ext>
              </c:extLst>
            </c:dLbl>
            <c:dLbl>
              <c:idx val="3"/>
              <c:layout>
                <c:manualLayout>
                  <c:x val="0.14304510994149858"/>
                  <c:y val="3.561224772775845E-2"/>
                </c:manualLayout>
              </c:layout>
              <c:tx>
                <c:rich>
                  <a:bodyPr/>
                  <a:lstStyle/>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32 838,2</a:t>
                    </a:r>
                  </a:p>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 тыс. руб.</a:t>
                    </a:r>
                  </a:p>
                </c:rich>
              </c:tx>
              <c:spPr>
                <a:ln>
                  <a:solidFill>
                    <a:schemeClr val="tx1"/>
                  </a:solid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CB1-4442-AF69-C4D2EEE3E91B}"/>
                </c:ext>
              </c:extLst>
            </c:dLbl>
            <c:dLbl>
              <c:idx val="4"/>
              <c:layout>
                <c:manualLayout>
                  <c:x val="-3.111844147626899E-2"/>
                  <c:y val="2.9517773350978063E-2"/>
                </c:manualLayout>
              </c:layout>
              <c:tx>
                <c:rich>
                  <a:bodyPr/>
                  <a:lstStyle/>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 968,3</a:t>
                    </a:r>
                  </a:p>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тыс. руб.</a:t>
                    </a:r>
                  </a:p>
                </c:rich>
              </c:tx>
              <c:spPr>
                <a:ln>
                  <a:solidFill>
                    <a:schemeClr val="tx1"/>
                  </a:solid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CB1-4442-AF69-C4D2EEE3E91B}"/>
                </c:ext>
              </c:extLst>
            </c:dLbl>
            <c:dLbl>
              <c:idx val="5"/>
              <c:layout>
                <c:manualLayout>
                  <c:x val="-7.5052154339138713E-2"/>
                  <c:y val="-1.035004660596623E-2"/>
                </c:manualLayout>
              </c:layout>
              <c:tx>
                <c:rich>
                  <a:bodyPr/>
                  <a:lstStyle/>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31 237,1</a:t>
                    </a:r>
                  </a:p>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тыс. руб.</a:t>
                    </a:r>
                  </a:p>
                </c:rich>
              </c:tx>
              <c:spPr>
                <a:ln>
                  <a:solidFill>
                    <a:schemeClr val="tx1"/>
                  </a:solid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CB1-4442-AF69-C4D2EEE3E91B}"/>
                </c:ext>
              </c:extLst>
            </c:dLbl>
            <c:dLbl>
              <c:idx val="6"/>
              <c:layout>
                <c:manualLayout>
                  <c:x val="-0.19876244921439615"/>
                  <c:y val="-9.388142122737814E-4"/>
                </c:manualLayout>
              </c:layout>
              <c:tx>
                <c:rich>
                  <a:bodyPr/>
                  <a:lstStyle/>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3 008,1</a:t>
                    </a:r>
                  </a:p>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тыс. руб.</a:t>
                    </a:r>
                  </a:p>
                </c:rich>
              </c:tx>
              <c:spPr>
                <a:ln>
                  <a:solidFill>
                    <a:schemeClr val="tx1"/>
                  </a:solid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CB1-4442-AF69-C4D2EEE3E91B}"/>
                </c:ext>
              </c:extLst>
            </c:dLbl>
            <c:dLbl>
              <c:idx val="7"/>
              <c:layout>
                <c:manualLayout>
                  <c:x val="-0.11134559378707798"/>
                  <c:y val="-6.3164032794109343E-2"/>
                </c:manualLayout>
              </c:layout>
              <c:tx>
                <c:rich>
                  <a:bodyPr/>
                  <a:lstStyle/>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184,4</a:t>
                    </a:r>
                  </a:p>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тыс. руб.</a:t>
                    </a:r>
                  </a:p>
                </c:rich>
              </c:tx>
              <c:spPr>
                <a:ln>
                  <a:solidFill>
                    <a:schemeClr val="tx1"/>
                  </a:solidFill>
                </a:ln>
              </c:spPr>
              <c:dLblPos val="bestFit"/>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CB1-4442-AF69-C4D2EEE3E91B}"/>
                </c:ext>
              </c:extLst>
            </c:dLbl>
            <c:dLbl>
              <c:idx val="8"/>
              <c:layout>
                <c:manualLayout>
                  <c:x val="6.3454499694387517E-2"/>
                  <c:y val="-8.0288952556041487E-2"/>
                </c:manualLayout>
              </c:layout>
              <c:tx>
                <c:rich>
                  <a:bodyPr/>
                  <a:lstStyle/>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251,4</a:t>
                    </a:r>
                  </a:p>
                  <a:p>
                    <a:pPr>
                      <a:defRPr sz="1250" b="0" i="0" u="none" strike="noStrike" baseline="0">
                        <a:solidFill>
                          <a:srgbClr val="000000"/>
                        </a:solidFill>
                        <a:latin typeface="Calibri"/>
                        <a:ea typeface="Calibri"/>
                        <a:cs typeface="Calibri"/>
                      </a:defRPr>
                    </a:pPr>
                    <a:r>
                      <a:rPr lang="ru-RU" sz="1342" b="0" i="0" u="none" strike="noStrike" baseline="0">
                        <a:solidFill>
                          <a:srgbClr val="000000"/>
                        </a:solidFill>
                        <a:latin typeface="Times New Roman"/>
                        <a:cs typeface="Times New Roman"/>
                      </a:rPr>
                      <a:t>тыс. руб.</a:t>
                    </a:r>
                  </a:p>
                </c:rich>
              </c:tx>
              <c:spPr>
                <a:ln>
                  <a:solidFill>
                    <a:schemeClr val="tx1"/>
                  </a:solidFill>
                </a:ln>
              </c:spPr>
              <c:dLblPos val="bestFit"/>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CB1-4442-AF69-C4D2EEE3E91B}"/>
                </c:ext>
              </c:extLst>
            </c:dLbl>
            <c:spPr>
              <a:ln>
                <a:solidFill>
                  <a:schemeClr val="tx1"/>
                </a:solidFill>
              </a:ln>
            </c:spPr>
            <c:txPr>
              <a:bodyPr wrap="square" lIns="38100" tIns="19050" rIns="38100" bIns="19050" anchor="ctr">
                <a:spAutoFit/>
              </a:bodyPr>
              <a:lstStyle/>
              <a:p>
                <a:pPr>
                  <a:defRPr sz="1342" b="0" i="0" u="none" strike="noStrike" baseline="0">
                    <a:solidFill>
                      <a:srgbClr val="000000"/>
                    </a:solidFill>
                    <a:latin typeface="Times New Roman"/>
                    <a:ea typeface="Times New Roman"/>
                    <a:cs typeface="Times New Roman"/>
                  </a:defRPr>
                </a:pPr>
                <a:endParaRPr lang="ru-RU"/>
              </a:p>
            </c:txPr>
            <c:showLegendKey val="0"/>
            <c:showVal val="1"/>
            <c:showCatName val="0"/>
            <c:showSerName val="0"/>
            <c:showPercent val="0"/>
            <c:showBubbleSize val="0"/>
            <c:showLeaderLines val="1"/>
            <c:extLst>
              <c:ext xmlns:c15="http://schemas.microsoft.com/office/drawing/2012/chart" uri="{CE6537A1-D6FC-4f65-9D91-7224C49458BB}"/>
            </c:extLst>
          </c:dLbls>
          <c:cat>
            <c:strRef>
              <c:f>Лист1!$A$2:$A$9</c:f>
              <c:strCache>
                <c:ptCount val="8"/>
                <c:pt idx="0">
                  <c:v>Общегосударственные вопросы (20 777,8 тыс.руб.)</c:v>
                </c:pt>
                <c:pt idx="1">
                  <c:v>Национальная оборона (629,1 тыс.руб)</c:v>
                </c:pt>
                <c:pt idx="2">
                  <c:v>Национальная экономика (36 298,6 тыс.руб.)</c:v>
                </c:pt>
                <c:pt idx="3">
                  <c:v>Жилищно-коммунальное хозяйство (32 838,2 тыс.руб.)</c:v>
                </c:pt>
                <c:pt idx="4">
                  <c:v>Образование (968,3 тыс.руб.)</c:v>
                </c:pt>
                <c:pt idx="5">
                  <c:v>Культура, кинемотография, средства массовой информации (31 237,1 тыс.руб.)</c:v>
                </c:pt>
                <c:pt idx="6">
                  <c:v>Физическая культура и спорт (3 008,1 тыс.руб.)</c:v>
                </c:pt>
                <c:pt idx="7">
                  <c:v>Социальная политика (184,4 тыс.руб.)</c:v>
                </c:pt>
              </c:strCache>
            </c:strRef>
          </c:cat>
          <c:val>
            <c:numRef>
              <c:f>Лист1!$B$2:$B$9</c:f>
              <c:numCache>
                <c:formatCode>General</c:formatCode>
                <c:ptCount val="8"/>
                <c:pt idx="0" formatCode="#,##0.00">
                  <c:v>20777.8</c:v>
                </c:pt>
                <c:pt idx="1">
                  <c:v>629.1</c:v>
                </c:pt>
                <c:pt idx="2" formatCode="#,##0.00">
                  <c:v>36298.6</c:v>
                </c:pt>
                <c:pt idx="3" formatCode="#,##0.00">
                  <c:v>32838.199999999997</c:v>
                </c:pt>
                <c:pt idx="4">
                  <c:v>968.3</c:v>
                </c:pt>
                <c:pt idx="5" formatCode="#,##0.00">
                  <c:v>31237.1</c:v>
                </c:pt>
                <c:pt idx="6" formatCode="#,##0.00">
                  <c:v>3008.1</c:v>
                </c:pt>
                <c:pt idx="7" formatCode="#,##0.00">
                  <c:v>184.4</c:v>
                </c:pt>
              </c:numCache>
            </c:numRef>
          </c:val>
          <c:extLst>
            <c:ext xmlns:c16="http://schemas.microsoft.com/office/drawing/2014/chart" uri="{C3380CC4-5D6E-409C-BE32-E72D297353CC}">
              <c16:uniqueId val="{00000009-5CB1-4442-AF69-C4D2EEE3E91B}"/>
            </c:ext>
          </c:extLst>
        </c:ser>
        <c:dLbls>
          <c:showLegendKey val="0"/>
          <c:showVal val="0"/>
          <c:showCatName val="0"/>
          <c:showSerName val="0"/>
          <c:showPercent val="0"/>
          <c:showBubbleSize val="0"/>
          <c:showLeaderLines val="1"/>
        </c:dLbls>
      </c:pie3DChart>
      <c:spPr>
        <a:noFill/>
        <a:ln w="28397">
          <a:noFill/>
        </a:ln>
      </c:spPr>
    </c:plotArea>
    <c:legend>
      <c:legendPos val="r"/>
      <c:layout>
        <c:manualLayout>
          <c:xMode val="edge"/>
          <c:yMode val="edge"/>
          <c:x val="3.8399999999999997E-2"/>
          <c:y val="0.6482649842271293"/>
          <c:w val="0.92320000000000002"/>
          <c:h val="0.32176656151419558"/>
        </c:manualLayout>
      </c:layout>
      <c:overlay val="0"/>
      <c:txPr>
        <a:bodyPr/>
        <a:lstStyle/>
        <a:p>
          <a:pPr>
            <a:defRPr sz="1230" b="0" i="0" u="none" strike="noStrike" baseline="0">
              <a:solidFill>
                <a:srgbClr val="000000"/>
              </a:solidFill>
              <a:latin typeface="Times New Roman"/>
              <a:ea typeface="Times New Roman"/>
              <a:cs typeface="Times New Roman"/>
            </a:defRPr>
          </a:pPr>
          <a:endParaRPr lang="ru-RU"/>
        </a:p>
      </c:txPr>
    </c:legend>
    <c:plotVisOnly val="1"/>
    <c:dispBlanksAs val="gap"/>
    <c:showDLblsOverMax val="0"/>
  </c:chart>
  <c:txPr>
    <a:bodyPr/>
    <a:lstStyle/>
    <a:p>
      <a:pPr>
        <a:defRPr sz="1118" b="0" i="0" u="none" strike="noStrike" baseline="0">
          <a:solidFill>
            <a:srgbClr val="000000"/>
          </a:solidFill>
          <a:latin typeface="Calibri"/>
          <a:ea typeface="Calibri"/>
          <a:cs typeface="Calibri"/>
        </a:defRPr>
      </a:pPr>
      <a:endParaRPr lang="ru-RU"/>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r>
              <a:rPr lang="ru-RU" sz="2000" dirty="0" smtClean="0">
                <a:solidFill>
                  <a:srgbClr val="FF0000"/>
                </a:solidFill>
                <a:latin typeface="Times New Roman" panose="02020603050405020304" pitchFamily="18" charset="0"/>
                <a:cs typeface="Times New Roman" panose="02020603050405020304" pitchFamily="18" charset="0"/>
              </a:rPr>
              <a:t>Структура</a:t>
            </a:r>
            <a:r>
              <a:rPr lang="ru-RU" sz="2000" baseline="0" dirty="0" smtClean="0">
                <a:solidFill>
                  <a:srgbClr val="FF0000"/>
                </a:solidFill>
                <a:latin typeface="Times New Roman" panose="02020603050405020304" pitchFamily="18" charset="0"/>
                <a:cs typeface="Times New Roman" panose="02020603050405020304" pitchFamily="18" charset="0"/>
              </a:rPr>
              <a:t> </a:t>
            </a:r>
            <a:r>
              <a:rPr lang="ru-RU" sz="2000" dirty="0" smtClean="0">
                <a:solidFill>
                  <a:srgbClr val="FF0000"/>
                </a:solidFill>
                <a:latin typeface="Times New Roman" panose="02020603050405020304" pitchFamily="18" charset="0"/>
                <a:cs typeface="Times New Roman" panose="02020603050405020304" pitchFamily="18" charset="0"/>
              </a:rPr>
              <a:t>расходов </a:t>
            </a:r>
            <a:r>
              <a:rPr lang="ru-RU" sz="2000" dirty="0">
                <a:solidFill>
                  <a:srgbClr val="FF0000"/>
                </a:solidFill>
                <a:latin typeface="Times New Roman" panose="02020603050405020304" pitchFamily="18" charset="0"/>
                <a:cs typeface="Times New Roman" panose="02020603050405020304" pitchFamily="18" charset="0"/>
              </a:rPr>
              <a:t>бюджета </a:t>
            </a:r>
            <a:r>
              <a:rPr lang="ru-RU" sz="2000" dirty="0" smtClean="0">
                <a:solidFill>
                  <a:srgbClr val="FF0000"/>
                </a:solidFill>
                <a:latin typeface="Times New Roman" panose="02020603050405020304" pitchFamily="18" charset="0"/>
                <a:cs typeface="Times New Roman" panose="02020603050405020304" pitchFamily="18" charset="0"/>
              </a:rPr>
              <a:t>     </a:t>
            </a:r>
            <a:r>
              <a:rPr lang="ru-RU" sz="2000" dirty="0" smtClean="0">
                <a:solidFill>
                  <a:srgbClr val="FF0000"/>
                </a:solidFill>
                <a:latin typeface="Times New Roman" panose="02020603050405020304" pitchFamily="18" charset="0"/>
                <a:cs typeface="Times New Roman" panose="02020603050405020304" pitchFamily="18" charset="0"/>
              </a:rPr>
              <a:t>                                                      </a:t>
            </a:r>
            <a:r>
              <a:rPr lang="ru-RU" sz="2000" dirty="0" smtClean="0">
                <a:solidFill>
                  <a:srgbClr val="FF0000"/>
                </a:solidFill>
                <a:latin typeface="Times New Roman" panose="02020603050405020304" pitchFamily="18" charset="0"/>
                <a:cs typeface="Times New Roman" panose="02020603050405020304" pitchFamily="18" charset="0"/>
              </a:rPr>
              <a:t>МО Пудостьское сельское поселение по программным и непрограммным расходам за 2023 </a:t>
            </a:r>
            <a:r>
              <a:rPr lang="ru-RU" sz="2000" dirty="0">
                <a:solidFill>
                  <a:srgbClr val="FF0000"/>
                </a:solidFill>
                <a:latin typeface="Times New Roman" panose="02020603050405020304" pitchFamily="18" charset="0"/>
                <a:cs typeface="Times New Roman" panose="02020603050405020304" pitchFamily="18" charset="0"/>
              </a:rPr>
              <a:t>год</a:t>
            </a:r>
          </a:p>
        </c:rich>
      </c:tx>
      <c:layout/>
      <c:overlay val="0"/>
      <c:spPr>
        <a:noFill/>
        <a:ln>
          <a:noFill/>
        </a:ln>
        <a:effectLst/>
      </c:spPr>
      <c:txPr>
        <a:bodyPr rot="0" spcFirstLastPara="1" vertOverflow="ellipsis" vert="horz" wrap="square" anchor="ctr" anchorCtr="1"/>
        <a:lstStyle/>
        <a:p>
          <a:pPr>
            <a:defRPr sz="2200" b="1" i="0" u="none" strike="noStrike" kern="1200" baseline="0">
              <a:solidFill>
                <a:srgbClr val="FF0000"/>
              </a:solidFill>
              <a:latin typeface="Times New Roman" panose="02020603050405020304" pitchFamily="18" charset="0"/>
              <a:ea typeface="+mn-ea"/>
              <a:cs typeface="Times New Roman" panose="02020603050405020304" pitchFamily="18" charset="0"/>
            </a:defRPr>
          </a:pPr>
          <a:endParaRPr lang="ru-RU"/>
        </a:p>
      </c:txPr>
    </c:title>
    <c:autoTitleDeleted val="0"/>
    <c:plotArea>
      <c:layout/>
      <c:pieChart>
        <c:varyColors val="1"/>
        <c:ser>
          <c:idx val="0"/>
          <c:order val="0"/>
          <c:tx>
            <c:strRef>
              <c:f>Лист1!$B$1</c:f>
              <c:strCache>
                <c:ptCount val="1"/>
                <c:pt idx="0">
                  <c:v>Структура расходов бюджета на 2022 год</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8B24-4BCD-8553-92667D720E3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8B24-4BCD-8553-92667D720E3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8B24-4BCD-8553-92667D720E3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8B24-4BCD-8553-92667D720E3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8B24-4BCD-8553-92667D720E3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8B24-4BCD-8553-92667D720E31}"/>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8B24-4BCD-8553-92667D720E31}"/>
              </c:ext>
            </c:extLst>
          </c:dPt>
          <c:dPt>
            <c:idx val="7"/>
            <c:bubble3D val="0"/>
            <c:spPr>
              <a:solidFill>
                <a:schemeClr val="accent2">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8B24-4BCD-8553-92667D720E31}"/>
              </c:ext>
            </c:extLst>
          </c:dPt>
          <c:dLbls>
            <c:dLbl>
              <c:idx val="0"/>
              <c:layout/>
              <c:tx>
                <c:rich>
                  <a:bodyPr/>
                  <a:lstStyle/>
                  <a:p>
                    <a:r>
                      <a:rPr lang="en-US" smtClean="0"/>
                      <a:t>82,7%</a:t>
                    </a:r>
                    <a:endParaRPr lang="en-US" dirty="0"/>
                  </a:p>
                </c:rich>
              </c:tx>
              <c:dLblPos val="ct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8B24-4BCD-8553-92667D720E31}"/>
                </c:ext>
              </c:extLst>
            </c:dLbl>
            <c:dLbl>
              <c:idx val="1"/>
              <c:layout/>
              <c:tx>
                <c:rich>
                  <a:bodyPr/>
                  <a:lstStyle/>
                  <a:p>
                    <a:r>
                      <a:rPr lang="en-US" dirty="0" smtClean="0"/>
                      <a:t>17,3%</a:t>
                    </a:r>
                    <a:endParaRPr lang="en-US" dirty="0"/>
                  </a:p>
                </c:rich>
              </c:tx>
              <c:dLblPos val="ct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8B24-4BCD-8553-92667D720E3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Лист1!$A$2:$A$3</c:f>
              <c:strCache>
                <c:ptCount val="2"/>
                <c:pt idx="0">
                  <c:v>Программные расходы (муниципальная программа "Социально-экономическое развитие МО Пудостьское сельское поселение" (104 222,6 тыс. руб.)</c:v>
                </c:pt>
                <c:pt idx="1">
                  <c:v>Непрограммные расходы                  (21 719,0 тыс. руб.)</c:v>
                </c:pt>
              </c:strCache>
            </c:strRef>
          </c:cat>
          <c:val>
            <c:numRef>
              <c:f>Лист1!$B$2:$B$3</c:f>
              <c:numCache>
                <c:formatCode>0.00</c:formatCode>
                <c:ptCount val="2"/>
                <c:pt idx="0">
                  <c:v>104222.6</c:v>
                </c:pt>
                <c:pt idx="1">
                  <c:v>21719</c:v>
                </c:pt>
              </c:numCache>
            </c:numRef>
          </c:val>
          <c:extLst>
            <c:ext xmlns:c16="http://schemas.microsoft.com/office/drawing/2014/chart" uri="{C3380CC4-5D6E-409C-BE32-E72D297353CC}">
              <c16:uniqueId val="{00000010-8B24-4BCD-8553-92667D720E3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4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egendEntry>
        <c:idx val="1"/>
        <c:txPr>
          <a:bodyPr rot="0" spcFirstLastPara="1" vertOverflow="ellipsis" vert="horz" wrap="square" anchor="ctr" anchorCtr="1"/>
          <a:lstStyle/>
          <a:p>
            <a:pPr>
              <a:defRPr sz="14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Entry>
      <c:layout>
        <c:manualLayout>
          <c:xMode val="edge"/>
          <c:yMode val="edge"/>
          <c:x val="0.64804274934843298"/>
          <c:y val="0.34112486253087981"/>
          <c:w val="0.3432833510302134"/>
          <c:h val="0.3888032415873891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ru-RU"/>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9D33D-E11D-46F5-A0CE-BA6715764523}" type="doc">
      <dgm:prSet loTypeId="urn:microsoft.com/office/officeart/2005/8/layout/hierarchy4" loCatId="list" qsTypeId="urn:microsoft.com/office/officeart/2005/8/quickstyle/simple2" qsCatId="simple" csTypeId="urn:microsoft.com/office/officeart/2005/8/colors/accent3_4" csCatId="accent3" phldr="1"/>
      <dgm:spPr/>
      <dgm:t>
        <a:bodyPr/>
        <a:lstStyle/>
        <a:p>
          <a:endParaRPr lang="ru-RU"/>
        </a:p>
      </dgm:t>
    </dgm:pt>
    <dgm:pt modelId="{86AA8CAC-73E8-40C2-89D9-0DF74AC603FD}">
      <dgm:prSet phldrT="[Текст]" custT="1"/>
      <dgm:spPr/>
      <dgm:t>
        <a:bodyPr/>
        <a:lstStyle/>
        <a:p>
          <a:r>
            <a:rPr lang="ru-RU" sz="2800" b="1" i="0" dirty="0" smtClean="0">
              <a:solidFill>
                <a:srgbClr val="C00000"/>
              </a:solidFill>
              <a:latin typeface="Times New Roman" panose="02020603050405020304" pitchFamily="18" charset="0"/>
              <a:cs typeface="Times New Roman" panose="02020603050405020304" pitchFamily="18" charset="0"/>
            </a:rPr>
            <a:t>Исполнение бюджета                                                   МО Пудостьское сельское поселение                   за 2023 год</a:t>
          </a:r>
          <a:r>
            <a:rPr lang="ru-RU" sz="2800" i="0" dirty="0" smtClean="0">
              <a:solidFill>
                <a:srgbClr val="C00000"/>
              </a:solidFill>
              <a:latin typeface="Times New Roman" panose="02020603050405020304" pitchFamily="18" charset="0"/>
              <a:cs typeface="Times New Roman" panose="02020603050405020304" pitchFamily="18" charset="0"/>
            </a:rPr>
            <a:t> </a:t>
          </a:r>
          <a:endParaRPr lang="ru-RU" sz="2800" i="0" dirty="0">
            <a:solidFill>
              <a:srgbClr val="C00000"/>
            </a:solidFill>
            <a:latin typeface="Times New Roman" panose="02020603050405020304" pitchFamily="18" charset="0"/>
            <a:cs typeface="Times New Roman" panose="02020603050405020304" pitchFamily="18" charset="0"/>
          </a:endParaRPr>
        </a:p>
      </dgm:t>
    </dgm:pt>
    <dgm:pt modelId="{A922BDEE-8071-44DB-9E18-C25F543543BB}" type="parTrans" cxnId="{8A53092D-0591-4574-A909-15EDB78DF467}">
      <dgm:prSet/>
      <dgm:spPr/>
      <dgm:t>
        <a:bodyPr/>
        <a:lstStyle/>
        <a:p>
          <a:endParaRPr lang="ru-RU"/>
        </a:p>
      </dgm:t>
    </dgm:pt>
    <dgm:pt modelId="{E215C837-22C3-4FBB-A2EF-B0995F0EB6C9}" type="sibTrans" cxnId="{8A53092D-0591-4574-A909-15EDB78DF467}">
      <dgm:prSet/>
      <dgm:spPr/>
      <dgm:t>
        <a:bodyPr/>
        <a:lstStyle/>
        <a:p>
          <a:endParaRPr lang="ru-RU"/>
        </a:p>
      </dgm:t>
    </dgm:pt>
    <dgm:pt modelId="{ECDBE29E-34FF-44B1-8E2D-08AC048CA22D}">
      <dgm:prSet phldrT="[Текст]" custT="1"/>
      <dgm:spPr/>
      <dgm:t>
        <a:bodyPr/>
        <a:lstStyle/>
        <a:p>
          <a:r>
            <a:rPr lang="ru-RU" sz="2400" dirty="0" smtClean="0">
              <a:solidFill>
                <a:schemeClr val="tx1"/>
              </a:solidFill>
              <a:latin typeface="Times New Roman" panose="02020603050405020304" pitchFamily="18" charset="0"/>
              <a:cs typeface="Times New Roman" panose="02020603050405020304" pitchFamily="18" charset="0"/>
            </a:rPr>
            <a:t>Доходы </a:t>
          </a:r>
        </a:p>
        <a:p>
          <a:r>
            <a:rPr lang="ru-RU" sz="2400" dirty="0" smtClean="0">
              <a:solidFill>
                <a:schemeClr val="tx1"/>
              </a:solidFill>
              <a:latin typeface="Times New Roman" panose="02020603050405020304" pitchFamily="18" charset="0"/>
              <a:cs typeface="Times New Roman" panose="02020603050405020304" pitchFamily="18" charset="0"/>
            </a:rPr>
            <a:t>124 126,8 тыс. руб.</a:t>
          </a:r>
        </a:p>
        <a:p>
          <a:r>
            <a:rPr lang="ru-RU" sz="2400" dirty="0" smtClean="0">
              <a:solidFill>
                <a:schemeClr val="tx1"/>
              </a:solidFill>
              <a:latin typeface="Times New Roman" panose="02020603050405020304" pitchFamily="18" charset="0"/>
              <a:cs typeface="Times New Roman" panose="02020603050405020304" pitchFamily="18" charset="0"/>
            </a:rPr>
            <a:t>(исполнение 101,0%)</a:t>
          </a:r>
          <a:endParaRPr lang="ru-RU" sz="2400" dirty="0">
            <a:solidFill>
              <a:schemeClr val="tx1"/>
            </a:solidFill>
            <a:latin typeface="Times New Roman" panose="02020603050405020304" pitchFamily="18" charset="0"/>
            <a:cs typeface="Times New Roman" panose="02020603050405020304" pitchFamily="18" charset="0"/>
          </a:endParaRPr>
        </a:p>
      </dgm:t>
    </dgm:pt>
    <dgm:pt modelId="{702D65F3-B108-43EE-9BBD-3951ED34FF98}" type="parTrans" cxnId="{27AE26DF-AE3F-4B68-9065-67657609A183}">
      <dgm:prSet/>
      <dgm:spPr/>
      <dgm:t>
        <a:bodyPr/>
        <a:lstStyle/>
        <a:p>
          <a:endParaRPr lang="ru-RU"/>
        </a:p>
      </dgm:t>
    </dgm:pt>
    <dgm:pt modelId="{94CC6691-8C6B-4CB6-B6AE-3A5C90FC2F69}" type="sibTrans" cxnId="{27AE26DF-AE3F-4B68-9065-67657609A183}">
      <dgm:prSet/>
      <dgm:spPr/>
      <dgm:t>
        <a:bodyPr/>
        <a:lstStyle/>
        <a:p>
          <a:endParaRPr lang="ru-RU"/>
        </a:p>
      </dgm:t>
    </dgm:pt>
    <dgm:pt modelId="{2467674D-B4C3-4116-B51D-DEDDF92C60E3}">
      <dgm:prSet phldrT="[Текст]" custT="1"/>
      <dgm:spPr/>
      <dgm:t>
        <a:bodyPr/>
        <a:lstStyle/>
        <a:p>
          <a:r>
            <a:rPr lang="ru-RU" sz="1600" dirty="0" smtClean="0">
              <a:solidFill>
                <a:schemeClr val="tx1"/>
              </a:solidFill>
              <a:latin typeface="Times New Roman" panose="02020603050405020304" pitchFamily="18" charset="0"/>
              <a:cs typeface="Times New Roman" panose="02020603050405020304" pitchFamily="18" charset="0"/>
            </a:rPr>
            <a:t>Налоговые и неналоговые            42 657,2 тыс. руб. (104,0%)</a:t>
          </a:r>
          <a:endParaRPr lang="ru-RU" sz="1600" dirty="0">
            <a:solidFill>
              <a:schemeClr val="tx1"/>
            </a:solidFill>
            <a:latin typeface="Times New Roman" panose="02020603050405020304" pitchFamily="18" charset="0"/>
            <a:cs typeface="Times New Roman" panose="02020603050405020304" pitchFamily="18" charset="0"/>
          </a:endParaRPr>
        </a:p>
      </dgm:t>
    </dgm:pt>
    <dgm:pt modelId="{76B430A6-D05F-468E-BD0B-6EED789EFB7C}" type="parTrans" cxnId="{2AE86D67-D7EC-4197-9A0B-5E2562A9F844}">
      <dgm:prSet/>
      <dgm:spPr/>
      <dgm:t>
        <a:bodyPr/>
        <a:lstStyle/>
        <a:p>
          <a:endParaRPr lang="ru-RU"/>
        </a:p>
      </dgm:t>
    </dgm:pt>
    <dgm:pt modelId="{758172C1-CE08-4956-B84E-E356C94530C8}" type="sibTrans" cxnId="{2AE86D67-D7EC-4197-9A0B-5E2562A9F844}">
      <dgm:prSet/>
      <dgm:spPr/>
      <dgm:t>
        <a:bodyPr/>
        <a:lstStyle/>
        <a:p>
          <a:endParaRPr lang="ru-RU"/>
        </a:p>
      </dgm:t>
    </dgm:pt>
    <dgm:pt modelId="{2EFBC7F2-2E43-4489-BBE8-B07AC501D855}">
      <dgm:prSet phldrT="[Текст]" custT="1"/>
      <dgm:spPr/>
      <dgm:t>
        <a:bodyPr/>
        <a:lstStyle/>
        <a:p>
          <a:r>
            <a:rPr lang="ru-RU" sz="1600" kern="100" spc="0" baseline="0" dirty="0" smtClean="0">
              <a:solidFill>
                <a:schemeClr val="tx1"/>
              </a:solidFill>
              <a:latin typeface="Times New Roman" panose="02020603050405020304" pitchFamily="18" charset="0"/>
              <a:cs typeface="Times New Roman" panose="02020603050405020304" pitchFamily="18" charset="0"/>
            </a:rPr>
            <a:t>Безвозмездные поступления</a:t>
          </a:r>
        </a:p>
        <a:p>
          <a:r>
            <a:rPr lang="ru-RU" sz="1600" kern="100" spc="0" baseline="0" dirty="0" smtClean="0">
              <a:solidFill>
                <a:schemeClr val="tx1"/>
              </a:solidFill>
              <a:latin typeface="Times New Roman" panose="02020603050405020304" pitchFamily="18" charset="0"/>
              <a:cs typeface="Times New Roman" panose="02020603050405020304" pitchFamily="18" charset="0"/>
            </a:rPr>
            <a:t>81 469,6 тыс. руб. (99,5%)</a:t>
          </a:r>
          <a:endParaRPr lang="ru-RU" sz="1600" kern="100" spc="0" baseline="0" dirty="0">
            <a:solidFill>
              <a:schemeClr val="tx1"/>
            </a:solidFill>
            <a:latin typeface="Times New Roman" panose="02020603050405020304" pitchFamily="18" charset="0"/>
            <a:cs typeface="Times New Roman" panose="02020603050405020304" pitchFamily="18" charset="0"/>
          </a:endParaRPr>
        </a:p>
      </dgm:t>
    </dgm:pt>
    <dgm:pt modelId="{CE123744-0C7D-4963-B8C1-7FD85BA2C419}" type="parTrans" cxnId="{7D0396C2-79B8-4757-8538-9F55C3D2811C}">
      <dgm:prSet/>
      <dgm:spPr/>
      <dgm:t>
        <a:bodyPr/>
        <a:lstStyle/>
        <a:p>
          <a:endParaRPr lang="ru-RU"/>
        </a:p>
      </dgm:t>
    </dgm:pt>
    <dgm:pt modelId="{895CD4AF-2CC5-45B3-BA4D-609513142DFC}" type="sibTrans" cxnId="{7D0396C2-79B8-4757-8538-9F55C3D2811C}">
      <dgm:prSet/>
      <dgm:spPr/>
      <dgm:t>
        <a:bodyPr/>
        <a:lstStyle/>
        <a:p>
          <a:endParaRPr lang="ru-RU"/>
        </a:p>
      </dgm:t>
    </dgm:pt>
    <dgm:pt modelId="{20A98F2D-16B6-4498-9D1D-5DFD823947B1}">
      <dgm:prSet phldrT="[Текст]" custT="1"/>
      <dgm:spPr/>
      <dgm:t>
        <a:bodyPr/>
        <a:lstStyle/>
        <a:p>
          <a:r>
            <a:rPr lang="ru-RU" sz="2400" dirty="0" smtClean="0">
              <a:solidFill>
                <a:schemeClr val="tx1"/>
              </a:solidFill>
              <a:latin typeface="Times New Roman" panose="02020603050405020304" pitchFamily="18" charset="0"/>
              <a:cs typeface="Times New Roman" panose="02020603050405020304" pitchFamily="18" charset="0"/>
            </a:rPr>
            <a:t>Расходы </a:t>
          </a:r>
        </a:p>
        <a:p>
          <a:r>
            <a:rPr lang="ru-RU" sz="2400" dirty="0" smtClean="0">
              <a:solidFill>
                <a:schemeClr val="tx1"/>
              </a:solidFill>
              <a:latin typeface="Times New Roman" panose="02020603050405020304" pitchFamily="18" charset="0"/>
              <a:cs typeface="Times New Roman" panose="02020603050405020304" pitchFamily="18" charset="0"/>
            </a:rPr>
            <a:t>125 941,6 тыс. руб. (исполнение 99,1%)</a:t>
          </a:r>
          <a:endParaRPr lang="ru-RU" sz="2400" dirty="0">
            <a:solidFill>
              <a:schemeClr val="tx1"/>
            </a:solidFill>
            <a:latin typeface="Times New Roman" panose="02020603050405020304" pitchFamily="18" charset="0"/>
            <a:cs typeface="Times New Roman" panose="02020603050405020304" pitchFamily="18" charset="0"/>
          </a:endParaRPr>
        </a:p>
      </dgm:t>
    </dgm:pt>
    <dgm:pt modelId="{D4305C2A-FEDE-4339-A726-5725D8C1A8B4}" type="parTrans" cxnId="{8829C2E9-B034-4EBC-B0E8-8697176AD7BC}">
      <dgm:prSet/>
      <dgm:spPr/>
      <dgm:t>
        <a:bodyPr/>
        <a:lstStyle/>
        <a:p>
          <a:endParaRPr lang="ru-RU"/>
        </a:p>
      </dgm:t>
    </dgm:pt>
    <dgm:pt modelId="{23B751AD-81CE-4242-8896-67B2354FE235}" type="sibTrans" cxnId="{8829C2E9-B034-4EBC-B0E8-8697176AD7BC}">
      <dgm:prSet/>
      <dgm:spPr/>
      <dgm:t>
        <a:bodyPr/>
        <a:lstStyle/>
        <a:p>
          <a:endParaRPr lang="ru-RU"/>
        </a:p>
      </dgm:t>
    </dgm:pt>
    <dgm:pt modelId="{B620518B-532B-409D-BA87-6ACB01F6E667}">
      <dgm:prSet phldrT="[Текст]" custT="1"/>
      <dgm:spPr/>
      <dgm:t>
        <a:bodyPr/>
        <a:lstStyle/>
        <a:p>
          <a:r>
            <a:rPr lang="ru-RU" sz="1600" dirty="0" smtClean="0">
              <a:solidFill>
                <a:schemeClr val="tx1"/>
              </a:solidFill>
              <a:latin typeface="Times New Roman" panose="02020603050405020304" pitchFamily="18" charset="0"/>
              <a:cs typeface="Times New Roman" panose="02020603050405020304" pitchFamily="18" charset="0"/>
            </a:rPr>
            <a:t>Непрограммные расходы                     21 719,0 тыс. руб. (98,9%)</a:t>
          </a:r>
          <a:endParaRPr lang="ru-RU" sz="1600" dirty="0">
            <a:solidFill>
              <a:schemeClr val="tx1"/>
            </a:solidFill>
            <a:latin typeface="Times New Roman" panose="02020603050405020304" pitchFamily="18" charset="0"/>
            <a:cs typeface="Times New Roman" panose="02020603050405020304" pitchFamily="18" charset="0"/>
          </a:endParaRPr>
        </a:p>
      </dgm:t>
    </dgm:pt>
    <dgm:pt modelId="{59675366-4BA8-4F06-BD06-5FC22DAE7D1A}" type="parTrans" cxnId="{075D0937-95DB-4802-9F28-5F0DA17DFEBD}">
      <dgm:prSet/>
      <dgm:spPr/>
      <dgm:t>
        <a:bodyPr/>
        <a:lstStyle/>
        <a:p>
          <a:endParaRPr lang="ru-RU"/>
        </a:p>
      </dgm:t>
    </dgm:pt>
    <dgm:pt modelId="{89E10434-F723-44AA-ACCC-9C651A5595B1}" type="sibTrans" cxnId="{075D0937-95DB-4802-9F28-5F0DA17DFEBD}">
      <dgm:prSet/>
      <dgm:spPr/>
      <dgm:t>
        <a:bodyPr/>
        <a:lstStyle/>
        <a:p>
          <a:endParaRPr lang="ru-RU"/>
        </a:p>
      </dgm:t>
    </dgm:pt>
    <dgm:pt modelId="{EE867F4A-0033-47AF-B29D-EE1B6BDF16CA}">
      <dgm:prSet custT="1"/>
      <dgm:spPr/>
      <dgm:t>
        <a:bodyPr/>
        <a:lstStyle/>
        <a:p>
          <a:r>
            <a:rPr lang="ru-RU" sz="1200" dirty="0" smtClean="0">
              <a:solidFill>
                <a:schemeClr val="tx1"/>
              </a:solidFill>
              <a:latin typeface="Times New Roman" panose="02020603050405020304" pitchFamily="18" charset="0"/>
              <a:cs typeface="Times New Roman" panose="02020603050405020304" pitchFamily="18" charset="0"/>
            </a:rPr>
            <a:t>Программные расходы                         (в рамках муниципальной программы «Социально-экономическое развитие МО Пудостьское сельское поселение») </a:t>
          </a:r>
        </a:p>
        <a:p>
          <a:r>
            <a:rPr lang="ru-RU" sz="1600" dirty="0" smtClean="0">
              <a:solidFill>
                <a:schemeClr val="tx1"/>
              </a:solidFill>
              <a:latin typeface="Times New Roman" panose="02020603050405020304" pitchFamily="18" charset="0"/>
              <a:cs typeface="Times New Roman" panose="02020603050405020304" pitchFamily="18" charset="0"/>
            </a:rPr>
            <a:t>104 222,6 тыс. руб.</a:t>
          </a:r>
        </a:p>
        <a:p>
          <a:r>
            <a:rPr lang="ru-RU" sz="1600" dirty="0" smtClean="0">
              <a:solidFill>
                <a:schemeClr val="tx1"/>
              </a:solidFill>
              <a:latin typeface="Times New Roman" panose="02020603050405020304" pitchFamily="18" charset="0"/>
              <a:cs typeface="Times New Roman" panose="02020603050405020304" pitchFamily="18" charset="0"/>
            </a:rPr>
            <a:t>(99,2%)</a:t>
          </a:r>
          <a:endParaRPr lang="ru-RU" sz="1600" dirty="0">
            <a:solidFill>
              <a:schemeClr val="tx1"/>
            </a:solidFill>
            <a:latin typeface="Times New Roman" panose="02020603050405020304" pitchFamily="18" charset="0"/>
            <a:cs typeface="Times New Roman" panose="02020603050405020304" pitchFamily="18" charset="0"/>
          </a:endParaRPr>
        </a:p>
      </dgm:t>
    </dgm:pt>
    <dgm:pt modelId="{CD83F890-67E1-463D-AC90-18AA57B1EDD7}" type="parTrans" cxnId="{55756FE5-7F4E-478C-8C8E-1C943B0F28EF}">
      <dgm:prSet/>
      <dgm:spPr/>
      <dgm:t>
        <a:bodyPr/>
        <a:lstStyle/>
        <a:p>
          <a:endParaRPr lang="ru-RU"/>
        </a:p>
      </dgm:t>
    </dgm:pt>
    <dgm:pt modelId="{313D5B34-01C2-464D-9AD0-39CED5A42FBE}" type="sibTrans" cxnId="{55756FE5-7F4E-478C-8C8E-1C943B0F28EF}">
      <dgm:prSet/>
      <dgm:spPr/>
      <dgm:t>
        <a:bodyPr/>
        <a:lstStyle/>
        <a:p>
          <a:endParaRPr lang="ru-RU"/>
        </a:p>
      </dgm:t>
    </dgm:pt>
    <dgm:pt modelId="{649B7EB8-A3FC-4D7C-A039-0F84E6ECE751}" type="pres">
      <dgm:prSet presAssocID="{2889D33D-E11D-46F5-A0CE-BA6715764523}" presName="Name0" presStyleCnt="0">
        <dgm:presLayoutVars>
          <dgm:chPref val="1"/>
          <dgm:dir/>
          <dgm:animOne val="branch"/>
          <dgm:animLvl val="lvl"/>
          <dgm:resizeHandles/>
        </dgm:presLayoutVars>
      </dgm:prSet>
      <dgm:spPr/>
      <dgm:t>
        <a:bodyPr/>
        <a:lstStyle/>
        <a:p>
          <a:endParaRPr lang="ru-RU"/>
        </a:p>
      </dgm:t>
    </dgm:pt>
    <dgm:pt modelId="{10EB7602-7933-4391-BCB9-C3735137A311}" type="pres">
      <dgm:prSet presAssocID="{86AA8CAC-73E8-40C2-89D9-0DF74AC603FD}" presName="vertOne" presStyleCnt="0"/>
      <dgm:spPr/>
      <dgm:t>
        <a:bodyPr/>
        <a:lstStyle/>
        <a:p>
          <a:endParaRPr lang="ru-RU"/>
        </a:p>
      </dgm:t>
    </dgm:pt>
    <dgm:pt modelId="{7FC2451B-AFCD-4335-BC5E-840360ABE8A5}" type="pres">
      <dgm:prSet presAssocID="{86AA8CAC-73E8-40C2-89D9-0DF74AC603FD}" presName="txOne" presStyleLbl="node0" presStyleIdx="0" presStyleCnt="1" custScaleY="67777" custLinFactNeighborX="-247" custLinFactNeighborY="17196">
        <dgm:presLayoutVars>
          <dgm:chPref val="3"/>
        </dgm:presLayoutVars>
      </dgm:prSet>
      <dgm:spPr/>
      <dgm:t>
        <a:bodyPr/>
        <a:lstStyle/>
        <a:p>
          <a:endParaRPr lang="ru-RU"/>
        </a:p>
      </dgm:t>
    </dgm:pt>
    <dgm:pt modelId="{9A11D38F-A039-4BB7-A4EF-CE1F78B49537}" type="pres">
      <dgm:prSet presAssocID="{86AA8CAC-73E8-40C2-89D9-0DF74AC603FD}" presName="parTransOne" presStyleCnt="0"/>
      <dgm:spPr/>
      <dgm:t>
        <a:bodyPr/>
        <a:lstStyle/>
        <a:p>
          <a:endParaRPr lang="ru-RU"/>
        </a:p>
      </dgm:t>
    </dgm:pt>
    <dgm:pt modelId="{FC5B3F12-FB48-480A-8CA0-2D42E376497B}" type="pres">
      <dgm:prSet presAssocID="{86AA8CAC-73E8-40C2-89D9-0DF74AC603FD}" presName="horzOne" presStyleCnt="0"/>
      <dgm:spPr/>
      <dgm:t>
        <a:bodyPr/>
        <a:lstStyle/>
        <a:p>
          <a:endParaRPr lang="ru-RU"/>
        </a:p>
      </dgm:t>
    </dgm:pt>
    <dgm:pt modelId="{8BF50744-72BE-4F08-A992-00F7A82627C6}" type="pres">
      <dgm:prSet presAssocID="{ECDBE29E-34FF-44B1-8E2D-08AC048CA22D}" presName="vertTwo" presStyleCnt="0"/>
      <dgm:spPr/>
      <dgm:t>
        <a:bodyPr/>
        <a:lstStyle/>
        <a:p>
          <a:endParaRPr lang="ru-RU"/>
        </a:p>
      </dgm:t>
    </dgm:pt>
    <dgm:pt modelId="{267E248F-6AC0-4ADA-A8D9-9AE78FA31100}" type="pres">
      <dgm:prSet presAssocID="{ECDBE29E-34FF-44B1-8E2D-08AC048CA22D}" presName="txTwo" presStyleLbl="node2" presStyleIdx="0" presStyleCnt="2">
        <dgm:presLayoutVars>
          <dgm:chPref val="3"/>
        </dgm:presLayoutVars>
      </dgm:prSet>
      <dgm:spPr/>
      <dgm:t>
        <a:bodyPr/>
        <a:lstStyle/>
        <a:p>
          <a:endParaRPr lang="ru-RU"/>
        </a:p>
      </dgm:t>
    </dgm:pt>
    <dgm:pt modelId="{79F3CEC6-4497-4472-994A-6BC0F6262865}" type="pres">
      <dgm:prSet presAssocID="{ECDBE29E-34FF-44B1-8E2D-08AC048CA22D}" presName="parTransTwo" presStyleCnt="0"/>
      <dgm:spPr/>
      <dgm:t>
        <a:bodyPr/>
        <a:lstStyle/>
        <a:p>
          <a:endParaRPr lang="ru-RU"/>
        </a:p>
      </dgm:t>
    </dgm:pt>
    <dgm:pt modelId="{AB1D2503-E612-49BE-9CCB-EF1E9F91CB0E}" type="pres">
      <dgm:prSet presAssocID="{ECDBE29E-34FF-44B1-8E2D-08AC048CA22D}" presName="horzTwo" presStyleCnt="0"/>
      <dgm:spPr/>
      <dgm:t>
        <a:bodyPr/>
        <a:lstStyle/>
        <a:p>
          <a:endParaRPr lang="ru-RU"/>
        </a:p>
      </dgm:t>
    </dgm:pt>
    <dgm:pt modelId="{57B2A0F8-FC68-476B-9B4A-05C8841E987F}" type="pres">
      <dgm:prSet presAssocID="{2467674D-B4C3-4116-B51D-DEDDF92C60E3}" presName="vertThree" presStyleCnt="0"/>
      <dgm:spPr/>
      <dgm:t>
        <a:bodyPr/>
        <a:lstStyle/>
        <a:p>
          <a:endParaRPr lang="ru-RU"/>
        </a:p>
      </dgm:t>
    </dgm:pt>
    <dgm:pt modelId="{499EE29D-B6FA-4334-A2CF-96B4C9BAF0A0}" type="pres">
      <dgm:prSet presAssocID="{2467674D-B4C3-4116-B51D-DEDDF92C60E3}" presName="txThree" presStyleLbl="node3" presStyleIdx="0" presStyleCnt="4" custLinFactNeighborX="-154" custLinFactNeighborY="-1077">
        <dgm:presLayoutVars>
          <dgm:chPref val="3"/>
        </dgm:presLayoutVars>
      </dgm:prSet>
      <dgm:spPr/>
      <dgm:t>
        <a:bodyPr/>
        <a:lstStyle/>
        <a:p>
          <a:endParaRPr lang="ru-RU"/>
        </a:p>
      </dgm:t>
    </dgm:pt>
    <dgm:pt modelId="{AC1F7B4D-13D1-44D7-9ECC-673EAB76714A}" type="pres">
      <dgm:prSet presAssocID="{2467674D-B4C3-4116-B51D-DEDDF92C60E3}" presName="horzThree" presStyleCnt="0"/>
      <dgm:spPr/>
      <dgm:t>
        <a:bodyPr/>
        <a:lstStyle/>
        <a:p>
          <a:endParaRPr lang="ru-RU"/>
        </a:p>
      </dgm:t>
    </dgm:pt>
    <dgm:pt modelId="{1AC97229-04F3-40F8-933A-47FF2BE3155F}" type="pres">
      <dgm:prSet presAssocID="{758172C1-CE08-4956-B84E-E356C94530C8}" presName="sibSpaceThree" presStyleCnt="0"/>
      <dgm:spPr/>
      <dgm:t>
        <a:bodyPr/>
        <a:lstStyle/>
        <a:p>
          <a:endParaRPr lang="ru-RU"/>
        </a:p>
      </dgm:t>
    </dgm:pt>
    <dgm:pt modelId="{53719D9D-EB16-4907-816C-3D92EDC3C4CF}" type="pres">
      <dgm:prSet presAssocID="{2EFBC7F2-2E43-4489-BBE8-B07AC501D855}" presName="vertThree" presStyleCnt="0"/>
      <dgm:spPr/>
      <dgm:t>
        <a:bodyPr/>
        <a:lstStyle/>
        <a:p>
          <a:endParaRPr lang="ru-RU"/>
        </a:p>
      </dgm:t>
    </dgm:pt>
    <dgm:pt modelId="{389F678C-EE17-49E3-B2E3-E57B9EBB3251}" type="pres">
      <dgm:prSet presAssocID="{2EFBC7F2-2E43-4489-BBE8-B07AC501D855}" presName="txThree" presStyleLbl="node3" presStyleIdx="1" presStyleCnt="4">
        <dgm:presLayoutVars>
          <dgm:chPref val="3"/>
        </dgm:presLayoutVars>
      </dgm:prSet>
      <dgm:spPr/>
      <dgm:t>
        <a:bodyPr/>
        <a:lstStyle/>
        <a:p>
          <a:endParaRPr lang="ru-RU"/>
        </a:p>
      </dgm:t>
    </dgm:pt>
    <dgm:pt modelId="{9729255E-D8E8-4FFF-BAC9-292830B5BDD5}" type="pres">
      <dgm:prSet presAssocID="{2EFBC7F2-2E43-4489-BBE8-B07AC501D855}" presName="horzThree" presStyleCnt="0"/>
      <dgm:spPr/>
      <dgm:t>
        <a:bodyPr/>
        <a:lstStyle/>
        <a:p>
          <a:endParaRPr lang="ru-RU"/>
        </a:p>
      </dgm:t>
    </dgm:pt>
    <dgm:pt modelId="{E07EE6DC-B92F-48A4-B3A0-349AA57156B9}" type="pres">
      <dgm:prSet presAssocID="{94CC6691-8C6B-4CB6-B6AE-3A5C90FC2F69}" presName="sibSpaceTwo" presStyleCnt="0"/>
      <dgm:spPr/>
      <dgm:t>
        <a:bodyPr/>
        <a:lstStyle/>
        <a:p>
          <a:endParaRPr lang="ru-RU"/>
        </a:p>
      </dgm:t>
    </dgm:pt>
    <dgm:pt modelId="{19E2B927-39A0-4C15-9620-27AD5AE9C8B3}" type="pres">
      <dgm:prSet presAssocID="{20A98F2D-16B6-4498-9D1D-5DFD823947B1}" presName="vertTwo" presStyleCnt="0"/>
      <dgm:spPr/>
      <dgm:t>
        <a:bodyPr/>
        <a:lstStyle/>
        <a:p>
          <a:endParaRPr lang="ru-RU"/>
        </a:p>
      </dgm:t>
    </dgm:pt>
    <dgm:pt modelId="{C2421583-E6F7-4529-B3A8-B31813FE7DBE}" type="pres">
      <dgm:prSet presAssocID="{20A98F2D-16B6-4498-9D1D-5DFD823947B1}" presName="txTwo" presStyleLbl="node2" presStyleIdx="1" presStyleCnt="2">
        <dgm:presLayoutVars>
          <dgm:chPref val="3"/>
        </dgm:presLayoutVars>
      </dgm:prSet>
      <dgm:spPr/>
      <dgm:t>
        <a:bodyPr/>
        <a:lstStyle/>
        <a:p>
          <a:endParaRPr lang="ru-RU"/>
        </a:p>
      </dgm:t>
    </dgm:pt>
    <dgm:pt modelId="{8D883969-5874-4725-BE6E-3A8B0EFD65A4}" type="pres">
      <dgm:prSet presAssocID="{20A98F2D-16B6-4498-9D1D-5DFD823947B1}" presName="parTransTwo" presStyleCnt="0"/>
      <dgm:spPr/>
      <dgm:t>
        <a:bodyPr/>
        <a:lstStyle/>
        <a:p>
          <a:endParaRPr lang="ru-RU"/>
        </a:p>
      </dgm:t>
    </dgm:pt>
    <dgm:pt modelId="{E9637B91-E0F3-41D5-94C4-C1503E2939C3}" type="pres">
      <dgm:prSet presAssocID="{20A98F2D-16B6-4498-9D1D-5DFD823947B1}" presName="horzTwo" presStyleCnt="0"/>
      <dgm:spPr/>
      <dgm:t>
        <a:bodyPr/>
        <a:lstStyle/>
        <a:p>
          <a:endParaRPr lang="ru-RU"/>
        </a:p>
      </dgm:t>
    </dgm:pt>
    <dgm:pt modelId="{0FF3D9AF-D7FB-4B52-BD81-40CBBA93E9CD}" type="pres">
      <dgm:prSet presAssocID="{EE867F4A-0033-47AF-B29D-EE1B6BDF16CA}" presName="vertThree" presStyleCnt="0"/>
      <dgm:spPr/>
      <dgm:t>
        <a:bodyPr/>
        <a:lstStyle/>
        <a:p>
          <a:endParaRPr lang="ru-RU"/>
        </a:p>
      </dgm:t>
    </dgm:pt>
    <dgm:pt modelId="{4FE63B1D-CA0E-40F0-BD64-8239C67D584E}" type="pres">
      <dgm:prSet presAssocID="{EE867F4A-0033-47AF-B29D-EE1B6BDF16CA}" presName="txThree" presStyleLbl="node3" presStyleIdx="2" presStyleCnt="4">
        <dgm:presLayoutVars>
          <dgm:chPref val="3"/>
        </dgm:presLayoutVars>
      </dgm:prSet>
      <dgm:spPr/>
      <dgm:t>
        <a:bodyPr/>
        <a:lstStyle/>
        <a:p>
          <a:endParaRPr lang="ru-RU"/>
        </a:p>
      </dgm:t>
    </dgm:pt>
    <dgm:pt modelId="{FD7515CC-F1ED-4B03-A937-88A810A63C14}" type="pres">
      <dgm:prSet presAssocID="{EE867F4A-0033-47AF-B29D-EE1B6BDF16CA}" presName="horzThree" presStyleCnt="0"/>
      <dgm:spPr/>
      <dgm:t>
        <a:bodyPr/>
        <a:lstStyle/>
        <a:p>
          <a:endParaRPr lang="ru-RU"/>
        </a:p>
      </dgm:t>
    </dgm:pt>
    <dgm:pt modelId="{22168908-7E81-4420-8BC0-9AF7ED2EB6C4}" type="pres">
      <dgm:prSet presAssocID="{313D5B34-01C2-464D-9AD0-39CED5A42FBE}" presName="sibSpaceThree" presStyleCnt="0"/>
      <dgm:spPr/>
      <dgm:t>
        <a:bodyPr/>
        <a:lstStyle/>
        <a:p>
          <a:endParaRPr lang="ru-RU"/>
        </a:p>
      </dgm:t>
    </dgm:pt>
    <dgm:pt modelId="{679DFF1C-4CDD-4145-83FA-770CC23275C9}" type="pres">
      <dgm:prSet presAssocID="{B620518B-532B-409D-BA87-6ACB01F6E667}" presName="vertThree" presStyleCnt="0"/>
      <dgm:spPr/>
      <dgm:t>
        <a:bodyPr/>
        <a:lstStyle/>
        <a:p>
          <a:endParaRPr lang="ru-RU"/>
        </a:p>
      </dgm:t>
    </dgm:pt>
    <dgm:pt modelId="{4F341AAF-41C4-4882-B094-AE20E699A6C5}" type="pres">
      <dgm:prSet presAssocID="{B620518B-532B-409D-BA87-6ACB01F6E667}" presName="txThree" presStyleLbl="node3" presStyleIdx="3" presStyleCnt="4">
        <dgm:presLayoutVars>
          <dgm:chPref val="3"/>
        </dgm:presLayoutVars>
      </dgm:prSet>
      <dgm:spPr/>
      <dgm:t>
        <a:bodyPr/>
        <a:lstStyle/>
        <a:p>
          <a:endParaRPr lang="ru-RU"/>
        </a:p>
      </dgm:t>
    </dgm:pt>
    <dgm:pt modelId="{6780192B-62FA-4FC4-968C-810A14249AB4}" type="pres">
      <dgm:prSet presAssocID="{B620518B-532B-409D-BA87-6ACB01F6E667}" presName="horzThree" presStyleCnt="0"/>
      <dgm:spPr/>
      <dgm:t>
        <a:bodyPr/>
        <a:lstStyle/>
        <a:p>
          <a:endParaRPr lang="ru-RU"/>
        </a:p>
      </dgm:t>
    </dgm:pt>
  </dgm:ptLst>
  <dgm:cxnLst>
    <dgm:cxn modelId="{8A53092D-0591-4574-A909-15EDB78DF467}" srcId="{2889D33D-E11D-46F5-A0CE-BA6715764523}" destId="{86AA8CAC-73E8-40C2-89D9-0DF74AC603FD}" srcOrd="0" destOrd="0" parTransId="{A922BDEE-8071-44DB-9E18-C25F543543BB}" sibTransId="{E215C837-22C3-4FBB-A2EF-B0995F0EB6C9}"/>
    <dgm:cxn modelId="{092D6A6D-2064-46F3-8502-B0372FCE9035}" type="presOf" srcId="{ECDBE29E-34FF-44B1-8E2D-08AC048CA22D}" destId="{267E248F-6AC0-4ADA-A8D9-9AE78FA31100}" srcOrd="0" destOrd="0" presId="urn:microsoft.com/office/officeart/2005/8/layout/hierarchy4"/>
    <dgm:cxn modelId="{55756FE5-7F4E-478C-8C8E-1C943B0F28EF}" srcId="{20A98F2D-16B6-4498-9D1D-5DFD823947B1}" destId="{EE867F4A-0033-47AF-B29D-EE1B6BDF16CA}" srcOrd="0" destOrd="0" parTransId="{CD83F890-67E1-463D-AC90-18AA57B1EDD7}" sibTransId="{313D5B34-01C2-464D-9AD0-39CED5A42FBE}"/>
    <dgm:cxn modelId="{66517D57-F7A5-43DF-A1F9-961CE4470C0B}" type="presOf" srcId="{EE867F4A-0033-47AF-B29D-EE1B6BDF16CA}" destId="{4FE63B1D-CA0E-40F0-BD64-8239C67D584E}" srcOrd="0" destOrd="0" presId="urn:microsoft.com/office/officeart/2005/8/layout/hierarchy4"/>
    <dgm:cxn modelId="{27AE26DF-AE3F-4B68-9065-67657609A183}" srcId="{86AA8CAC-73E8-40C2-89D9-0DF74AC603FD}" destId="{ECDBE29E-34FF-44B1-8E2D-08AC048CA22D}" srcOrd="0" destOrd="0" parTransId="{702D65F3-B108-43EE-9BBD-3951ED34FF98}" sibTransId="{94CC6691-8C6B-4CB6-B6AE-3A5C90FC2F69}"/>
    <dgm:cxn modelId="{2AE86D67-D7EC-4197-9A0B-5E2562A9F844}" srcId="{ECDBE29E-34FF-44B1-8E2D-08AC048CA22D}" destId="{2467674D-B4C3-4116-B51D-DEDDF92C60E3}" srcOrd="0" destOrd="0" parTransId="{76B430A6-D05F-468E-BD0B-6EED789EFB7C}" sibTransId="{758172C1-CE08-4956-B84E-E356C94530C8}"/>
    <dgm:cxn modelId="{075D0937-95DB-4802-9F28-5F0DA17DFEBD}" srcId="{20A98F2D-16B6-4498-9D1D-5DFD823947B1}" destId="{B620518B-532B-409D-BA87-6ACB01F6E667}" srcOrd="1" destOrd="0" parTransId="{59675366-4BA8-4F06-BD06-5FC22DAE7D1A}" sibTransId="{89E10434-F723-44AA-ACCC-9C651A5595B1}"/>
    <dgm:cxn modelId="{64BDB9B8-2C8F-41F0-8C4B-A25F658E43E0}" type="presOf" srcId="{86AA8CAC-73E8-40C2-89D9-0DF74AC603FD}" destId="{7FC2451B-AFCD-4335-BC5E-840360ABE8A5}" srcOrd="0" destOrd="0" presId="urn:microsoft.com/office/officeart/2005/8/layout/hierarchy4"/>
    <dgm:cxn modelId="{7D0396C2-79B8-4757-8538-9F55C3D2811C}" srcId="{ECDBE29E-34FF-44B1-8E2D-08AC048CA22D}" destId="{2EFBC7F2-2E43-4489-BBE8-B07AC501D855}" srcOrd="1" destOrd="0" parTransId="{CE123744-0C7D-4963-B8C1-7FD85BA2C419}" sibTransId="{895CD4AF-2CC5-45B3-BA4D-609513142DFC}"/>
    <dgm:cxn modelId="{8829C2E9-B034-4EBC-B0E8-8697176AD7BC}" srcId="{86AA8CAC-73E8-40C2-89D9-0DF74AC603FD}" destId="{20A98F2D-16B6-4498-9D1D-5DFD823947B1}" srcOrd="1" destOrd="0" parTransId="{D4305C2A-FEDE-4339-A726-5725D8C1A8B4}" sibTransId="{23B751AD-81CE-4242-8896-67B2354FE235}"/>
    <dgm:cxn modelId="{57F10F4E-BBC3-4DC9-827F-CFDFC1D52DDC}" type="presOf" srcId="{B620518B-532B-409D-BA87-6ACB01F6E667}" destId="{4F341AAF-41C4-4882-B094-AE20E699A6C5}" srcOrd="0" destOrd="0" presId="urn:microsoft.com/office/officeart/2005/8/layout/hierarchy4"/>
    <dgm:cxn modelId="{E3EF093F-A383-4D4F-BD5E-8E770CFBC7A2}" type="presOf" srcId="{2EFBC7F2-2E43-4489-BBE8-B07AC501D855}" destId="{389F678C-EE17-49E3-B2E3-E57B9EBB3251}" srcOrd="0" destOrd="0" presId="urn:microsoft.com/office/officeart/2005/8/layout/hierarchy4"/>
    <dgm:cxn modelId="{A1C01F37-F438-4766-98A3-15D8A743CDDD}" type="presOf" srcId="{2467674D-B4C3-4116-B51D-DEDDF92C60E3}" destId="{499EE29D-B6FA-4334-A2CF-96B4C9BAF0A0}" srcOrd="0" destOrd="0" presId="urn:microsoft.com/office/officeart/2005/8/layout/hierarchy4"/>
    <dgm:cxn modelId="{283EB24B-7B79-4790-BFA5-D654636DC269}" type="presOf" srcId="{20A98F2D-16B6-4498-9D1D-5DFD823947B1}" destId="{C2421583-E6F7-4529-B3A8-B31813FE7DBE}" srcOrd="0" destOrd="0" presId="urn:microsoft.com/office/officeart/2005/8/layout/hierarchy4"/>
    <dgm:cxn modelId="{A8202FFC-7CB8-4F47-BCA1-AAC0A85FBD11}" type="presOf" srcId="{2889D33D-E11D-46F5-A0CE-BA6715764523}" destId="{649B7EB8-A3FC-4D7C-A039-0F84E6ECE751}" srcOrd="0" destOrd="0" presId="urn:microsoft.com/office/officeart/2005/8/layout/hierarchy4"/>
    <dgm:cxn modelId="{F77E14D2-BC38-4619-9A3C-991D73A77A59}" type="presParOf" srcId="{649B7EB8-A3FC-4D7C-A039-0F84E6ECE751}" destId="{10EB7602-7933-4391-BCB9-C3735137A311}" srcOrd="0" destOrd="0" presId="urn:microsoft.com/office/officeart/2005/8/layout/hierarchy4"/>
    <dgm:cxn modelId="{8E78C03E-CBC7-49D9-A649-F164DB825D57}" type="presParOf" srcId="{10EB7602-7933-4391-BCB9-C3735137A311}" destId="{7FC2451B-AFCD-4335-BC5E-840360ABE8A5}" srcOrd="0" destOrd="0" presId="urn:microsoft.com/office/officeart/2005/8/layout/hierarchy4"/>
    <dgm:cxn modelId="{812EC5A0-41C2-4964-9F88-03FB7847821E}" type="presParOf" srcId="{10EB7602-7933-4391-BCB9-C3735137A311}" destId="{9A11D38F-A039-4BB7-A4EF-CE1F78B49537}" srcOrd="1" destOrd="0" presId="urn:microsoft.com/office/officeart/2005/8/layout/hierarchy4"/>
    <dgm:cxn modelId="{95244286-BCF0-46FD-8EB3-7ACC40A27EA1}" type="presParOf" srcId="{10EB7602-7933-4391-BCB9-C3735137A311}" destId="{FC5B3F12-FB48-480A-8CA0-2D42E376497B}" srcOrd="2" destOrd="0" presId="urn:microsoft.com/office/officeart/2005/8/layout/hierarchy4"/>
    <dgm:cxn modelId="{08338D72-D818-42E8-987A-97078AB95A23}" type="presParOf" srcId="{FC5B3F12-FB48-480A-8CA0-2D42E376497B}" destId="{8BF50744-72BE-4F08-A992-00F7A82627C6}" srcOrd="0" destOrd="0" presId="urn:microsoft.com/office/officeart/2005/8/layout/hierarchy4"/>
    <dgm:cxn modelId="{01B6E753-0ABB-4824-A8FF-DDC5B5894D72}" type="presParOf" srcId="{8BF50744-72BE-4F08-A992-00F7A82627C6}" destId="{267E248F-6AC0-4ADA-A8D9-9AE78FA31100}" srcOrd="0" destOrd="0" presId="urn:microsoft.com/office/officeart/2005/8/layout/hierarchy4"/>
    <dgm:cxn modelId="{D697C510-F762-447B-BD11-FA21E76E496A}" type="presParOf" srcId="{8BF50744-72BE-4F08-A992-00F7A82627C6}" destId="{79F3CEC6-4497-4472-994A-6BC0F6262865}" srcOrd="1" destOrd="0" presId="urn:microsoft.com/office/officeart/2005/8/layout/hierarchy4"/>
    <dgm:cxn modelId="{193DB8F4-B95C-404C-AE3A-DA4C312C0E8F}" type="presParOf" srcId="{8BF50744-72BE-4F08-A992-00F7A82627C6}" destId="{AB1D2503-E612-49BE-9CCB-EF1E9F91CB0E}" srcOrd="2" destOrd="0" presId="urn:microsoft.com/office/officeart/2005/8/layout/hierarchy4"/>
    <dgm:cxn modelId="{57441883-7E2F-42FF-9D09-9F94698ABCB2}" type="presParOf" srcId="{AB1D2503-E612-49BE-9CCB-EF1E9F91CB0E}" destId="{57B2A0F8-FC68-476B-9B4A-05C8841E987F}" srcOrd="0" destOrd="0" presId="urn:microsoft.com/office/officeart/2005/8/layout/hierarchy4"/>
    <dgm:cxn modelId="{58ADBED7-990D-4B55-9BC9-F4745420C232}" type="presParOf" srcId="{57B2A0F8-FC68-476B-9B4A-05C8841E987F}" destId="{499EE29D-B6FA-4334-A2CF-96B4C9BAF0A0}" srcOrd="0" destOrd="0" presId="urn:microsoft.com/office/officeart/2005/8/layout/hierarchy4"/>
    <dgm:cxn modelId="{034A1FE9-4A37-446B-B76B-C97BB2F5BCAD}" type="presParOf" srcId="{57B2A0F8-FC68-476B-9B4A-05C8841E987F}" destId="{AC1F7B4D-13D1-44D7-9ECC-673EAB76714A}" srcOrd="1" destOrd="0" presId="urn:microsoft.com/office/officeart/2005/8/layout/hierarchy4"/>
    <dgm:cxn modelId="{B0AD396F-E4B6-4420-B837-ACD060A2A31F}" type="presParOf" srcId="{AB1D2503-E612-49BE-9CCB-EF1E9F91CB0E}" destId="{1AC97229-04F3-40F8-933A-47FF2BE3155F}" srcOrd="1" destOrd="0" presId="urn:microsoft.com/office/officeart/2005/8/layout/hierarchy4"/>
    <dgm:cxn modelId="{74171095-B0BC-4CA7-B25A-1AECEC13B2B0}" type="presParOf" srcId="{AB1D2503-E612-49BE-9CCB-EF1E9F91CB0E}" destId="{53719D9D-EB16-4907-816C-3D92EDC3C4CF}" srcOrd="2" destOrd="0" presId="urn:microsoft.com/office/officeart/2005/8/layout/hierarchy4"/>
    <dgm:cxn modelId="{93BD3250-1F88-4378-8E04-FBB7FFBEFD61}" type="presParOf" srcId="{53719D9D-EB16-4907-816C-3D92EDC3C4CF}" destId="{389F678C-EE17-49E3-B2E3-E57B9EBB3251}" srcOrd="0" destOrd="0" presId="urn:microsoft.com/office/officeart/2005/8/layout/hierarchy4"/>
    <dgm:cxn modelId="{202ACB93-D2DB-49D2-BD68-59B523BEB04F}" type="presParOf" srcId="{53719D9D-EB16-4907-816C-3D92EDC3C4CF}" destId="{9729255E-D8E8-4FFF-BAC9-292830B5BDD5}" srcOrd="1" destOrd="0" presId="urn:microsoft.com/office/officeart/2005/8/layout/hierarchy4"/>
    <dgm:cxn modelId="{ED937523-B3A5-44BD-A00B-0D9E00AD5385}" type="presParOf" srcId="{FC5B3F12-FB48-480A-8CA0-2D42E376497B}" destId="{E07EE6DC-B92F-48A4-B3A0-349AA57156B9}" srcOrd="1" destOrd="0" presId="urn:microsoft.com/office/officeart/2005/8/layout/hierarchy4"/>
    <dgm:cxn modelId="{310ED9C4-6B37-41E3-8174-366892B3534B}" type="presParOf" srcId="{FC5B3F12-FB48-480A-8CA0-2D42E376497B}" destId="{19E2B927-39A0-4C15-9620-27AD5AE9C8B3}" srcOrd="2" destOrd="0" presId="urn:microsoft.com/office/officeart/2005/8/layout/hierarchy4"/>
    <dgm:cxn modelId="{DEB9E2D8-3838-410B-A000-BE6B0B655357}" type="presParOf" srcId="{19E2B927-39A0-4C15-9620-27AD5AE9C8B3}" destId="{C2421583-E6F7-4529-B3A8-B31813FE7DBE}" srcOrd="0" destOrd="0" presId="urn:microsoft.com/office/officeart/2005/8/layout/hierarchy4"/>
    <dgm:cxn modelId="{3E2FABEC-D8E1-401A-B5C7-7236EBB3CF2A}" type="presParOf" srcId="{19E2B927-39A0-4C15-9620-27AD5AE9C8B3}" destId="{8D883969-5874-4725-BE6E-3A8B0EFD65A4}" srcOrd="1" destOrd="0" presId="urn:microsoft.com/office/officeart/2005/8/layout/hierarchy4"/>
    <dgm:cxn modelId="{1871C206-0F37-4D4C-9196-011D7DC68D78}" type="presParOf" srcId="{19E2B927-39A0-4C15-9620-27AD5AE9C8B3}" destId="{E9637B91-E0F3-41D5-94C4-C1503E2939C3}" srcOrd="2" destOrd="0" presId="urn:microsoft.com/office/officeart/2005/8/layout/hierarchy4"/>
    <dgm:cxn modelId="{46ABB091-43B6-4907-9F69-AEB65E62F573}" type="presParOf" srcId="{E9637B91-E0F3-41D5-94C4-C1503E2939C3}" destId="{0FF3D9AF-D7FB-4B52-BD81-40CBBA93E9CD}" srcOrd="0" destOrd="0" presId="urn:microsoft.com/office/officeart/2005/8/layout/hierarchy4"/>
    <dgm:cxn modelId="{01F8BD6F-5AD2-438E-9127-08F687F0EEA2}" type="presParOf" srcId="{0FF3D9AF-D7FB-4B52-BD81-40CBBA93E9CD}" destId="{4FE63B1D-CA0E-40F0-BD64-8239C67D584E}" srcOrd="0" destOrd="0" presId="urn:microsoft.com/office/officeart/2005/8/layout/hierarchy4"/>
    <dgm:cxn modelId="{A2EBF680-FCD3-4C75-BDA1-E73F43CEBA1F}" type="presParOf" srcId="{0FF3D9AF-D7FB-4B52-BD81-40CBBA93E9CD}" destId="{FD7515CC-F1ED-4B03-A937-88A810A63C14}" srcOrd="1" destOrd="0" presId="urn:microsoft.com/office/officeart/2005/8/layout/hierarchy4"/>
    <dgm:cxn modelId="{26D6D3C0-0B31-423D-9198-00C2E1496C29}" type="presParOf" srcId="{E9637B91-E0F3-41D5-94C4-C1503E2939C3}" destId="{22168908-7E81-4420-8BC0-9AF7ED2EB6C4}" srcOrd="1" destOrd="0" presId="urn:microsoft.com/office/officeart/2005/8/layout/hierarchy4"/>
    <dgm:cxn modelId="{E61B6F30-EFAD-4380-A85A-DECBF9B7F146}" type="presParOf" srcId="{E9637B91-E0F3-41D5-94C4-C1503E2939C3}" destId="{679DFF1C-4CDD-4145-83FA-770CC23275C9}" srcOrd="2" destOrd="0" presId="urn:microsoft.com/office/officeart/2005/8/layout/hierarchy4"/>
    <dgm:cxn modelId="{C9B79F3E-AFC8-4299-A9FB-F55DFB0B29CB}" type="presParOf" srcId="{679DFF1C-4CDD-4145-83FA-770CC23275C9}" destId="{4F341AAF-41C4-4882-B094-AE20E699A6C5}" srcOrd="0" destOrd="0" presId="urn:microsoft.com/office/officeart/2005/8/layout/hierarchy4"/>
    <dgm:cxn modelId="{E4CFEE40-FE30-43E4-9521-704F03A78053}" type="presParOf" srcId="{679DFF1C-4CDD-4145-83FA-770CC23275C9}" destId="{6780192B-62FA-4FC4-968C-810A14249A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C2451B-AFCD-4335-BC5E-840360ABE8A5}">
      <dsp:nvSpPr>
        <dsp:cNvPr id="0" name=""/>
        <dsp:cNvSpPr/>
      </dsp:nvSpPr>
      <dsp:spPr>
        <a:xfrm>
          <a:off x="0" y="27383"/>
          <a:ext cx="7986987" cy="1384908"/>
        </a:xfrm>
        <a:prstGeom prst="roundRect">
          <a:avLst>
            <a:gd name="adj" fmla="val 10000"/>
          </a:avLst>
        </a:prstGeom>
        <a:solidFill>
          <a:schemeClr val="accent3">
            <a:shade val="6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i="0" kern="1200" dirty="0" smtClean="0">
              <a:solidFill>
                <a:srgbClr val="C00000"/>
              </a:solidFill>
              <a:latin typeface="Times New Roman" panose="02020603050405020304" pitchFamily="18" charset="0"/>
              <a:cs typeface="Times New Roman" panose="02020603050405020304" pitchFamily="18" charset="0"/>
            </a:rPr>
            <a:t>Исполнение бюджета                                                   МО Пудостьское сельское поселение                   за 2023 год</a:t>
          </a:r>
          <a:r>
            <a:rPr lang="ru-RU" sz="2800" i="0" kern="1200" dirty="0" smtClean="0">
              <a:solidFill>
                <a:srgbClr val="C00000"/>
              </a:solidFill>
              <a:latin typeface="Times New Roman" panose="02020603050405020304" pitchFamily="18" charset="0"/>
              <a:cs typeface="Times New Roman" panose="02020603050405020304" pitchFamily="18" charset="0"/>
            </a:rPr>
            <a:t> </a:t>
          </a:r>
          <a:endParaRPr lang="ru-RU" sz="2800" i="0" kern="1200" dirty="0">
            <a:solidFill>
              <a:srgbClr val="C00000"/>
            </a:solidFill>
            <a:latin typeface="Times New Roman" panose="02020603050405020304" pitchFamily="18" charset="0"/>
            <a:cs typeface="Times New Roman" panose="02020603050405020304" pitchFamily="18" charset="0"/>
          </a:endParaRPr>
        </a:p>
      </dsp:txBody>
      <dsp:txXfrm>
        <a:off x="40563" y="67946"/>
        <a:ext cx="7905861" cy="1303782"/>
      </dsp:txXfrm>
    </dsp:sp>
    <dsp:sp modelId="{267E248F-6AC0-4ADA-A8D9-9AE78FA31100}">
      <dsp:nvSpPr>
        <dsp:cNvPr id="0" name=""/>
        <dsp:cNvSpPr/>
      </dsp:nvSpPr>
      <dsp:spPr>
        <a:xfrm>
          <a:off x="2950" y="1543135"/>
          <a:ext cx="3913010" cy="2043330"/>
        </a:xfrm>
        <a:prstGeom prst="roundRect">
          <a:avLst>
            <a:gd name="adj" fmla="val 10000"/>
          </a:avLst>
        </a:prstGeom>
        <a:solidFill>
          <a:schemeClr val="accent3">
            <a:shade val="8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solidFill>
                <a:schemeClr val="tx1"/>
              </a:solidFill>
              <a:latin typeface="Times New Roman" panose="02020603050405020304" pitchFamily="18" charset="0"/>
              <a:cs typeface="Times New Roman" panose="02020603050405020304" pitchFamily="18" charset="0"/>
            </a:rPr>
            <a:t>Доходы </a:t>
          </a:r>
        </a:p>
        <a:p>
          <a:pPr lvl="0" algn="ctr" defTabSz="1066800">
            <a:lnSpc>
              <a:spcPct val="90000"/>
            </a:lnSpc>
            <a:spcBef>
              <a:spcPct val="0"/>
            </a:spcBef>
            <a:spcAft>
              <a:spcPct val="35000"/>
            </a:spcAft>
          </a:pPr>
          <a:r>
            <a:rPr lang="ru-RU" sz="2400" kern="1200" dirty="0" smtClean="0">
              <a:solidFill>
                <a:schemeClr val="tx1"/>
              </a:solidFill>
              <a:latin typeface="Times New Roman" panose="02020603050405020304" pitchFamily="18" charset="0"/>
              <a:cs typeface="Times New Roman" panose="02020603050405020304" pitchFamily="18" charset="0"/>
            </a:rPr>
            <a:t>124 126,8 тыс. руб.</a:t>
          </a:r>
        </a:p>
        <a:p>
          <a:pPr lvl="0" algn="ctr" defTabSz="1066800">
            <a:lnSpc>
              <a:spcPct val="90000"/>
            </a:lnSpc>
            <a:spcBef>
              <a:spcPct val="0"/>
            </a:spcBef>
            <a:spcAft>
              <a:spcPct val="35000"/>
            </a:spcAft>
          </a:pPr>
          <a:r>
            <a:rPr lang="ru-RU" sz="2400" kern="1200" dirty="0" smtClean="0">
              <a:solidFill>
                <a:schemeClr val="tx1"/>
              </a:solidFill>
              <a:latin typeface="Times New Roman" panose="02020603050405020304" pitchFamily="18" charset="0"/>
              <a:cs typeface="Times New Roman" panose="02020603050405020304" pitchFamily="18" charset="0"/>
            </a:rPr>
            <a:t>(исполнение 101,0%)</a:t>
          </a:r>
          <a:endParaRPr lang="ru-RU" sz="2400" kern="1200" dirty="0">
            <a:solidFill>
              <a:schemeClr val="tx1"/>
            </a:solidFill>
            <a:latin typeface="Times New Roman" panose="02020603050405020304" pitchFamily="18" charset="0"/>
            <a:cs typeface="Times New Roman" panose="02020603050405020304" pitchFamily="18" charset="0"/>
          </a:endParaRPr>
        </a:p>
      </dsp:txBody>
      <dsp:txXfrm>
        <a:off x="62797" y="1602982"/>
        <a:ext cx="3793316" cy="1923636"/>
      </dsp:txXfrm>
    </dsp:sp>
    <dsp:sp modelId="{499EE29D-B6FA-4334-A2CF-96B4C9BAF0A0}">
      <dsp:nvSpPr>
        <dsp:cNvPr id="0" name=""/>
        <dsp:cNvSpPr/>
      </dsp:nvSpPr>
      <dsp:spPr>
        <a:xfrm>
          <a:off x="0" y="3722475"/>
          <a:ext cx="1916263" cy="2043330"/>
        </a:xfrm>
        <a:prstGeom prst="roundRect">
          <a:avLst>
            <a:gd name="adj" fmla="val 10000"/>
          </a:avLst>
        </a:prstGeom>
        <a:solidFill>
          <a:schemeClr val="accent3">
            <a:tint val="99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smtClean="0">
              <a:solidFill>
                <a:schemeClr val="tx1"/>
              </a:solidFill>
              <a:latin typeface="Times New Roman" panose="02020603050405020304" pitchFamily="18" charset="0"/>
              <a:cs typeface="Times New Roman" panose="02020603050405020304" pitchFamily="18" charset="0"/>
            </a:rPr>
            <a:t>Налоговые и неналоговые            42 657,2 тыс. руб. (104,0%)</a:t>
          </a:r>
          <a:endParaRPr lang="ru-RU" sz="1600" kern="1200" dirty="0">
            <a:solidFill>
              <a:schemeClr val="tx1"/>
            </a:solidFill>
            <a:latin typeface="Times New Roman" panose="02020603050405020304" pitchFamily="18" charset="0"/>
            <a:cs typeface="Times New Roman" panose="02020603050405020304" pitchFamily="18" charset="0"/>
          </a:endParaRPr>
        </a:p>
      </dsp:txBody>
      <dsp:txXfrm>
        <a:off x="56125" y="3778600"/>
        <a:ext cx="1804013" cy="1931080"/>
      </dsp:txXfrm>
    </dsp:sp>
    <dsp:sp modelId="{389F678C-EE17-49E3-B2E3-E57B9EBB3251}">
      <dsp:nvSpPr>
        <dsp:cNvPr id="0" name=""/>
        <dsp:cNvSpPr/>
      </dsp:nvSpPr>
      <dsp:spPr>
        <a:xfrm>
          <a:off x="1999697" y="3744481"/>
          <a:ext cx="1916263" cy="2043330"/>
        </a:xfrm>
        <a:prstGeom prst="roundRect">
          <a:avLst>
            <a:gd name="adj" fmla="val 10000"/>
          </a:avLst>
        </a:prstGeom>
        <a:solidFill>
          <a:schemeClr val="accent3">
            <a:tint val="99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00" spc="0" baseline="0" dirty="0" smtClean="0">
              <a:solidFill>
                <a:schemeClr val="tx1"/>
              </a:solidFill>
              <a:latin typeface="Times New Roman" panose="02020603050405020304" pitchFamily="18" charset="0"/>
              <a:cs typeface="Times New Roman" panose="02020603050405020304" pitchFamily="18" charset="0"/>
            </a:rPr>
            <a:t>Безвозмездные поступления</a:t>
          </a:r>
        </a:p>
        <a:p>
          <a:pPr lvl="0" algn="ctr" defTabSz="711200">
            <a:lnSpc>
              <a:spcPct val="90000"/>
            </a:lnSpc>
            <a:spcBef>
              <a:spcPct val="0"/>
            </a:spcBef>
            <a:spcAft>
              <a:spcPct val="35000"/>
            </a:spcAft>
          </a:pPr>
          <a:r>
            <a:rPr lang="ru-RU" sz="1600" kern="100" spc="0" baseline="0" dirty="0" smtClean="0">
              <a:solidFill>
                <a:schemeClr val="tx1"/>
              </a:solidFill>
              <a:latin typeface="Times New Roman" panose="02020603050405020304" pitchFamily="18" charset="0"/>
              <a:cs typeface="Times New Roman" panose="02020603050405020304" pitchFamily="18" charset="0"/>
            </a:rPr>
            <a:t>81 469,6 тыс. руб. (99,5%)</a:t>
          </a:r>
          <a:endParaRPr lang="ru-RU" sz="1600" kern="100" spc="0" baseline="0" dirty="0">
            <a:solidFill>
              <a:schemeClr val="tx1"/>
            </a:solidFill>
            <a:latin typeface="Times New Roman" panose="02020603050405020304" pitchFamily="18" charset="0"/>
            <a:cs typeface="Times New Roman" panose="02020603050405020304" pitchFamily="18" charset="0"/>
          </a:endParaRPr>
        </a:p>
      </dsp:txBody>
      <dsp:txXfrm>
        <a:off x="2055822" y="3800606"/>
        <a:ext cx="1804013" cy="1931080"/>
      </dsp:txXfrm>
    </dsp:sp>
    <dsp:sp modelId="{C2421583-E6F7-4529-B3A8-B31813FE7DBE}">
      <dsp:nvSpPr>
        <dsp:cNvPr id="0" name=""/>
        <dsp:cNvSpPr/>
      </dsp:nvSpPr>
      <dsp:spPr>
        <a:xfrm>
          <a:off x="4076927" y="1543135"/>
          <a:ext cx="3913010" cy="2043330"/>
        </a:xfrm>
        <a:prstGeom prst="roundRect">
          <a:avLst>
            <a:gd name="adj" fmla="val 10000"/>
          </a:avLst>
        </a:prstGeom>
        <a:solidFill>
          <a:schemeClr val="accent3">
            <a:shade val="80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solidFill>
                <a:schemeClr val="tx1"/>
              </a:solidFill>
              <a:latin typeface="Times New Roman" panose="02020603050405020304" pitchFamily="18" charset="0"/>
              <a:cs typeface="Times New Roman" panose="02020603050405020304" pitchFamily="18" charset="0"/>
            </a:rPr>
            <a:t>Расходы </a:t>
          </a:r>
        </a:p>
        <a:p>
          <a:pPr lvl="0" algn="ctr" defTabSz="1066800">
            <a:lnSpc>
              <a:spcPct val="90000"/>
            </a:lnSpc>
            <a:spcBef>
              <a:spcPct val="0"/>
            </a:spcBef>
            <a:spcAft>
              <a:spcPct val="35000"/>
            </a:spcAft>
          </a:pPr>
          <a:r>
            <a:rPr lang="ru-RU" sz="2400" kern="1200" dirty="0" smtClean="0">
              <a:solidFill>
                <a:schemeClr val="tx1"/>
              </a:solidFill>
              <a:latin typeface="Times New Roman" panose="02020603050405020304" pitchFamily="18" charset="0"/>
              <a:cs typeface="Times New Roman" panose="02020603050405020304" pitchFamily="18" charset="0"/>
            </a:rPr>
            <a:t>125 941,6 тыс. руб. (исполнение 99,1%)</a:t>
          </a:r>
          <a:endParaRPr lang="ru-RU" sz="2400" kern="1200" dirty="0">
            <a:solidFill>
              <a:schemeClr val="tx1"/>
            </a:solidFill>
            <a:latin typeface="Times New Roman" panose="02020603050405020304" pitchFamily="18" charset="0"/>
            <a:cs typeface="Times New Roman" panose="02020603050405020304" pitchFamily="18" charset="0"/>
          </a:endParaRPr>
        </a:p>
      </dsp:txBody>
      <dsp:txXfrm>
        <a:off x="4136774" y="1602982"/>
        <a:ext cx="3793316" cy="1923636"/>
      </dsp:txXfrm>
    </dsp:sp>
    <dsp:sp modelId="{4FE63B1D-CA0E-40F0-BD64-8239C67D584E}">
      <dsp:nvSpPr>
        <dsp:cNvPr id="0" name=""/>
        <dsp:cNvSpPr/>
      </dsp:nvSpPr>
      <dsp:spPr>
        <a:xfrm>
          <a:off x="4076927" y="3744481"/>
          <a:ext cx="1916263" cy="2043330"/>
        </a:xfrm>
        <a:prstGeom prst="roundRect">
          <a:avLst>
            <a:gd name="adj" fmla="val 10000"/>
          </a:avLst>
        </a:prstGeom>
        <a:solidFill>
          <a:schemeClr val="accent3">
            <a:tint val="99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kern="1200" dirty="0" smtClean="0">
              <a:solidFill>
                <a:schemeClr val="tx1"/>
              </a:solidFill>
              <a:latin typeface="Times New Roman" panose="02020603050405020304" pitchFamily="18" charset="0"/>
              <a:cs typeface="Times New Roman" panose="02020603050405020304" pitchFamily="18" charset="0"/>
            </a:rPr>
            <a:t>Программные расходы                         (в рамках муниципальной программы «Социально-экономическое развитие МО Пудостьское сельское поселение») </a:t>
          </a:r>
        </a:p>
        <a:p>
          <a:pPr lvl="0" algn="ctr" defTabSz="533400">
            <a:lnSpc>
              <a:spcPct val="90000"/>
            </a:lnSpc>
            <a:spcBef>
              <a:spcPct val="0"/>
            </a:spcBef>
            <a:spcAft>
              <a:spcPct val="35000"/>
            </a:spcAft>
          </a:pPr>
          <a:r>
            <a:rPr lang="ru-RU" sz="1600" kern="1200" dirty="0" smtClean="0">
              <a:solidFill>
                <a:schemeClr val="tx1"/>
              </a:solidFill>
              <a:latin typeface="Times New Roman" panose="02020603050405020304" pitchFamily="18" charset="0"/>
              <a:cs typeface="Times New Roman" panose="02020603050405020304" pitchFamily="18" charset="0"/>
            </a:rPr>
            <a:t>104 222,6 тыс. руб.</a:t>
          </a:r>
        </a:p>
        <a:p>
          <a:pPr lvl="0" algn="ctr" defTabSz="533400">
            <a:lnSpc>
              <a:spcPct val="90000"/>
            </a:lnSpc>
            <a:spcBef>
              <a:spcPct val="0"/>
            </a:spcBef>
            <a:spcAft>
              <a:spcPct val="35000"/>
            </a:spcAft>
          </a:pPr>
          <a:r>
            <a:rPr lang="ru-RU" sz="1600" kern="1200" dirty="0" smtClean="0">
              <a:solidFill>
                <a:schemeClr val="tx1"/>
              </a:solidFill>
              <a:latin typeface="Times New Roman" panose="02020603050405020304" pitchFamily="18" charset="0"/>
              <a:cs typeface="Times New Roman" panose="02020603050405020304" pitchFamily="18" charset="0"/>
            </a:rPr>
            <a:t>(99,2%)</a:t>
          </a:r>
          <a:endParaRPr lang="ru-RU" sz="1600" kern="1200" dirty="0">
            <a:solidFill>
              <a:schemeClr val="tx1"/>
            </a:solidFill>
            <a:latin typeface="Times New Roman" panose="02020603050405020304" pitchFamily="18" charset="0"/>
            <a:cs typeface="Times New Roman" panose="02020603050405020304" pitchFamily="18" charset="0"/>
          </a:endParaRPr>
        </a:p>
      </dsp:txBody>
      <dsp:txXfrm>
        <a:off x="4133052" y="3800606"/>
        <a:ext cx="1804013" cy="1931080"/>
      </dsp:txXfrm>
    </dsp:sp>
    <dsp:sp modelId="{4F341AAF-41C4-4882-B094-AE20E699A6C5}">
      <dsp:nvSpPr>
        <dsp:cNvPr id="0" name=""/>
        <dsp:cNvSpPr/>
      </dsp:nvSpPr>
      <dsp:spPr>
        <a:xfrm>
          <a:off x="6073673" y="3744481"/>
          <a:ext cx="1916263" cy="2043330"/>
        </a:xfrm>
        <a:prstGeom prst="roundRect">
          <a:avLst>
            <a:gd name="adj" fmla="val 10000"/>
          </a:avLst>
        </a:prstGeom>
        <a:solidFill>
          <a:schemeClr val="accent3">
            <a:tint val="99000"/>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smtClean="0">
              <a:solidFill>
                <a:schemeClr val="tx1"/>
              </a:solidFill>
              <a:latin typeface="Times New Roman" panose="02020603050405020304" pitchFamily="18" charset="0"/>
              <a:cs typeface="Times New Roman" panose="02020603050405020304" pitchFamily="18" charset="0"/>
            </a:rPr>
            <a:t>Непрограммные расходы                     21 719,0 тыс. руб. (98,9%)</a:t>
          </a:r>
          <a:endParaRPr lang="ru-RU" sz="1600" kern="1200" dirty="0">
            <a:solidFill>
              <a:schemeClr val="tx1"/>
            </a:solidFill>
            <a:latin typeface="Times New Roman" panose="02020603050405020304" pitchFamily="18" charset="0"/>
            <a:cs typeface="Times New Roman" panose="02020603050405020304" pitchFamily="18" charset="0"/>
          </a:endParaRPr>
        </a:p>
      </dsp:txBody>
      <dsp:txXfrm>
        <a:off x="6129798" y="3800606"/>
        <a:ext cx="1804013" cy="19310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DA0C486-AF73-4875-8D07-24E701F75B1C}" type="datetimeFigureOut">
              <a:rPr lang="ru-RU" smtClean="0"/>
              <a:t>28.02.2025</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643618A-21D3-4C1A-A23B-E90C0A2EC4CF}" type="slidenum">
              <a:rPr lang="ru-RU" smtClean="0"/>
              <a:t>‹#›</a:t>
            </a:fld>
            <a:endParaRPr lang="ru-RU"/>
          </a:p>
        </p:txBody>
      </p:sp>
    </p:spTree>
    <p:extLst>
      <p:ext uri="{BB962C8B-B14F-4D97-AF65-F5344CB8AC3E}">
        <p14:creationId xmlns:p14="http://schemas.microsoft.com/office/powerpoint/2010/main" val="5618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B8C20A2-04D6-41F6-8606-CE2DB40BE983}" type="slidenum">
              <a:rPr lang="ru-RU" smtClean="0">
                <a:solidFill>
                  <a:prstClr val="black"/>
                </a:solidFill>
              </a:rPr>
              <a:pPr/>
              <a:t>8</a:t>
            </a:fld>
            <a:endParaRPr lang="ru-RU">
              <a:solidFill>
                <a:prstClr val="black"/>
              </a:solidFill>
            </a:endParaRPr>
          </a:p>
        </p:txBody>
      </p:sp>
    </p:spTree>
    <p:extLst>
      <p:ext uri="{BB962C8B-B14F-4D97-AF65-F5344CB8AC3E}">
        <p14:creationId xmlns:p14="http://schemas.microsoft.com/office/powerpoint/2010/main" val="3570140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8C20A2-04D6-41F6-8606-CE2DB40BE983}"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9749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CFFBD-9966-472D-A807-AF2F16206457}"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0279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B8C20A2-04D6-41F6-8606-CE2DB40BE983}" type="slidenum">
              <a:rPr lang="ru-RU" smtClean="0">
                <a:solidFill>
                  <a:prstClr val="black"/>
                </a:solidFill>
              </a:rPr>
              <a:pPr/>
              <a:t>9</a:t>
            </a:fld>
            <a:endParaRPr lang="ru-RU">
              <a:solidFill>
                <a:prstClr val="black"/>
              </a:solidFill>
            </a:endParaRPr>
          </a:p>
        </p:txBody>
      </p:sp>
    </p:spTree>
    <p:extLst>
      <p:ext uri="{BB962C8B-B14F-4D97-AF65-F5344CB8AC3E}">
        <p14:creationId xmlns:p14="http://schemas.microsoft.com/office/powerpoint/2010/main" val="353067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B8C20A2-04D6-41F6-8606-CE2DB40BE983}" type="slidenum">
              <a:rPr lang="ru-RU" smtClean="0">
                <a:solidFill>
                  <a:prstClr val="black"/>
                </a:solidFill>
              </a:rPr>
              <a:pPr/>
              <a:t>10</a:t>
            </a:fld>
            <a:endParaRPr lang="ru-RU">
              <a:solidFill>
                <a:prstClr val="black"/>
              </a:solidFill>
            </a:endParaRPr>
          </a:p>
        </p:txBody>
      </p:sp>
    </p:spTree>
    <p:extLst>
      <p:ext uri="{BB962C8B-B14F-4D97-AF65-F5344CB8AC3E}">
        <p14:creationId xmlns:p14="http://schemas.microsoft.com/office/powerpoint/2010/main" val="334495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07CFFBD-9966-472D-A807-AF2F16206457}" type="slidenum">
              <a:rPr lang="ru-RU" smtClean="0">
                <a:solidFill>
                  <a:prstClr val="black"/>
                </a:solidFill>
              </a:rPr>
              <a:pPr/>
              <a:t>12</a:t>
            </a:fld>
            <a:endParaRPr lang="ru-RU">
              <a:solidFill>
                <a:prstClr val="black"/>
              </a:solidFill>
            </a:endParaRPr>
          </a:p>
        </p:txBody>
      </p:sp>
    </p:spTree>
    <p:extLst>
      <p:ext uri="{BB962C8B-B14F-4D97-AF65-F5344CB8AC3E}">
        <p14:creationId xmlns:p14="http://schemas.microsoft.com/office/powerpoint/2010/main" val="240842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B8C20A2-04D6-41F6-8606-CE2DB40BE983}" type="slidenum">
              <a:rPr lang="ru-RU" smtClean="0">
                <a:solidFill>
                  <a:prstClr val="black"/>
                </a:solidFill>
              </a:rPr>
              <a:pPr/>
              <a:t>13</a:t>
            </a:fld>
            <a:endParaRPr lang="ru-RU">
              <a:solidFill>
                <a:prstClr val="black"/>
              </a:solidFill>
            </a:endParaRPr>
          </a:p>
        </p:txBody>
      </p:sp>
    </p:spTree>
    <p:extLst>
      <p:ext uri="{BB962C8B-B14F-4D97-AF65-F5344CB8AC3E}">
        <p14:creationId xmlns:p14="http://schemas.microsoft.com/office/powerpoint/2010/main" val="148983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B8C20A2-04D6-41F6-8606-CE2DB40BE983}" type="slidenum">
              <a:rPr lang="ru-RU" smtClean="0">
                <a:solidFill>
                  <a:prstClr val="black"/>
                </a:solidFill>
              </a:rPr>
              <a:pPr/>
              <a:t>14</a:t>
            </a:fld>
            <a:endParaRPr lang="ru-RU">
              <a:solidFill>
                <a:prstClr val="black"/>
              </a:solidFill>
            </a:endParaRPr>
          </a:p>
        </p:txBody>
      </p:sp>
    </p:spTree>
    <p:extLst>
      <p:ext uri="{BB962C8B-B14F-4D97-AF65-F5344CB8AC3E}">
        <p14:creationId xmlns:p14="http://schemas.microsoft.com/office/powerpoint/2010/main" val="1215090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B8C20A2-04D6-41F6-8606-CE2DB40BE983}" type="slidenum">
              <a:rPr lang="ru-RU" smtClean="0">
                <a:solidFill>
                  <a:prstClr val="black"/>
                </a:solidFill>
              </a:rPr>
              <a:pPr/>
              <a:t>16</a:t>
            </a:fld>
            <a:endParaRPr lang="ru-RU">
              <a:solidFill>
                <a:prstClr val="black"/>
              </a:solidFill>
            </a:endParaRPr>
          </a:p>
        </p:txBody>
      </p:sp>
    </p:spTree>
    <p:extLst>
      <p:ext uri="{BB962C8B-B14F-4D97-AF65-F5344CB8AC3E}">
        <p14:creationId xmlns:p14="http://schemas.microsoft.com/office/powerpoint/2010/main" val="2790232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B8C20A2-04D6-41F6-8606-CE2DB40BE983}" type="slidenum">
              <a:rPr lang="ru-RU" smtClean="0">
                <a:solidFill>
                  <a:prstClr val="black"/>
                </a:solidFill>
              </a:rPr>
              <a:pPr/>
              <a:t>17</a:t>
            </a:fld>
            <a:endParaRPr lang="ru-RU">
              <a:solidFill>
                <a:prstClr val="black"/>
              </a:solidFill>
            </a:endParaRPr>
          </a:p>
        </p:txBody>
      </p:sp>
    </p:spTree>
    <p:extLst>
      <p:ext uri="{BB962C8B-B14F-4D97-AF65-F5344CB8AC3E}">
        <p14:creationId xmlns:p14="http://schemas.microsoft.com/office/powerpoint/2010/main" val="299390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43618A-21D3-4C1A-A23B-E90C0A2EC4C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9765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463571FE-92DE-442B-AC83-9AA8FE048B1C}" type="datetimeFigureOut">
              <a:rPr lang="ru-RU" smtClean="0"/>
              <a:t>28.02.2025</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FE1B1FB0-478E-4CE9-9B10-80D2AA87F55F}"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463571FE-92DE-442B-AC83-9AA8FE048B1C}" type="datetimeFigureOut">
              <a:rPr lang="ru-RU" smtClean="0"/>
              <a:t>28.02.2025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B1FB0-478E-4CE9-9B10-80D2AA87F55F}"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463571FE-92DE-442B-AC83-9AA8FE048B1C}" type="datetimeFigureOut">
              <a:rPr lang="ru-RU" smtClean="0"/>
              <a:t>28.02.2025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B1FB0-478E-4CE9-9B10-80D2AA87F55F}" type="slidenum">
              <a:rPr lang="ru-RU" smtClean="0"/>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CEE1D02A-B6C8-49F8-AA57-E6D99290A7EE}" type="datetime1">
              <a:rPr lang="ru-RU" smtClean="0">
                <a:solidFill>
                  <a:prstClr val="black">
                    <a:tint val="75000"/>
                  </a:prstClr>
                </a:solidFill>
              </a:rPr>
              <a:pPr/>
              <a:t>28.02.2025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6594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7DEA067-E8B3-41DD-BA80-A138C9308074}" type="datetime1">
              <a:rPr lang="ru-RU" smtClean="0">
                <a:solidFill>
                  <a:prstClr val="black">
                    <a:tint val="75000"/>
                  </a:prstClr>
                </a:solidFill>
              </a:rPr>
              <a:pPr/>
              <a:t>28.02.2025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8472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58A9DE5-B313-4ADF-8FB3-C95CE614C4A2}" type="datetime1">
              <a:rPr lang="ru-RU" smtClean="0">
                <a:solidFill>
                  <a:prstClr val="black">
                    <a:tint val="75000"/>
                  </a:prstClr>
                </a:solidFill>
              </a:rPr>
              <a:pPr/>
              <a:t>28.02.2025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89676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8600EF9-CA8D-4A76-A607-A951BC8B5D11}" type="datetime1">
              <a:rPr lang="ru-RU" smtClean="0">
                <a:solidFill>
                  <a:prstClr val="black">
                    <a:tint val="75000"/>
                  </a:prstClr>
                </a:solidFill>
              </a:rPr>
              <a:pPr/>
              <a:t>28.02.2025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27714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A4B0A1DA-6345-4F4C-A44C-7805C943743C}" type="datetime1">
              <a:rPr lang="ru-RU" smtClean="0">
                <a:solidFill>
                  <a:prstClr val="black">
                    <a:tint val="75000"/>
                  </a:prstClr>
                </a:solidFill>
              </a:rPr>
              <a:pPr/>
              <a:t>28.02.2025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4351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BD59D7C-FA3B-4DCF-A3A1-BE6D5FD1253D}" type="datetime1">
              <a:rPr lang="ru-RU" smtClean="0">
                <a:solidFill>
                  <a:prstClr val="black">
                    <a:tint val="75000"/>
                  </a:prstClr>
                </a:solidFill>
              </a:rPr>
              <a:pPr/>
              <a:t>28.02.2025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10684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2819575-15E6-4F81-82FC-14043254F417}" type="datetime1">
              <a:rPr lang="ru-RU" smtClean="0">
                <a:solidFill>
                  <a:prstClr val="black">
                    <a:tint val="75000"/>
                  </a:prstClr>
                </a:solidFill>
              </a:rPr>
              <a:pPr/>
              <a:t>28.02.2025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44733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ABE0E44B-A2AF-4C78-A26F-1DA1BDE864D0}" type="datetime1">
              <a:rPr lang="ru-RU" smtClean="0">
                <a:solidFill>
                  <a:prstClr val="black">
                    <a:tint val="75000"/>
                  </a:prstClr>
                </a:solidFill>
              </a:rPr>
              <a:pPr/>
              <a:t>28.02.2025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59964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463571FE-92DE-442B-AC83-9AA8FE048B1C}" type="datetimeFigureOut">
              <a:rPr lang="ru-RU" smtClean="0"/>
              <a:t>28.02.2025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B1FB0-478E-4CE9-9B10-80D2AA87F55F}"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55629929-051A-4ED3-9BE4-0D1FA68C5702}" type="datetime1">
              <a:rPr lang="ru-RU" smtClean="0">
                <a:solidFill>
                  <a:prstClr val="black">
                    <a:tint val="75000"/>
                  </a:prstClr>
                </a:solidFill>
              </a:rPr>
              <a:pPr/>
              <a:t>28.02.2025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32790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FFB8067-FBBC-4ED9-9840-DB1E03E990F2}" type="datetime1">
              <a:rPr lang="ru-RU" smtClean="0">
                <a:solidFill>
                  <a:prstClr val="black">
                    <a:tint val="75000"/>
                  </a:prstClr>
                </a:solidFill>
              </a:rPr>
              <a:pPr/>
              <a:t>28.02.2025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01311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235EEED-E669-4996-A3EC-2E6B043E3357}" type="datetime1">
              <a:rPr lang="ru-RU" smtClean="0">
                <a:solidFill>
                  <a:prstClr val="black">
                    <a:tint val="75000"/>
                  </a:prstClr>
                </a:solidFill>
              </a:rPr>
              <a:pPr/>
              <a:t>28.02.2025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66128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EE1D02A-B6C8-49F8-AA57-E6D99290A7EE}" type="datetime1">
              <a:rPr lang="ru-RU" smtClean="0">
                <a:solidFill>
                  <a:srgbClr val="575F6D"/>
                </a:solidFill>
              </a:rPr>
              <a:pPr/>
              <a:t>28.02.2025</a:t>
            </a:fld>
            <a:endParaRPr lang="ru-RU">
              <a:solidFill>
                <a:srgbClr val="575F6D"/>
              </a:solidFill>
            </a:endParaRPr>
          </a:p>
        </p:txBody>
      </p:sp>
      <p:sp>
        <p:nvSpPr>
          <p:cNvPr id="5" name="Footer Placeholder 4"/>
          <p:cNvSpPr>
            <a:spLocks noGrp="1"/>
          </p:cNvSpPr>
          <p:nvPr>
            <p:ph type="ftr" sz="quarter" idx="11"/>
          </p:nvPr>
        </p:nvSpPr>
        <p:spPr/>
        <p:txBody>
          <a:bodyPr/>
          <a:lstStyle/>
          <a:p>
            <a:endParaRPr lang="ru-RU">
              <a:solidFill>
                <a:srgbClr val="575F6D"/>
              </a:solidFill>
            </a:endParaRPr>
          </a:p>
        </p:txBody>
      </p:sp>
      <p:sp>
        <p:nvSpPr>
          <p:cNvPr id="6" name="Slide Number Placeholder 5"/>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165414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67DEA067-E8B3-41DD-BA80-A138C9308074}" type="datetime1">
              <a:rPr lang="ru-RU" smtClean="0">
                <a:solidFill>
                  <a:srgbClr val="575F6D"/>
                </a:solidFill>
              </a:rPr>
              <a:pPr/>
              <a:t>28.02.2025</a:t>
            </a:fld>
            <a:endParaRPr lang="ru-RU">
              <a:solidFill>
                <a:srgbClr val="575F6D"/>
              </a:solidFill>
            </a:endParaRPr>
          </a:p>
        </p:txBody>
      </p:sp>
      <p:sp>
        <p:nvSpPr>
          <p:cNvPr id="5" name="Footer Placeholder 4"/>
          <p:cNvSpPr>
            <a:spLocks noGrp="1"/>
          </p:cNvSpPr>
          <p:nvPr>
            <p:ph type="ftr" sz="quarter" idx="11"/>
          </p:nvPr>
        </p:nvSpPr>
        <p:spPr/>
        <p:txBody>
          <a:bodyPr/>
          <a:lstStyle/>
          <a:p>
            <a:endParaRPr lang="ru-RU">
              <a:solidFill>
                <a:srgbClr val="575F6D"/>
              </a:solidFill>
            </a:endParaRPr>
          </a:p>
        </p:txBody>
      </p:sp>
      <p:sp>
        <p:nvSpPr>
          <p:cNvPr id="6" name="Slide Number Placeholder 5"/>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13820788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658A9DE5-B313-4ADF-8FB3-C95CE614C4A2}" type="datetime1">
              <a:rPr lang="ru-RU" smtClean="0">
                <a:solidFill>
                  <a:srgbClr val="FFF39D"/>
                </a:solidFill>
              </a:rPr>
              <a:pPr/>
              <a:t>28.02.2025</a:t>
            </a:fld>
            <a:endParaRPr lang="ru-RU">
              <a:solidFill>
                <a:srgbClr val="FFF39D"/>
              </a:solidFill>
            </a:endParaRPr>
          </a:p>
        </p:txBody>
      </p:sp>
      <p:sp>
        <p:nvSpPr>
          <p:cNvPr id="5" name="Footer Placeholder 4"/>
          <p:cNvSpPr>
            <a:spLocks noGrp="1"/>
          </p:cNvSpPr>
          <p:nvPr>
            <p:ph type="ftr" sz="quarter" idx="11"/>
          </p:nvPr>
        </p:nvSpPr>
        <p:spPr/>
        <p:txBody>
          <a:bodyPr/>
          <a:lstStyle/>
          <a:p>
            <a:endParaRPr lang="ru-RU">
              <a:solidFill>
                <a:srgbClr val="FFF39D"/>
              </a:solidFill>
            </a:endParaRPr>
          </a:p>
        </p:txBody>
      </p:sp>
      <p:sp>
        <p:nvSpPr>
          <p:cNvPr id="6" name="Slide Number Placeholder 5"/>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4135978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68600EF9-CA8D-4A76-A607-A951BC8B5D11}" type="datetime1">
              <a:rPr lang="ru-RU" smtClean="0">
                <a:solidFill>
                  <a:srgbClr val="575F6D"/>
                </a:solidFill>
              </a:rPr>
              <a:pPr/>
              <a:t>28.02.2025</a:t>
            </a:fld>
            <a:endParaRPr lang="ru-RU">
              <a:solidFill>
                <a:srgbClr val="575F6D"/>
              </a:solidFill>
            </a:endParaRPr>
          </a:p>
        </p:txBody>
      </p:sp>
      <p:sp>
        <p:nvSpPr>
          <p:cNvPr id="6" name="Footer Placeholder 5"/>
          <p:cNvSpPr>
            <a:spLocks noGrp="1"/>
          </p:cNvSpPr>
          <p:nvPr>
            <p:ph type="ftr" sz="quarter" idx="11"/>
          </p:nvPr>
        </p:nvSpPr>
        <p:spPr/>
        <p:txBody>
          <a:bodyPr/>
          <a:lstStyle/>
          <a:p>
            <a:endParaRPr lang="ru-RU">
              <a:solidFill>
                <a:srgbClr val="575F6D"/>
              </a:solidFill>
            </a:endParaRPr>
          </a:p>
        </p:txBody>
      </p:sp>
      <p:sp>
        <p:nvSpPr>
          <p:cNvPr id="7" name="Slide Number Placeholder 6"/>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1835020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4B0A1DA-6345-4F4C-A44C-7805C943743C}" type="datetime1">
              <a:rPr lang="ru-RU" smtClean="0">
                <a:solidFill>
                  <a:srgbClr val="575F6D"/>
                </a:solidFill>
              </a:rPr>
              <a:pPr/>
              <a:t>28.02.2025</a:t>
            </a:fld>
            <a:endParaRPr lang="ru-RU">
              <a:solidFill>
                <a:srgbClr val="575F6D"/>
              </a:solidFill>
            </a:endParaRPr>
          </a:p>
        </p:txBody>
      </p:sp>
      <p:sp>
        <p:nvSpPr>
          <p:cNvPr id="8" name="Footer Placeholder 7"/>
          <p:cNvSpPr>
            <a:spLocks noGrp="1"/>
          </p:cNvSpPr>
          <p:nvPr>
            <p:ph type="ftr" sz="quarter" idx="11"/>
          </p:nvPr>
        </p:nvSpPr>
        <p:spPr/>
        <p:txBody>
          <a:bodyPr/>
          <a:lstStyle/>
          <a:p>
            <a:endParaRPr lang="ru-RU">
              <a:solidFill>
                <a:srgbClr val="575F6D"/>
              </a:solidFill>
            </a:endParaRPr>
          </a:p>
        </p:txBody>
      </p:sp>
      <p:sp>
        <p:nvSpPr>
          <p:cNvPr id="9" name="Slide Number Placeholder 8"/>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3594625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6BD59D7C-FA3B-4DCF-A3A1-BE6D5FD1253D}" type="datetime1">
              <a:rPr lang="ru-RU" smtClean="0">
                <a:solidFill>
                  <a:srgbClr val="575F6D"/>
                </a:solidFill>
              </a:rPr>
              <a:pPr/>
              <a:t>28.02.2025</a:t>
            </a:fld>
            <a:endParaRPr lang="ru-RU">
              <a:solidFill>
                <a:srgbClr val="575F6D"/>
              </a:solidFill>
            </a:endParaRPr>
          </a:p>
        </p:txBody>
      </p:sp>
      <p:sp>
        <p:nvSpPr>
          <p:cNvPr id="4" name="Footer Placeholder 3"/>
          <p:cNvSpPr>
            <a:spLocks noGrp="1"/>
          </p:cNvSpPr>
          <p:nvPr>
            <p:ph type="ftr" sz="quarter" idx="11"/>
          </p:nvPr>
        </p:nvSpPr>
        <p:spPr/>
        <p:txBody>
          <a:bodyPr/>
          <a:lstStyle/>
          <a:p>
            <a:endParaRPr lang="ru-RU">
              <a:solidFill>
                <a:srgbClr val="575F6D"/>
              </a:solidFill>
            </a:endParaRPr>
          </a:p>
        </p:txBody>
      </p:sp>
      <p:sp>
        <p:nvSpPr>
          <p:cNvPr id="5" name="Slide Number Placeholder 4"/>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523871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819575-15E6-4F81-82FC-14043254F417}" type="datetime1">
              <a:rPr lang="ru-RU" smtClean="0">
                <a:solidFill>
                  <a:srgbClr val="575F6D"/>
                </a:solidFill>
              </a:rPr>
              <a:pPr/>
              <a:t>28.02.2025</a:t>
            </a:fld>
            <a:endParaRPr lang="ru-RU">
              <a:solidFill>
                <a:srgbClr val="575F6D"/>
              </a:solidFill>
            </a:endParaRPr>
          </a:p>
        </p:txBody>
      </p:sp>
      <p:sp>
        <p:nvSpPr>
          <p:cNvPr id="3" name="Footer Placeholder 2"/>
          <p:cNvSpPr>
            <a:spLocks noGrp="1"/>
          </p:cNvSpPr>
          <p:nvPr>
            <p:ph type="ftr" sz="quarter" idx="11"/>
          </p:nvPr>
        </p:nvSpPr>
        <p:spPr/>
        <p:txBody>
          <a:bodyPr/>
          <a:lstStyle/>
          <a:p>
            <a:endParaRPr lang="ru-RU">
              <a:solidFill>
                <a:srgbClr val="575F6D"/>
              </a:solidFill>
            </a:endParaRPr>
          </a:p>
        </p:txBody>
      </p:sp>
      <p:sp>
        <p:nvSpPr>
          <p:cNvPr id="4" name="Slide Number Placeholder 3"/>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584859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463571FE-92DE-442B-AC83-9AA8FE048B1C}" type="datetimeFigureOut">
              <a:rPr lang="ru-RU" smtClean="0"/>
              <a:t>28.02.2025</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FE1B1FB0-478E-4CE9-9B10-80D2AA87F55F}"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ABE0E44B-A2AF-4C78-A26F-1DA1BDE864D0}" type="datetime1">
              <a:rPr lang="ru-RU" smtClean="0">
                <a:solidFill>
                  <a:srgbClr val="575F6D"/>
                </a:solidFill>
              </a:rPr>
              <a:pPr/>
              <a:t>28.02.2025</a:t>
            </a:fld>
            <a:endParaRPr lang="ru-RU">
              <a:solidFill>
                <a:srgbClr val="575F6D"/>
              </a:solidFill>
            </a:endParaRPr>
          </a:p>
        </p:txBody>
      </p:sp>
      <p:sp>
        <p:nvSpPr>
          <p:cNvPr id="6" name="Footer Placeholder 5"/>
          <p:cNvSpPr>
            <a:spLocks noGrp="1"/>
          </p:cNvSpPr>
          <p:nvPr>
            <p:ph type="ftr" sz="quarter" idx="11"/>
          </p:nvPr>
        </p:nvSpPr>
        <p:spPr/>
        <p:txBody>
          <a:bodyPr/>
          <a:lstStyle/>
          <a:p>
            <a:endParaRPr lang="ru-RU">
              <a:solidFill>
                <a:srgbClr val="575F6D"/>
              </a:solidFill>
            </a:endParaRPr>
          </a:p>
        </p:txBody>
      </p:sp>
      <p:sp>
        <p:nvSpPr>
          <p:cNvPr id="7" name="Slide Number Placeholder 6"/>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1594695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5629929-051A-4ED3-9BE4-0D1FA68C5702}" type="datetime1">
              <a:rPr lang="ru-RU" smtClean="0">
                <a:solidFill>
                  <a:srgbClr val="575F6D"/>
                </a:solidFill>
              </a:rPr>
              <a:pPr/>
              <a:t>28.02.2025</a:t>
            </a:fld>
            <a:endParaRPr lang="ru-RU">
              <a:solidFill>
                <a:srgbClr val="575F6D"/>
              </a:solidFill>
            </a:endParaRPr>
          </a:p>
        </p:txBody>
      </p:sp>
      <p:sp>
        <p:nvSpPr>
          <p:cNvPr id="6" name="Footer Placeholder 5"/>
          <p:cNvSpPr>
            <a:spLocks noGrp="1"/>
          </p:cNvSpPr>
          <p:nvPr>
            <p:ph type="ftr" sz="quarter" idx="11"/>
          </p:nvPr>
        </p:nvSpPr>
        <p:spPr/>
        <p:txBody>
          <a:bodyPr/>
          <a:lstStyle/>
          <a:p>
            <a:endParaRPr lang="ru-RU">
              <a:solidFill>
                <a:srgbClr val="575F6D"/>
              </a:solidFill>
            </a:endParaRPr>
          </a:p>
        </p:txBody>
      </p:sp>
      <p:sp>
        <p:nvSpPr>
          <p:cNvPr id="7" name="Slide Number Placeholder 6"/>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12818065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E68C42-D383-4585-9C50-A7592E771702}" type="datetime1">
              <a:rPr lang="ru-RU" smtClean="0">
                <a:solidFill>
                  <a:srgbClr val="575F6D"/>
                </a:solidFill>
              </a:rPr>
              <a:pPr/>
              <a:t>28.02.2025</a:t>
            </a:fld>
            <a:endParaRPr lang="ru-RU">
              <a:solidFill>
                <a:srgbClr val="575F6D"/>
              </a:solidFill>
            </a:endParaRPr>
          </a:p>
        </p:txBody>
      </p:sp>
      <p:sp>
        <p:nvSpPr>
          <p:cNvPr id="5" name="Footer Placeholder 4"/>
          <p:cNvSpPr>
            <a:spLocks noGrp="1"/>
          </p:cNvSpPr>
          <p:nvPr>
            <p:ph type="ftr" sz="quarter" idx="11"/>
          </p:nvPr>
        </p:nvSpPr>
        <p:spPr/>
        <p:txBody>
          <a:bodyPr/>
          <a:lstStyle/>
          <a:p>
            <a:endParaRPr lang="ru-RU">
              <a:solidFill>
                <a:srgbClr val="575F6D"/>
              </a:solidFill>
            </a:endParaRPr>
          </a:p>
        </p:txBody>
      </p:sp>
      <p:sp>
        <p:nvSpPr>
          <p:cNvPr id="6" name="Slide Number Placeholder 5"/>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1793402609"/>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E68C42-D383-4585-9C50-A7592E771702}" type="datetime1">
              <a:rPr lang="ru-RU" smtClean="0">
                <a:solidFill>
                  <a:srgbClr val="575F6D"/>
                </a:solidFill>
              </a:rPr>
              <a:pPr/>
              <a:t>28.02.2025</a:t>
            </a:fld>
            <a:endParaRPr lang="ru-RU">
              <a:solidFill>
                <a:srgbClr val="575F6D"/>
              </a:solidFill>
            </a:endParaRPr>
          </a:p>
        </p:txBody>
      </p:sp>
      <p:sp>
        <p:nvSpPr>
          <p:cNvPr id="5" name="Footer Placeholder 4"/>
          <p:cNvSpPr>
            <a:spLocks noGrp="1"/>
          </p:cNvSpPr>
          <p:nvPr>
            <p:ph type="ftr" sz="quarter" idx="11"/>
          </p:nvPr>
        </p:nvSpPr>
        <p:spPr/>
        <p:txBody>
          <a:bodyPr/>
          <a:lstStyle/>
          <a:p>
            <a:endParaRPr lang="ru-RU">
              <a:solidFill>
                <a:srgbClr val="575F6D"/>
              </a:solidFill>
            </a:endParaRPr>
          </a:p>
        </p:txBody>
      </p:sp>
      <p:sp>
        <p:nvSpPr>
          <p:cNvPr id="6" name="Slide Number Placeholder 5"/>
          <p:cNvSpPr>
            <a:spLocks noGrp="1"/>
          </p:cNvSpPr>
          <p:nvPr>
            <p:ph type="sldNum" sz="quarter" idx="12"/>
          </p:nvPr>
        </p:nvSpPr>
        <p:spPr/>
        <p:txBody>
          <a:bodyPr/>
          <a:lstStyle/>
          <a:p>
            <a:fld id="{63A8C8CC-4050-4F61-A76D-F09259CAD69F}"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07163065"/>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E68C42-D383-4585-9C50-A7592E771702}" type="datetime1">
              <a:rPr lang="ru-RU" smtClean="0">
                <a:solidFill>
                  <a:srgbClr val="575F6D"/>
                </a:solidFill>
              </a:rPr>
              <a:pPr/>
              <a:t>28.02.2025</a:t>
            </a:fld>
            <a:endParaRPr lang="ru-RU">
              <a:solidFill>
                <a:srgbClr val="575F6D"/>
              </a:solidFill>
            </a:endParaRPr>
          </a:p>
        </p:txBody>
      </p:sp>
      <p:sp>
        <p:nvSpPr>
          <p:cNvPr id="5" name="Footer Placeholder 4"/>
          <p:cNvSpPr>
            <a:spLocks noGrp="1"/>
          </p:cNvSpPr>
          <p:nvPr>
            <p:ph type="ftr" sz="quarter" idx="11"/>
          </p:nvPr>
        </p:nvSpPr>
        <p:spPr/>
        <p:txBody>
          <a:bodyPr/>
          <a:lstStyle/>
          <a:p>
            <a:endParaRPr lang="ru-RU">
              <a:solidFill>
                <a:srgbClr val="575F6D"/>
              </a:solidFill>
            </a:endParaRPr>
          </a:p>
        </p:txBody>
      </p:sp>
      <p:sp>
        <p:nvSpPr>
          <p:cNvPr id="6" name="Slide Number Placeholder 5"/>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364270027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E68C42-D383-4585-9C50-A7592E771702}" type="datetime1">
              <a:rPr lang="ru-RU" smtClean="0">
                <a:solidFill>
                  <a:srgbClr val="575F6D"/>
                </a:solidFill>
              </a:rPr>
              <a:pPr/>
              <a:t>28.02.2025</a:t>
            </a:fld>
            <a:endParaRPr lang="ru-RU">
              <a:solidFill>
                <a:srgbClr val="575F6D"/>
              </a:solidFill>
            </a:endParaRPr>
          </a:p>
        </p:txBody>
      </p:sp>
      <p:sp>
        <p:nvSpPr>
          <p:cNvPr id="5" name="Footer Placeholder 4"/>
          <p:cNvSpPr>
            <a:spLocks noGrp="1"/>
          </p:cNvSpPr>
          <p:nvPr>
            <p:ph type="ftr" sz="quarter" idx="11"/>
          </p:nvPr>
        </p:nvSpPr>
        <p:spPr/>
        <p:txBody>
          <a:bodyPr/>
          <a:lstStyle/>
          <a:p>
            <a:endParaRPr lang="ru-RU">
              <a:solidFill>
                <a:srgbClr val="575F6D"/>
              </a:solidFill>
            </a:endParaRPr>
          </a:p>
        </p:txBody>
      </p:sp>
      <p:sp>
        <p:nvSpPr>
          <p:cNvPr id="6" name="Slide Number Placeholder 5"/>
          <p:cNvSpPr>
            <a:spLocks noGrp="1"/>
          </p:cNvSpPr>
          <p:nvPr>
            <p:ph type="sldNum" sz="quarter" idx="12"/>
          </p:nvPr>
        </p:nvSpPr>
        <p:spPr/>
        <p:txBody>
          <a:bodyPr/>
          <a:lstStyle/>
          <a:p>
            <a:fld id="{63A8C8CC-4050-4F61-A76D-F09259CAD69F}" type="slidenum">
              <a:rPr lang="ru-RU" smtClean="0"/>
              <a:pPr/>
              <a:t>‹#›</a:t>
            </a:fld>
            <a:endParaRPr lang="ru-RU"/>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15226996"/>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9E68C42-D383-4585-9C50-A7592E771702}" type="datetime1">
              <a:rPr lang="ru-RU" smtClean="0">
                <a:solidFill>
                  <a:srgbClr val="575F6D"/>
                </a:solidFill>
              </a:rPr>
              <a:pPr/>
              <a:t>28.02.2025</a:t>
            </a:fld>
            <a:endParaRPr lang="ru-RU">
              <a:solidFill>
                <a:srgbClr val="575F6D"/>
              </a:solidFill>
            </a:endParaRPr>
          </a:p>
        </p:txBody>
      </p:sp>
      <p:sp>
        <p:nvSpPr>
          <p:cNvPr id="5" name="Footer Placeholder 4"/>
          <p:cNvSpPr>
            <a:spLocks noGrp="1"/>
          </p:cNvSpPr>
          <p:nvPr>
            <p:ph type="ftr" sz="quarter" idx="11"/>
          </p:nvPr>
        </p:nvSpPr>
        <p:spPr/>
        <p:txBody>
          <a:bodyPr/>
          <a:lstStyle/>
          <a:p>
            <a:endParaRPr lang="ru-RU">
              <a:solidFill>
                <a:srgbClr val="575F6D"/>
              </a:solidFill>
            </a:endParaRPr>
          </a:p>
        </p:txBody>
      </p:sp>
      <p:sp>
        <p:nvSpPr>
          <p:cNvPr id="6" name="Slide Number Placeholder 5"/>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3634931574"/>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2FFB8067-FBBC-4ED9-9840-DB1E03E990F2}" type="datetime1">
              <a:rPr lang="ru-RU" smtClean="0">
                <a:solidFill>
                  <a:srgbClr val="575F6D"/>
                </a:solidFill>
              </a:rPr>
              <a:pPr/>
              <a:t>28.02.2025</a:t>
            </a:fld>
            <a:endParaRPr lang="ru-RU">
              <a:solidFill>
                <a:srgbClr val="575F6D"/>
              </a:solidFill>
            </a:endParaRPr>
          </a:p>
        </p:txBody>
      </p:sp>
      <p:sp>
        <p:nvSpPr>
          <p:cNvPr id="5" name="Footer Placeholder 4"/>
          <p:cNvSpPr>
            <a:spLocks noGrp="1"/>
          </p:cNvSpPr>
          <p:nvPr>
            <p:ph type="ftr" sz="quarter" idx="11"/>
          </p:nvPr>
        </p:nvSpPr>
        <p:spPr/>
        <p:txBody>
          <a:bodyPr/>
          <a:lstStyle/>
          <a:p>
            <a:endParaRPr lang="ru-RU">
              <a:solidFill>
                <a:srgbClr val="575F6D"/>
              </a:solidFill>
            </a:endParaRPr>
          </a:p>
        </p:txBody>
      </p:sp>
      <p:sp>
        <p:nvSpPr>
          <p:cNvPr id="6" name="Slide Number Placeholder 5"/>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34021723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1235EEED-E669-4996-A3EC-2E6B043E3357}" type="datetime1">
              <a:rPr lang="ru-RU" smtClean="0">
                <a:solidFill>
                  <a:srgbClr val="575F6D"/>
                </a:solidFill>
              </a:rPr>
              <a:pPr/>
              <a:t>28.02.2025</a:t>
            </a:fld>
            <a:endParaRPr lang="ru-RU">
              <a:solidFill>
                <a:srgbClr val="575F6D"/>
              </a:solidFill>
            </a:endParaRPr>
          </a:p>
        </p:txBody>
      </p:sp>
      <p:sp>
        <p:nvSpPr>
          <p:cNvPr id="5" name="Footer Placeholder 4"/>
          <p:cNvSpPr>
            <a:spLocks noGrp="1"/>
          </p:cNvSpPr>
          <p:nvPr>
            <p:ph type="ftr" sz="quarter" idx="11"/>
          </p:nvPr>
        </p:nvSpPr>
        <p:spPr/>
        <p:txBody>
          <a:bodyPr/>
          <a:lstStyle/>
          <a:p>
            <a:endParaRPr lang="ru-RU">
              <a:solidFill>
                <a:srgbClr val="575F6D"/>
              </a:solidFill>
            </a:endParaRPr>
          </a:p>
        </p:txBody>
      </p:sp>
      <p:sp>
        <p:nvSpPr>
          <p:cNvPr id="6" name="Slide Number Placeholder 5"/>
          <p:cNvSpPr>
            <a:spLocks noGrp="1"/>
          </p:cNvSpPr>
          <p:nvPr>
            <p:ph type="sldNum" sz="quarter" idx="12"/>
          </p:nvPr>
        </p:nvSpPr>
        <p:spPr/>
        <p:txBody>
          <a:bodyPr/>
          <a:lstStyle/>
          <a:p>
            <a:fld id="{63A8C8CC-4050-4F61-A76D-F09259CAD69F}" type="slidenum">
              <a:rPr lang="ru-RU" smtClean="0"/>
              <a:pPr/>
              <a:t>‹#›</a:t>
            </a:fld>
            <a:endParaRPr lang="ru-RU"/>
          </a:p>
        </p:txBody>
      </p:sp>
    </p:spTree>
    <p:extLst>
      <p:ext uri="{BB962C8B-B14F-4D97-AF65-F5344CB8AC3E}">
        <p14:creationId xmlns:p14="http://schemas.microsoft.com/office/powerpoint/2010/main" val="27122760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pPr defTabSz="685800"/>
            <a:fld id="{CEE1D02A-B6C8-49F8-AA57-E6D99290A7EE}" type="datetime1">
              <a:rPr lang="ru-RU" smtClean="0">
                <a:solidFill>
                  <a:prstClr val="black">
                    <a:tint val="75000"/>
                  </a:prstClr>
                </a:solidFill>
              </a:rPr>
              <a:pPr defTabSz="685800"/>
              <a:t>28.02.2025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859820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463571FE-92DE-442B-AC83-9AA8FE048B1C}" type="datetimeFigureOut">
              <a:rPr lang="ru-RU" smtClean="0"/>
              <a:t>28.02.2025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1B1FB0-478E-4CE9-9B10-80D2AA87F55F}"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685800"/>
            <a:fld id="{67DEA067-E8B3-41DD-BA80-A138C9308074}" type="datetime1">
              <a:rPr lang="ru-RU" smtClean="0">
                <a:solidFill>
                  <a:prstClr val="black">
                    <a:tint val="75000"/>
                  </a:prstClr>
                </a:solidFill>
              </a:rPr>
              <a:pPr defTabSz="685800"/>
              <a:t>28.02.2025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1130213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defTabSz="685800"/>
            <a:fld id="{658A9DE5-B313-4ADF-8FB3-C95CE614C4A2}" type="datetime1">
              <a:rPr lang="ru-RU" smtClean="0">
                <a:solidFill>
                  <a:prstClr val="black">
                    <a:tint val="75000"/>
                  </a:prstClr>
                </a:solidFill>
              </a:rPr>
              <a:pPr defTabSz="685800"/>
              <a:t>28.02.2025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953088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defTabSz="685800"/>
            <a:fld id="{68600EF9-CA8D-4A76-A607-A951BC8B5D11}" type="datetime1">
              <a:rPr lang="ru-RU" smtClean="0">
                <a:solidFill>
                  <a:prstClr val="black">
                    <a:tint val="75000"/>
                  </a:prstClr>
                </a:solidFill>
              </a:rPr>
              <a:pPr defTabSz="685800"/>
              <a:t>28.02.2025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6415149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a:t>Образец заголовка</a:t>
            </a:r>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defTabSz="685800"/>
            <a:fld id="{A4B0A1DA-6345-4F4C-A44C-7805C943743C}" type="datetime1">
              <a:rPr lang="ru-RU" smtClean="0">
                <a:solidFill>
                  <a:prstClr val="black">
                    <a:tint val="75000"/>
                  </a:prstClr>
                </a:solidFill>
              </a:rPr>
              <a:pPr defTabSz="685800"/>
              <a:t>28.02.2025</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pPr defTabSz="685800"/>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926250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defTabSz="685800"/>
            <a:fld id="{6BD59D7C-FA3B-4DCF-A3A1-BE6D5FD1253D}" type="datetime1">
              <a:rPr lang="ru-RU" smtClean="0">
                <a:solidFill>
                  <a:prstClr val="black">
                    <a:tint val="75000"/>
                  </a:prstClr>
                </a:solidFill>
              </a:rPr>
              <a:pPr defTabSz="685800"/>
              <a:t>28.02.2025</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pPr defTabSz="685800"/>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865116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defTabSz="685800"/>
            <a:fld id="{42819575-15E6-4F81-82FC-14043254F417}" type="datetime1">
              <a:rPr lang="ru-RU" smtClean="0">
                <a:solidFill>
                  <a:prstClr val="black">
                    <a:tint val="75000"/>
                  </a:prstClr>
                </a:solidFill>
              </a:rPr>
              <a:pPr defTabSz="685800"/>
              <a:t>28.02.2025</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pPr defTabSz="685800"/>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8764952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defTabSz="685800"/>
            <a:fld id="{ABE0E44B-A2AF-4C78-A26F-1DA1BDE864D0}" type="datetime1">
              <a:rPr lang="ru-RU" smtClean="0">
                <a:solidFill>
                  <a:prstClr val="black">
                    <a:tint val="75000"/>
                  </a:prstClr>
                </a:solidFill>
              </a:rPr>
              <a:pPr defTabSz="685800"/>
              <a:t>28.02.2025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467470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pPr defTabSz="685800"/>
            <a:fld id="{55629929-051A-4ED3-9BE4-0D1FA68C5702}" type="datetime1">
              <a:rPr lang="ru-RU" smtClean="0">
                <a:solidFill>
                  <a:prstClr val="black">
                    <a:tint val="75000"/>
                  </a:prstClr>
                </a:solidFill>
              </a:rPr>
              <a:pPr defTabSz="685800"/>
              <a:t>28.02.2025</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pPr defTabSz="685800"/>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491813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685800"/>
            <a:fld id="{2FFB8067-FBBC-4ED9-9840-DB1E03E990F2}" type="datetime1">
              <a:rPr lang="ru-RU" smtClean="0">
                <a:solidFill>
                  <a:prstClr val="black">
                    <a:tint val="75000"/>
                  </a:prstClr>
                </a:solidFill>
              </a:rPr>
              <a:pPr defTabSz="685800"/>
              <a:t>28.02.2025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3238930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defTabSz="685800"/>
            <a:fld id="{1235EEED-E669-4996-A3EC-2E6B043E3357}" type="datetime1">
              <a:rPr lang="ru-RU" smtClean="0">
                <a:solidFill>
                  <a:prstClr val="black">
                    <a:tint val="75000"/>
                  </a:prstClr>
                </a:solidFill>
              </a:rPr>
              <a:pPr defTabSz="685800"/>
              <a:t>28.02.2025</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pPr defTabSz="685800"/>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1618460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463571FE-92DE-442B-AC83-9AA8FE048B1C}" type="datetimeFigureOut">
              <a:rPr lang="ru-RU" smtClean="0"/>
              <a:t>28.02.2025</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FE1B1FB0-478E-4CE9-9B10-80D2AA87F55F}"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463571FE-92DE-442B-AC83-9AA8FE048B1C}" type="datetimeFigureOut">
              <a:rPr lang="ru-RU" smtClean="0"/>
              <a:t>28.02.2025</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FE1B1FB0-478E-4CE9-9B10-80D2AA87F55F}"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571FE-92DE-442B-AC83-9AA8FE048B1C}" type="datetimeFigureOut">
              <a:rPr lang="ru-RU" smtClean="0"/>
              <a:t>28.02.2025</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FE1B1FB0-478E-4CE9-9B10-80D2AA87F55F}"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463571FE-92DE-442B-AC83-9AA8FE048B1C}" type="datetimeFigureOut">
              <a:rPr lang="ru-RU" smtClean="0"/>
              <a:t>28.02.2025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FE1B1FB0-478E-4CE9-9B10-80D2AA87F55F}"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463571FE-92DE-442B-AC83-9AA8FE048B1C}" type="datetimeFigureOut">
              <a:rPr lang="ru-RU" smtClean="0"/>
              <a:t>28.02.2025</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FE1B1FB0-478E-4CE9-9B10-80D2AA87F55F}" type="slidenum">
              <a:rPr lang="ru-RU" smtClean="0"/>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bg2">
                <a:tint val="80000"/>
                <a:satMod val="400000"/>
                <a:lumMod val="58000"/>
              </a:schemeClr>
            </a:gs>
            <a:gs pos="25000">
              <a:schemeClr val="bg2">
                <a:tint val="83000"/>
                <a:satMod val="320000"/>
              </a:schemeClr>
            </a:gs>
            <a:gs pos="100000">
              <a:schemeClr val="bg2">
                <a:shade val="15000"/>
                <a:satMod val="32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63571FE-92DE-442B-AC83-9AA8FE048B1C}" type="datetimeFigureOut">
              <a:rPr lang="ru-RU" smtClean="0"/>
              <a:t>28.02.2025</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E1B1FB0-478E-4CE9-9B10-80D2AA87F55F}" type="slidenum">
              <a:rPr lang="ru-RU" smtClean="0"/>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9E68C42-D383-4585-9C50-A7592E771702}" type="datetime1">
              <a:rPr lang="ru-RU" smtClean="0">
                <a:solidFill>
                  <a:prstClr val="black">
                    <a:tint val="75000"/>
                  </a:prstClr>
                </a:solidFill>
              </a:rPr>
              <a:pPr/>
              <a:t>28.02.2025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3A8C8CC-4050-4F61-A76D-F09259CAD69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605333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63571FE-92DE-442B-AC83-9AA8FE048B1C}" type="datetimeFigureOut">
              <a:rPr lang="ru-RU" smtClean="0"/>
              <a:t>28.02.2025</a:t>
            </a:fld>
            <a:endParaRPr lang="ru-RU"/>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FE1B1FB0-478E-4CE9-9B10-80D2AA87F55F}" type="slidenum">
              <a:rPr lang="ru-RU" smtClean="0"/>
              <a:t>‹#›</a:t>
            </a:fld>
            <a:endParaRPr lang="ru-RU"/>
          </a:p>
        </p:txBody>
      </p:sp>
    </p:spTree>
    <p:extLst>
      <p:ext uri="{BB962C8B-B14F-4D97-AF65-F5344CB8AC3E}">
        <p14:creationId xmlns:p14="http://schemas.microsoft.com/office/powerpoint/2010/main" val="23301688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9E68C42-D383-4585-9C50-A7592E771702}" type="datetime1">
              <a:rPr lang="ru-RU" smtClean="0">
                <a:solidFill>
                  <a:prstClr val="black">
                    <a:tint val="75000"/>
                  </a:prstClr>
                </a:solidFill>
              </a:rPr>
              <a:pPr defTabSz="685800"/>
              <a:t>28.02.2025</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ru-RU">
              <a:solidFill>
                <a:prstClr val="black">
                  <a:tint val="75000"/>
                </a:prstClr>
              </a:solidFill>
            </a:endParaRPr>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3A8C8CC-4050-4F61-A76D-F09259CAD69F}" type="slidenum">
              <a:rPr lang="ru-RU" smtClean="0">
                <a:solidFill>
                  <a:prstClr val="black">
                    <a:tint val="75000"/>
                  </a:prstClr>
                </a:solidFill>
              </a:rPr>
              <a:pPr defTabSz="685800"/>
              <a:t>‹#›</a:t>
            </a:fld>
            <a:endParaRPr lang="ru-RU">
              <a:solidFill>
                <a:prstClr val="black">
                  <a:tint val="75000"/>
                </a:prstClr>
              </a:solidFill>
            </a:endParaRPr>
          </a:p>
        </p:txBody>
      </p:sp>
    </p:spTree>
    <p:extLst>
      <p:ext uri="{BB962C8B-B14F-4D97-AF65-F5344CB8AC3E}">
        <p14:creationId xmlns:p14="http://schemas.microsoft.com/office/powerpoint/2010/main" val="234248086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3.xml"/><Relationship Id="rId5" Type="http://schemas.openxmlformats.org/officeDocument/2006/relationships/image" Target="../media/image25.jpeg"/><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7384"/>
            <a:ext cx="9144000" cy="6858000"/>
          </a:xfrm>
          <a:prstGeom prst="rect">
            <a:avLst/>
          </a:prstGeom>
          <a:solidFill>
            <a:srgbClr val="00B050"/>
          </a:solidFill>
        </p:spPr>
        <p:txBody>
          <a:bodyPr wrap="square" rtlCol="0">
            <a:spAutoFit/>
          </a:bodyPr>
          <a:lstStyle/>
          <a:p>
            <a:endParaRPr lang="ru-RU" dirty="0"/>
          </a:p>
        </p:txBody>
      </p:sp>
      <p:sp>
        <p:nvSpPr>
          <p:cNvPr id="4" name="Прямоугольник 3"/>
          <p:cNvSpPr/>
          <p:nvPr/>
        </p:nvSpPr>
        <p:spPr>
          <a:xfrm>
            <a:off x="-93035" y="260648"/>
            <a:ext cx="9395585" cy="1754326"/>
          </a:xfrm>
          <a:prstGeom prst="rect">
            <a:avLst/>
          </a:prstGeom>
          <a:noFill/>
        </p:spPr>
        <p:txBody>
          <a:bodyPr wrap="none" lIns="91440" tIns="45720" rIns="91440" bIns="45720">
            <a:spAutoFit/>
          </a:bodyPr>
          <a:lstStyle/>
          <a:p>
            <a:pPr algn="ctr"/>
            <a:r>
              <a:rPr lang="ru-RU" sz="5400" b="1" i="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МО Пудостьское сельское </a:t>
            </a:r>
          </a:p>
          <a:p>
            <a:pPr algn="ctr"/>
            <a:r>
              <a:rPr lang="ru-RU" sz="5400" b="1" i="1" dirty="0" smtClean="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rPr>
              <a:t>поселение</a:t>
            </a:r>
            <a:endParaRPr lang="ru-RU" sz="5400" b="1" i="1" dirty="0">
              <a:ln w="19050">
                <a:solidFill>
                  <a:schemeClr val="tx2">
                    <a:tint val="1000"/>
                  </a:schemeClr>
                </a:solidFill>
                <a:prstDash val="solid"/>
              </a:ln>
              <a:solidFill>
                <a:srgbClr val="FFFF00"/>
              </a:solidFill>
              <a:effectLst>
                <a:outerShdw blurRad="50000" dist="50800" dir="7500000" algn="tl">
                  <a:srgbClr val="000000">
                    <a:shade val="5000"/>
                    <a:alpha val="35000"/>
                  </a:srgbClr>
                </a:outerShdw>
              </a:effectLst>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4625" y="2204864"/>
            <a:ext cx="3714750" cy="439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24001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6" y="857251"/>
            <a:ext cx="8958263" cy="5250656"/>
          </a:xfrm>
        </p:spPr>
        <p:txBody>
          <a:bodyPr>
            <a:normAutofit fontScale="90000"/>
          </a:bodyPr>
          <a:lstStyle/>
          <a:p>
            <a:pPr algn="ctr"/>
            <a:r>
              <a:rPr lang="ru-RU" sz="2400" b="1" dirty="0" smtClean="0">
                <a:solidFill>
                  <a:srgbClr val="002060"/>
                </a:solidFill>
                <a:latin typeface="Times New Roman" panose="02020603050405020304" pitchFamily="18" charset="0"/>
                <a:cs typeface="Times New Roman" panose="02020603050405020304" pitchFamily="18" charset="0"/>
              </a:rPr>
              <a:t>БЮДЖЕТ. ОСНОВНЫЕ </a:t>
            </a:r>
            <a:r>
              <a:rPr lang="ru-RU" sz="2400" b="1" dirty="0">
                <a:solidFill>
                  <a:srgbClr val="002060"/>
                </a:solidFill>
                <a:latin typeface="Times New Roman" panose="02020603050405020304" pitchFamily="18" charset="0"/>
                <a:cs typeface="Times New Roman" panose="02020603050405020304" pitchFamily="18" charset="0"/>
              </a:rPr>
              <a:t>ТЕРМИНЫ И ОПРЕДЕЛЕНИЯ</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Получатель бюджетных средств </a:t>
            </a:r>
            <a:r>
              <a:rPr lang="ru-RU" sz="1200" dirty="0">
                <a:latin typeface="Times New Roman" panose="02020603050405020304" pitchFamily="18" charset="0"/>
                <a:cs typeface="Times New Roman" panose="02020603050405020304" pitchFamily="18" charset="0"/>
              </a:rPr>
              <a:t>(получатель средств соответствующего бюджета) - орган государственной власти (государственный орган), орган управления государственным внебюджетным фондом, орган местного самоуправления, орган местной администрации, находящееся в ведении главного распорядителя (распорядителя) бюджетных средств казенное учреждение, имеющие право на принятие и (или) исполнение бюджетных обязательств от имени публично-правового образования за счет средств соответствующего бюджета;</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Казенное учреждение </a:t>
            </a:r>
            <a:r>
              <a:rPr lang="ru-RU" sz="1200" dirty="0">
                <a:latin typeface="Times New Roman" panose="02020603050405020304" pitchFamily="18" charset="0"/>
                <a:cs typeface="Times New Roman" panose="02020603050405020304" pitchFamily="18" charset="0"/>
              </a:rPr>
              <a:t>- государственное (муниципальное) учреждение, осуществляющее оказание государственных (муниципальных) услуг, выполнение работ и (или) исполнение государственных (муниципальных) функций в целях обеспечения реализации предусмотренных законодательством Российской Федерации полномочий органов государственной власти (государственных органов) или органов местного самоуправления, финансовое обеспечение деятельности которого осуществляется за счет средств соответствующего бюджета на основании бюджетной сметы;</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Ведомственная структура расходов бюджета </a:t>
            </a:r>
            <a:r>
              <a:rPr lang="ru-RU" sz="1200" dirty="0">
                <a:latin typeface="Times New Roman" panose="02020603050405020304" pitchFamily="18" charset="0"/>
                <a:cs typeface="Times New Roman" panose="02020603050405020304" pitchFamily="18" charset="0"/>
              </a:rPr>
              <a:t>- распределение бюджетных ассигнований, предусмотренных законом (решением) о бюджете, по главным распорядителям бюджетных средств, разделам, подразделам, целевым статьям, группам (группам и подгруппам) видов расходов бюджетов либо по главным распорядителям бюджетных средств, разделам, подразделам и (или) целевым статьям (государственным (муниципальным) программам и непрограммным направлениям деятельности), группам (группам и подгруппам) видов расходов классификации расходов бюджетов;</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Администратор доходов бюджета </a:t>
            </a:r>
            <a:r>
              <a:rPr lang="ru-RU" sz="1200" dirty="0">
                <a:latin typeface="Times New Roman" panose="02020603050405020304" pitchFamily="18" charset="0"/>
                <a:cs typeface="Times New Roman" panose="02020603050405020304" pitchFamily="18" charset="0"/>
              </a:rPr>
              <a:t>- орган государственной власти (государственный орган), орган местного самоуправления, орган местной администрации, орган управления государственным внебюджетным фондом, Центральный банк Российской Федерации, казенное учреждение, осуществляющие в соответствии с законодательством Российской Федерации контроль за правильностью исчисления, полнотой и своевременностью уплаты, начисление, учет, взыскание и принятие решений о возврате (зачете) излишне уплаченных (взысканных) платежей, пеней и штрафов по ним, являющихся доходами бюджетов бюджетной системы Российской Федерации;</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Государственная или муниципальная гарантия </a:t>
            </a:r>
            <a:r>
              <a:rPr lang="ru-RU" sz="1200" dirty="0">
                <a:latin typeface="Times New Roman" panose="02020603050405020304" pitchFamily="18" charset="0"/>
                <a:cs typeface="Times New Roman" panose="02020603050405020304" pitchFamily="18" charset="0"/>
              </a:rPr>
              <a:t>(государственная гарантия Российской Федерации, государственная гарантия субъекта Российской Федерации, муниципальная гарантия) - вид долгового обязательства, в силу которого соответственно Российская Федерация, субъект Российской Федерации, муниципальное образование (гарант) обязаны при наступлении предусмотренного в гарантии события (гарантийного случая) уплатить лицу, в пользу которого предоставлена гарантия (бенефициару), по его письменному требованию определенную в обязательстве денежную сумму за счет средств соответствующего бюджета в соответствии с условиями даваемого гарантом обязательства отвечать за исполнение третьим лицом (принципалом) его обязательств перед бенефициаром;</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Текущий финансовый год </a:t>
            </a:r>
            <a:r>
              <a:rPr lang="ru-RU" sz="1200" dirty="0">
                <a:latin typeface="Times New Roman" panose="02020603050405020304" pitchFamily="18" charset="0"/>
                <a:cs typeface="Times New Roman" panose="02020603050405020304" pitchFamily="18" charset="0"/>
              </a:rPr>
              <a:t>- год, в котором осуществляется исполнение бюджета, составление и рассмотрение проекта бюджета на очередной финансовый год (очередной финансовый год и плановый период);</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Очередной финансовый год </a:t>
            </a:r>
            <a:r>
              <a:rPr lang="ru-RU" sz="1200" dirty="0">
                <a:latin typeface="Times New Roman" panose="02020603050405020304" pitchFamily="18" charset="0"/>
                <a:cs typeface="Times New Roman" panose="02020603050405020304" pitchFamily="18" charset="0"/>
              </a:rPr>
              <a:t>- год, следующий за текущим финансовым годом;</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Плановый период </a:t>
            </a:r>
            <a:r>
              <a:rPr lang="ru-RU" sz="1200" dirty="0">
                <a:latin typeface="Times New Roman" panose="02020603050405020304" pitchFamily="18" charset="0"/>
                <a:cs typeface="Times New Roman" panose="02020603050405020304" pitchFamily="18" charset="0"/>
              </a:rPr>
              <a:t>- два финансовых года, следующие за очередным финансовым годом;</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Отчетный финансовый год </a:t>
            </a:r>
            <a:r>
              <a:rPr lang="ru-RU" sz="1200" dirty="0">
                <a:latin typeface="Times New Roman" panose="02020603050405020304" pitchFamily="18" charset="0"/>
                <a:cs typeface="Times New Roman" panose="02020603050405020304" pitchFamily="18" charset="0"/>
              </a:rPr>
              <a:t>- год, предшествующий текущему финансовому году.</a:t>
            </a:r>
            <a:br>
              <a:rPr lang="ru-RU" sz="1200"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r>
            <a:br>
              <a:rPr lang="ru-RU" sz="1200" dirty="0">
                <a:latin typeface="Times New Roman" panose="02020603050405020304" pitchFamily="18" charset="0"/>
                <a:cs typeface="Times New Roman" panose="02020603050405020304" pitchFamily="18" charset="0"/>
              </a:rPr>
            </a:b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4013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7467600" cy="1080120"/>
          </a:xfrm>
          <a:effectLst>
            <a:outerShdw blurRad="50800" dist="38100" dir="18900000" algn="bl" rotWithShape="0">
              <a:prstClr val="black">
                <a:alpha val="40000"/>
              </a:prstClr>
            </a:outerShdw>
          </a:effectLst>
        </p:spPr>
        <p:txBody>
          <a:bodyPr>
            <a:noAutofit/>
          </a:bodyPr>
          <a:lstStyle/>
          <a:p>
            <a:pPr algn="ctr"/>
            <a:r>
              <a:rPr lang="ru-RU" sz="2400" b="1" dirty="0">
                <a:solidFill>
                  <a:schemeClr val="tx1"/>
                </a:solidFill>
                <a:latin typeface="Times New Roman" panose="02020603050405020304" pitchFamily="18" charset="0"/>
                <a:cs typeface="Times New Roman" panose="02020603050405020304" pitchFamily="18" charset="0"/>
              </a:rPr>
              <a:t>Основные характеристики бюджета </a:t>
            </a:r>
            <a:r>
              <a:rPr lang="ru-RU" sz="2400" b="1" dirty="0" smtClean="0">
                <a:solidFill>
                  <a:schemeClr val="tx1"/>
                </a:solidFill>
                <a:latin typeface="Times New Roman" panose="02020603050405020304" pitchFamily="18" charset="0"/>
                <a:cs typeface="Times New Roman" panose="02020603050405020304" pitchFamily="18" charset="0"/>
              </a:rPr>
              <a:t>                                МО Пудостьское сельское поселение за 2023 </a:t>
            </a:r>
            <a:r>
              <a:rPr lang="ru-RU" sz="2400" b="1" dirty="0">
                <a:solidFill>
                  <a:schemeClr val="tx1"/>
                </a:solidFill>
                <a:latin typeface="Times New Roman" panose="02020603050405020304" pitchFamily="18" charset="0"/>
                <a:cs typeface="Times New Roman" panose="02020603050405020304" pitchFamily="18" charset="0"/>
              </a:rPr>
              <a:t>год</a:t>
            </a:r>
          </a:p>
        </p:txBody>
      </p:sp>
      <p:graphicFrame>
        <p:nvGraphicFramePr>
          <p:cNvPr id="5" name="Содержимое 4"/>
          <p:cNvGraphicFramePr>
            <a:graphicFrameLocks noGrp="1"/>
          </p:cNvGraphicFramePr>
          <p:nvPr>
            <p:ph idx="1"/>
            <p:extLst>
              <p:ext uri="{D42A27DB-BD31-4B8C-83A1-F6EECF244321}">
                <p14:modId xmlns:p14="http://schemas.microsoft.com/office/powerpoint/2010/main" val="830228642"/>
              </p:ext>
            </p:extLst>
          </p:nvPr>
        </p:nvGraphicFramePr>
        <p:xfrm>
          <a:off x="214282" y="1600200"/>
          <a:ext cx="8429685" cy="4400568"/>
        </p:xfrm>
        <a:graphic>
          <a:graphicData uri="http://schemas.openxmlformats.org/drawingml/2006/table">
            <a:tbl>
              <a:tblPr firstRow="1" bandRow="1">
                <a:tableStyleId>{5C22544A-7EE6-4342-B048-85BDC9FD1C3A}</a:tableStyleId>
              </a:tblPr>
              <a:tblGrid>
                <a:gridCol w="1726897">
                  <a:extLst>
                    <a:ext uri="{9D8B030D-6E8A-4147-A177-3AD203B41FA5}">
                      <a16:colId xmlns:a16="http://schemas.microsoft.com/office/drawing/2014/main" val="20000"/>
                    </a:ext>
                  </a:extLst>
                </a:gridCol>
                <a:gridCol w="1243973">
                  <a:extLst>
                    <a:ext uri="{9D8B030D-6E8A-4147-A177-3AD203B41FA5}">
                      <a16:colId xmlns:a16="http://schemas.microsoft.com/office/drawing/2014/main" val="20001"/>
                    </a:ext>
                  </a:extLst>
                </a:gridCol>
                <a:gridCol w="1317148">
                  <a:extLst>
                    <a:ext uri="{9D8B030D-6E8A-4147-A177-3AD203B41FA5}">
                      <a16:colId xmlns:a16="http://schemas.microsoft.com/office/drawing/2014/main" val="20002"/>
                    </a:ext>
                  </a:extLst>
                </a:gridCol>
                <a:gridCol w="1331773">
                  <a:extLst>
                    <a:ext uri="{9D8B030D-6E8A-4147-A177-3AD203B41FA5}">
                      <a16:colId xmlns:a16="http://schemas.microsoft.com/office/drawing/2014/main" val="20003"/>
                    </a:ext>
                  </a:extLst>
                </a:gridCol>
                <a:gridCol w="1404947">
                  <a:extLst>
                    <a:ext uri="{9D8B030D-6E8A-4147-A177-3AD203B41FA5}">
                      <a16:colId xmlns:a16="http://schemas.microsoft.com/office/drawing/2014/main" val="20004"/>
                    </a:ext>
                  </a:extLst>
                </a:gridCol>
                <a:gridCol w="1404947">
                  <a:extLst>
                    <a:ext uri="{9D8B030D-6E8A-4147-A177-3AD203B41FA5}">
                      <a16:colId xmlns:a16="http://schemas.microsoft.com/office/drawing/2014/main" val="20005"/>
                    </a:ext>
                  </a:extLst>
                </a:gridCol>
              </a:tblGrid>
              <a:tr h="1321121">
                <a:tc>
                  <a:txBody>
                    <a:bodyPr/>
                    <a:lstStyle/>
                    <a:p>
                      <a:pPr algn="ctr"/>
                      <a:r>
                        <a:rPr lang="ru-RU" sz="1600" dirty="0">
                          <a:solidFill>
                            <a:schemeClr val="tx1"/>
                          </a:solidFill>
                          <a:latin typeface="Times New Roman" panose="02020603050405020304" pitchFamily="18" charset="0"/>
                          <a:cs typeface="Times New Roman" panose="02020603050405020304" pitchFamily="18" charset="0"/>
                        </a:rPr>
                        <a:t>Наименование</a:t>
                      </a:r>
                    </a:p>
                  </a:txBody>
                  <a:tcPr marL="82973" marR="82973" anchor="ctr"/>
                </a:tc>
                <a:tc>
                  <a:txBody>
                    <a:bodyPr/>
                    <a:lstStyle/>
                    <a:p>
                      <a:pPr algn="ctr"/>
                      <a:r>
                        <a:rPr lang="ru-RU" sz="1600" dirty="0">
                          <a:solidFill>
                            <a:schemeClr val="tx1"/>
                          </a:solidFill>
                        </a:rPr>
                        <a:t>Факт </a:t>
                      </a:r>
                      <a:r>
                        <a:rPr lang="ru-RU" sz="1600" dirty="0" smtClean="0">
                          <a:solidFill>
                            <a:schemeClr val="tx1"/>
                          </a:solidFill>
                        </a:rPr>
                        <a:t>исполне-ния за 2022 год                (тыс. руб.)</a:t>
                      </a:r>
                      <a:endParaRPr lang="ru-RU" sz="1600" dirty="0">
                        <a:solidFill>
                          <a:schemeClr val="tx1"/>
                        </a:solidFill>
                      </a:endParaRPr>
                    </a:p>
                  </a:txBody>
                  <a:tcPr marL="82973" marR="82973" anchor="ctr"/>
                </a:tc>
                <a:tc>
                  <a:txBody>
                    <a:bodyPr/>
                    <a:lstStyle/>
                    <a:p>
                      <a:pPr algn="ctr"/>
                      <a:r>
                        <a:rPr lang="ru-RU" sz="1600" dirty="0" smtClean="0">
                          <a:solidFill>
                            <a:schemeClr val="tx1"/>
                          </a:solidFill>
                        </a:rPr>
                        <a:t>Уточнен-ный </a:t>
                      </a:r>
                      <a:r>
                        <a:rPr lang="ru-RU" sz="1600" dirty="0">
                          <a:solidFill>
                            <a:schemeClr val="tx1"/>
                          </a:solidFill>
                        </a:rPr>
                        <a:t>план </a:t>
                      </a:r>
                      <a:r>
                        <a:rPr lang="ru-RU" sz="1600" dirty="0" smtClean="0">
                          <a:solidFill>
                            <a:schemeClr val="tx1"/>
                          </a:solidFill>
                        </a:rPr>
                        <a:t>за 2023 год (тыс. руб.) </a:t>
                      </a:r>
                      <a:endParaRPr lang="ru-RU" sz="1600" dirty="0">
                        <a:solidFill>
                          <a:schemeClr val="tx1"/>
                        </a:solidFill>
                      </a:endParaRPr>
                    </a:p>
                  </a:txBody>
                  <a:tcPr marL="82973" marR="82973" anchor="ctr"/>
                </a:tc>
                <a:tc>
                  <a:txBody>
                    <a:bodyPr/>
                    <a:lstStyle/>
                    <a:p>
                      <a:pPr algn="ctr"/>
                      <a:r>
                        <a:rPr lang="ru-RU" sz="1600" dirty="0">
                          <a:solidFill>
                            <a:schemeClr val="tx1"/>
                          </a:solidFill>
                        </a:rPr>
                        <a:t>Исполнено за </a:t>
                      </a:r>
                      <a:r>
                        <a:rPr lang="ru-RU" sz="1600" dirty="0" smtClean="0">
                          <a:solidFill>
                            <a:schemeClr val="tx1"/>
                          </a:solidFill>
                        </a:rPr>
                        <a:t>2023 год (тыс. руб.)</a:t>
                      </a:r>
                      <a:endParaRPr lang="ru-RU" sz="1600" dirty="0">
                        <a:solidFill>
                          <a:schemeClr val="tx1"/>
                        </a:solidFill>
                      </a:endParaRPr>
                    </a:p>
                  </a:txBody>
                  <a:tcPr marL="82973" marR="82973" anchor="ctr"/>
                </a:tc>
                <a:tc>
                  <a:txBody>
                    <a:bodyPr/>
                    <a:lstStyle/>
                    <a:p>
                      <a:pPr algn="ctr"/>
                      <a:r>
                        <a:rPr lang="ru-RU" sz="1600" dirty="0">
                          <a:solidFill>
                            <a:schemeClr val="tx1"/>
                          </a:solidFill>
                        </a:rPr>
                        <a:t>% исполнения</a:t>
                      </a:r>
                    </a:p>
                  </a:txBody>
                  <a:tcPr marL="82973" marR="82973" anchor="ctr"/>
                </a:tc>
                <a:tc>
                  <a:txBody>
                    <a:bodyPr/>
                    <a:lstStyle/>
                    <a:p>
                      <a:pPr algn="ctr"/>
                      <a:r>
                        <a:rPr lang="ru-RU" sz="1600" dirty="0">
                          <a:solidFill>
                            <a:schemeClr val="tx1"/>
                          </a:solidFill>
                        </a:rPr>
                        <a:t>Отношение </a:t>
                      </a:r>
                      <a:r>
                        <a:rPr lang="ru-RU" sz="1600" dirty="0" smtClean="0">
                          <a:solidFill>
                            <a:schemeClr val="tx1"/>
                          </a:solidFill>
                        </a:rPr>
                        <a:t>2023 года</a:t>
                      </a:r>
                      <a:r>
                        <a:rPr lang="ru-RU" sz="1600" baseline="0" dirty="0" smtClean="0">
                          <a:solidFill>
                            <a:schemeClr val="tx1"/>
                          </a:solidFill>
                        </a:rPr>
                        <a:t> </a:t>
                      </a:r>
                      <a:r>
                        <a:rPr lang="ru-RU" sz="1600" dirty="0" smtClean="0">
                          <a:solidFill>
                            <a:schemeClr val="tx1"/>
                          </a:solidFill>
                        </a:rPr>
                        <a:t>к  2022 году  (%)</a:t>
                      </a:r>
                      <a:endParaRPr lang="ru-RU" sz="1600" dirty="0">
                        <a:solidFill>
                          <a:schemeClr val="tx1"/>
                        </a:solidFill>
                      </a:endParaRPr>
                    </a:p>
                  </a:txBody>
                  <a:tcPr marL="82973" marR="82973" anchor="ctr"/>
                </a:tc>
                <a:extLst>
                  <a:ext uri="{0D108BD9-81ED-4DB2-BD59-A6C34878D82A}">
                    <a16:rowId xmlns:a16="http://schemas.microsoft.com/office/drawing/2014/main" val="10000"/>
                  </a:ext>
                </a:extLst>
              </a:tr>
              <a:tr h="1138915">
                <a:tc>
                  <a:txBody>
                    <a:bodyPr/>
                    <a:lstStyle/>
                    <a:p>
                      <a:pPr algn="ctr"/>
                      <a:r>
                        <a:rPr lang="ru-RU" sz="1800" b="1" dirty="0">
                          <a:latin typeface="Times New Roman" panose="02020603050405020304" pitchFamily="18" charset="0"/>
                          <a:cs typeface="Times New Roman" panose="02020603050405020304" pitchFamily="18" charset="0"/>
                        </a:rPr>
                        <a:t>Доходы</a:t>
                      </a: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103 867,6</a:t>
                      </a: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122 919,3</a:t>
                      </a: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124  126,8</a:t>
                      </a: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101,0</a:t>
                      </a: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119,5</a:t>
                      </a:r>
                      <a:endParaRPr lang="ru-RU" sz="1800" b="0" dirty="0">
                        <a:latin typeface="Times New Roman" panose="02020603050405020304" pitchFamily="18" charset="0"/>
                        <a:cs typeface="Times New Roman" panose="02020603050405020304" pitchFamily="18" charset="0"/>
                      </a:endParaRPr>
                    </a:p>
                  </a:txBody>
                  <a:tcPr marL="82973" marR="82973" anchor="ctr"/>
                </a:tc>
                <a:extLst>
                  <a:ext uri="{0D108BD9-81ED-4DB2-BD59-A6C34878D82A}">
                    <a16:rowId xmlns:a16="http://schemas.microsoft.com/office/drawing/2014/main" val="10001"/>
                  </a:ext>
                </a:extLst>
              </a:tr>
              <a:tr h="878987">
                <a:tc>
                  <a:txBody>
                    <a:bodyPr/>
                    <a:lstStyle/>
                    <a:p>
                      <a:pPr algn="ctr"/>
                      <a:r>
                        <a:rPr lang="ru-RU" sz="1800" b="1" dirty="0">
                          <a:latin typeface="Times New Roman" panose="02020603050405020304" pitchFamily="18" charset="0"/>
                          <a:cs typeface="Times New Roman" panose="02020603050405020304" pitchFamily="18" charset="0"/>
                        </a:rPr>
                        <a:t>Расходы</a:t>
                      </a: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119 459,8</a:t>
                      </a: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127 021,4</a:t>
                      </a: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135 941,6</a:t>
                      </a: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99,1</a:t>
                      </a: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113.8</a:t>
                      </a:r>
                      <a:endParaRPr lang="ru-RU" sz="1800" b="0" dirty="0">
                        <a:latin typeface="Times New Roman" panose="02020603050405020304" pitchFamily="18" charset="0"/>
                        <a:cs typeface="Times New Roman" panose="02020603050405020304" pitchFamily="18" charset="0"/>
                      </a:endParaRPr>
                    </a:p>
                  </a:txBody>
                  <a:tcPr marL="82973" marR="82973" anchor="ctr"/>
                </a:tc>
                <a:extLst>
                  <a:ext uri="{0D108BD9-81ED-4DB2-BD59-A6C34878D82A}">
                    <a16:rowId xmlns:a16="http://schemas.microsoft.com/office/drawing/2014/main" val="10002"/>
                  </a:ext>
                </a:extLst>
              </a:tr>
              <a:tr h="1061545">
                <a:tc>
                  <a:txBody>
                    <a:bodyPr/>
                    <a:lstStyle/>
                    <a:p>
                      <a:pPr marL="0" indent="0" algn="ctr"/>
                      <a:r>
                        <a:rPr lang="ru-RU" sz="1800" b="1" dirty="0">
                          <a:latin typeface="Times New Roman" panose="02020603050405020304" pitchFamily="18" charset="0"/>
                          <a:cs typeface="Times New Roman" panose="02020603050405020304" pitchFamily="18" charset="0"/>
                        </a:rPr>
                        <a:t>Дефицит(-),          </a:t>
                      </a:r>
                    </a:p>
                    <a:p>
                      <a:pPr marL="0" indent="0" algn="ctr"/>
                      <a:r>
                        <a:rPr lang="ru-RU" sz="1800" b="1" dirty="0" err="1">
                          <a:latin typeface="Times New Roman" panose="02020603050405020304" pitchFamily="18" charset="0"/>
                          <a:cs typeface="Times New Roman" panose="02020603050405020304" pitchFamily="18" charset="0"/>
                        </a:rPr>
                        <a:t>профицит</a:t>
                      </a:r>
                      <a:r>
                        <a:rPr lang="ru-RU" sz="1800" b="1" dirty="0">
                          <a:latin typeface="Times New Roman" panose="02020603050405020304" pitchFamily="18" charset="0"/>
                          <a:cs typeface="Times New Roman" panose="02020603050405020304" pitchFamily="18" charset="0"/>
                        </a:rPr>
                        <a:t> (+)</a:t>
                      </a: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- 15 592,2</a:t>
                      </a: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- 4102,1</a:t>
                      </a: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r>
                        <a:rPr lang="ru-RU" sz="1800" b="0" dirty="0" smtClean="0">
                          <a:latin typeface="Times New Roman" panose="02020603050405020304" pitchFamily="18" charset="0"/>
                          <a:cs typeface="Times New Roman" panose="02020603050405020304" pitchFamily="18" charset="0"/>
                        </a:rPr>
                        <a:t>- 1814,8</a:t>
                      </a: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endParaRPr lang="ru-RU" sz="1800" b="0" dirty="0">
                        <a:latin typeface="Times New Roman" panose="02020603050405020304" pitchFamily="18" charset="0"/>
                        <a:cs typeface="Times New Roman" panose="02020603050405020304" pitchFamily="18" charset="0"/>
                      </a:endParaRPr>
                    </a:p>
                  </a:txBody>
                  <a:tcPr marL="82973" marR="82973" anchor="ctr"/>
                </a:tc>
                <a:tc>
                  <a:txBody>
                    <a:bodyPr/>
                    <a:lstStyle/>
                    <a:p>
                      <a:pPr algn="ctr"/>
                      <a:endParaRPr lang="ru-RU" sz="1800" b="0" dirty="0">
                        <a:latin typeface="Times New Roman" panose="02020603050405020304" pitchFamily="18" charset="0"/>
                        <a:cs typeface="Times New Roman" panose="02020603050405020304" pitchFamily="18" charset="0"/>
                      </a:endParaRPr>
                    </a:p>
                  </a:txBody>
                  <a:tcPr marL="82973" marR="82973"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031202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750374181"/>
              </p:ext>
            </p:extLst>
          </p:nvPr>
        </p:nvGraphicFramePr>
        <p:xfrm>
          <a:off x="16783" y="233264"/>
          <a:ext cx="7992888" cy="5788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8303" y="4437112"/>
            <a:ext cx="971600"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Группа 4"/>
          <p:cNvGrpSpPr/>
          <p:nvPr/>
        </p:nvGrpSpPr>
        <p:grpSpPr>
          <a:xfrm>
            <a:off x="22684" y="6093296"/>
            <a:ext cx="7986987" cy="774326"/>
            <a:chOff x="2950" y="118042"/>
            <a:chExt cx="7986987" cy="1267077"/>
          </a:xfrm>
        </p:grpSpPr>
        <p:sp>
          <p:nvSpPr>
            <p:cNvPr id="6" name="Скругленный прямоугольник 5"/>
            <p:cNvSpPr/>
            <p:nvPr/>
          </p:nvSpPr>
          <p:spPr>
            <a:xfrm>
              <a:off x="2950" y="118042"/>
              <a:ext cx="7986987" cy="1267077"/>
            </a:xfrm>
            <a:prstGeom prst="roundRect">
              <a:avLst>
                <a:gd name="adj" fmla="val 10000"/>
              </a:avLst>
            </a:prstGeom>
          </p:spPr>
          <p:style>
            <a:lnRef idx="2">
              <a:schemeClr val="lt1">
                <a:hueOff val="0"/>
                <a:satOff val="0"/>
                <a:lumOff val="0"/>
                <a:alphaOff val="0"/>
              </a:schemeClr>
            </a:lnRef>
            <a:fillRef idx="1">
              <a:schemeClr val="accent3">
                <a:shade val="60000"/>
                <a:hueOff val="0"/>
                <a:satOff val="0"/>
                <a:lumOff val="0"/>
                <a:alphaOff val="0"/>
              </a:schemeClr>
            </a:fillRef>
            <a:effectRef idx="0">
              <a:schemeClr val="accent3">
                <a:shade val="60000"/>
                <a:hueOff val="0"/>
                <a:satOff val="0"/>
                <a:lumOff val="0"/>
                <a:alphaOff val="0"/>
              </a:schemeClr>
            </a:effectRef>
            <a:fontRef idx="minor">
              <a:schemeClr val="lt1"/>
            </a:fontRef>
          </p:style>
        </p:sp>
        <p:sp>
          <p:nvSpPr>
            <p:cNvPr id="7" name="Скругленный прямоугольник 4"/>
            <p:cNvSpPr/>
            <p:nvPr/>
          </p:nvSpPr>
          <p:spPr>
            <a:xfrm>
              <a:off x="43513" y="118042"/>
              <a:ext cx="7905861" cy="106048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algn="ctr" defTabSz="1466850">
                <a:lnSpc>
                  <a:spcPct val="90000"/>
                </a:lnSpc>
                <a:spcBef>
                  <a:spcPct val="0"/>
                </a:spcBef>
                <a:spcAft>
                  <a:spcPct val="35000"/>
                </a:spcAft>
              </a:pPr>
              <a:r>
                <a:rPr lang="ru-RU" sz="2000" dirty="0" smtClean="0">
                  <a:solidFill>
                    <a:prstClr val="black"/>
                  </a:solidFill>
                  <a:latin typeface="Times New Roman" panose="02020603050405020304" pitchFamily="18" charset="0"/>
                  <a:cs typeface="Times New Roman" panose="02020603050405020304" pitchFamily="18" charset="0"/>
                </a:rPr>
                <a:t>Дефицит бюджета</a:t>
              </a:r>
              <a:r>
                <a:rPr lang="en-US" sz="2000" dirty="0" smtClean="0">
                  <a:solidFill>
                    <a:prstClr val="black"/>
                  </a:solidFill>
                  <a:latin typeface="Times New Roman" panose="02020603050405020304" pitchFamily="18" charset="0"/>
                  <a:cs typeface="Times New Roman" panose="02020603050405020304" pitchFamily="18" charset="0"/>
                </a:rPr>
                <a:t>: </a:t>
              </a:r>
              <a:r>
                <a:rPr lang="ru-RU" sz="2000" dirty="0" smtClean="0">
                  <a:solidFill>
                    <a:prstClr val="black"/>
                  </a:solidFill>
                  <a:latin typeface="Times New Roman" panose="02020603050405020304" pitchFamily="18" charset="0"/>
                  <a:cs typeface="Times New Roman" panose="02020603050405020304" pitchFamily="18" charset="0"/>
                </a:rPr>
                <a:t>- 1 814,8 тыс. руб.   </a:t>
              </a:r>
              <a:endParaRPr lang="ru-RU" sz="200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969344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404665"/>
            <a:ext cx="7848872" cy="1008112"/>
          </a:xfrm>
        </p:spPr>
        <p:txBody>
          <a:bodyPr>
            <a:normAutofit/>
          </a:bodyPr>
          <a:lstStyle/>
          <a:p>
            <a:pPr algn="ctr"/>
            <a:r>
              <a:rPr lang="ru-RU" sz="2400" b="1" dirty="0" smtClean="0">
                <a:solidFill>
                  <a:srgbClr val="FF0000"/>
                </a:solidFill>
                <a:latin typeface="Times New Roman" panose="02020603050405020304" pitchFamily="18" charset="0"/>
                <a:cs typeface="Times New Roman" panose="02020603050405020304" pitchFamily="18" charset="0"/>
              </a:rPr>
              <a:t>Исполнение доходов                                                            МО Пудостьское сельское поселение за 2023 </a:t>
            </a:r>
            <a:r>
              <a:rPr lang="ru-RU" sz="2400" b="1" dirty="0">
                <a:solidFill>
                  <a:srgbClr val="FF0000"/>
                </a:solidFill>
                <a:latin typeface="Times New Roman" panose="02020603050405020304" pitchFamily="18" charset="0"/>
                <a:cs typeface="Times New Roman" panose="02020603050405020304" pitchFamily="18" charset="0"/>
              </a:rPr>
              <a:t>год</a:t>
            </a:r>
          </a:p>
        </p:txBody>
      </p:sp>
      <p:graphicFrame>
        <p:nvGraphicFramePr>
          <p:cNvPr id="4" name="Таблица 3"/>
          <p:cNvGraphicFramePr>
            <a:graphicFrameLocks noGrp="1"/>
          </p:cNvGraphicFramePr>
          <p:nvPr>
            <p:extLst/>
          </p:nvPr>
        </p:nvGraphicFramePr>
        <p:xfrm>
          <a:off x="899592" y="1666637"/>
          <a:ext cx="7975784" cy="4749745"/>
        </p:xfrm>
        <a:graphic>
          <a:graphicData uri="http://schemas.openxmlformats.org/drawingml/2006/table">
            <a:tbl>
              <a:tblPr firstRow="1" bandRow="1">
                <a:tableStyleId>{5C22544A-7EE6-4342-B048-85BDC9FD1C3A}</a:tableStyleId>
              </a:tblPr>
              <a:tblGrid>
                <a:gridCol w="4958778">
                  <a:extLst>
                    <a:ext uri="{9D8B030D-6E8A-4147-A177-3AD203B41FA5}">
                      <a16:colId xmlns:a16="http://schemas.microsoft.com/office/drawing/2014/main" val="20000"/>
                    </a:ext>
                  </a:extLst>
                </a:gridCol>
                <a:gridCol w="1077502">
                  <a:extLst>
                    <a:ext uri="{9D8B030D-6E8A-4147-A177-3AD203B41FA5}">
                      <a16:colId xmlns:a16="http://schemas.microsoft.com/office/drawing/2014/main" val="20001"/>
                    </a:ext>
                  </a:extLst>
                </a:gridCol>
                <a:gridCol w="933835">
                  <a:extLst>
                    <a:ext uri="{9D8B030D-6E8A-4147-A177-3AD203B41FA5}">
                      <a16:colId xmlns:a16="http://schemas.microsoft.com/office/drawing/2014/main" val="20002"/>
                    </a:ext>
                  </a:extLst>
                </a:gridCol>
                <a:gridCol w="1005669">
                  <a:extLst>
                    <a:ext uri="{9D8B030D-6E8A-4147-A177-3AD203B41FA5}">
                      <a16:colId xmlns:a16="http://schemas.microsoft.com/office/drawing/2014/main" val="20003"/>
                    </a:ext>
                  </a:extLst>
                </a:gridCol>
              </a:tblGrid>
              <a:tr h="1580759">
                <a:tc>
                  <a:txBody>
                    <a:bodyPr/>
                    <a:lstStyle/>
                    <a:p>
                      <a:pPr algn="ctr" rtl="0" fontAlgn="ctr"/>
                      <a:r>
                        <a:rPr lang="ru-RU" sz="1200" b="1" i="0" u="none" strike="noStrike" dirty="0">
                          <a:solidFill>
                            <a:srgbClr val="000000"/>
                          </a:solidFill>
                          <a:effectLst/>
                          <a:latin typeface="Times New Roman" panose="02020603050405020304" pitchFamily="18" charset="0"/>
                        </a:rPr>
                        <a:t>Наименование показателя</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Утверждено бюджет </a:t>
                      </a:r>
                      <a:r>
                        <a:rPr lang="ru-RU" sz="1200" b="1" i="0" u="none" strike="noStrike" dirty="0" smtClean="0">
                          <a:solidFill>
                            <a:srgbClr val="000000"/>
                          </a:solidFill>
                          <a:effectLst/>
                          <a:latin typeface="Times New Roman" panose="02020603050405020304" pitchFamily="18" charset="0"/>
                        </a:rPr>
                        <a:t>Пудостьского сельского поселения </a:t>
                      </a:r>
                      <a:r>
                        <a:rPr lang="ru-RU" sz="1200" b="1" i="0" u="none" strike="noStrike" dirty="0">
                          <a:solidFill>
                            <a:srgbClr val="000000"/>
                          </a:solidFill>
                          <a:effectLst/>
                          <a:latin typeface="Times New Roman" panose="02020603050405020304" pitchFamily="18" charset="0"/>
                        </a:rPr>
                        <a:t>на </a:t>
                      </a:r>
                      <a:r>
                        <a:rPr lang="ru-RU" sz="1200" b="1" i="0" u="none" strike="noStrike" dirty="0" smtClean="0">
                          <a:solidFill>
                            <a:srgbClr val="000000"/>
                          </a:solidFill>
                          <a:effectLst/>
                          <a:latin typeface="Times New Roman" panose="02020603050405020304" pitchFamily="18" charset="0"/>
                        </a:rPr>
                        <a:t>2023 год                (тыс. руб.)</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Исполнение за </a:t>
                      </a:r>
                      <a:r>
                        <a:rPr lang="ru-RU" sz="1200" b="1" i="0" u="none" strike="noStrike" dirty="0" smtClean="0">
                          <a:solidFill>
                            <a:srgbClr val="000000"/>
                          </a:solidFill>
                          <a:effectLst/>
                          <a:latin typeface="Times New Roman" panose="02020603050405020304" pitchFamily="18" charset="0"/>
                        </a:rPr>
                        <a:t>2023 год (тыс. руб.)</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 испол-нения</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6806">
                <a:tc>
                  <a:txBody>
                    <a:bodyPr/>
                    <a:lstStyle/>
                    <a:p>
                      <a:pPr algn="ctr" rtl="0" fontAlgn="ctr"/>
                      <a:r>
                        <a:rPr lang="ru-RU" sz="1200" b="1" i="0" u="none" strike="noStrike" dirty="0">
                          <a:solidFill>
                            <a:srgbClr val="000000"/>
                          </a:solidFill>
                          <a:effectLst/>
                          <a:latin typeface="Times New Roman"/>
                        </a:rPr>
                        <a:t>НАЛОГОВЫЕ И НЕНАЛОГОВЫЕ ДОХОДЫ</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41 025,5</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42 657,2</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104,0</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66806">
                <a:tc>
                  <a:txBody>
                    <a:bodyPr/>
                    <a:lstStyle/>
                    <a:p>
                      <a:pPr algn="ctr" rtl="0" fontAlgn="ctr"/>
                      <a:r>
                        <a:rPr lang="ru-RU" sz="1200" b="1" i="0" u="none" strike="noStrike" dirty="0">
                          <a:solidFill>
                            <a:srgbClr val="000000"/>
                          </a:solidFill>
                          <a:effectLst/>
                          <a:latin typeface="Times New Roman"/>
                        </a:rPr>
                        <a:t>налоговые доходы </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36 673,1</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38 236,8</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104,3</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66806">
                <a:tc>
                  <a:txBody>
                    <a:bodyPr/>
                    <a:lstStyle/>
                    <a:p>
                      <a:pPr algn="l" rtl="0" fontAlgn="ctr"/>
                      <a:r>
                        <a:rPr lang="ru-RU" sz="1200" b="1" i="1" u="none" strike="noStrike" dirty="0" smtClean="0">
                          <a:solidFill>
                            <a:srgbClr val="000000"/>
                          </a:solidFill>
                          <a:effectLst/>
                          <a:latin typeface="Times New Roman"/>
                        </a:rPr>
                        <a:t> Налог </a:t>
                      </a:r>
                      <a:r>
                        <a:rPr lang="ru-RU" sz="1200" b="1" i="1" u="none" strike="noStrike" dirty="0">
                          <a:solidFill>
                            <a:srgbClr val="000000"/>
                          </a:solidFill>
                          <a:effectLst/>
                          <a:latin typeface="Times New Roman"/>
                        </a:rPr>
                        <a:t>на доходы физических лиц</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18 127,8</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18 957,6</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104,6</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2100">
                <a:tc>
                  <a:txBody>
                    <a:bodyPr/>
                    <a:lstStyle/>
                    <a:p>
                      <a:pPr algn="l" rtl="0" fontAlgn="ctr"/>
                      <a:r>
                        <a:rPr lang="ru-RU" sz="1200" b="1" i="1" u="none" strike="noStrike" dirty="0" smtClean="0">
                          <a:solidFill>
                            <a:srgbClr val="000000"/>
                          </a:solidFill>
                          <a:effectLst/>
                          <a:latin typeface="Times New Roman"/>
                        </a:rPr>
                        <a:t> Акцизы </a:t>
                      </a:r>
                      <a:r>
                        <a:rPr lang="ru-RU" sz="1200" b="1" i="1" u="none" strike="noStrike" dirty="0">
                          <a:solidFill>
                            <a:srgbClr val="000000"/>
                          </a:solidFill>
                          <a:effectLst/>
                          <a:latin typeface="Times New Roman"/>
                        </a:rPr>
                        <a:t>по подакцизным товарам (продукции), производимым на территории Российской Федерации</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4</a:t>
                      </a:r>
                      <a:r>
                        <a:rPr lang="ru-RU" sz="1200" b="1" i="0" u="none" strike="noStrike" baseline="0" dirty="0" smtClean="0">
                          <a:solidFill>
                            <a:srgbClr val="000000"/>
                          </a:solidFill>
                          <a:effectLst/>
                          <a:latin typeface="Times New Roman"/>
                        </a:rPr>
                        <a:t> 201,5</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4 628,6</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110,2</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66806">
                <a:tc>
                  <a:txBody>
                    <a:bodyPr/>
                    <a:lstStyle/>
                    <a:p>
                      <a:pPr algn="l" rtl="0" fontAlgn="ctr"/>
                      <a:r>
                        <a:rPr lang="ru-RU" sz="1200" b="1" i="1" u="none" strike="noStrike" dirty="0" smtClean="0">
                          <a:solidFill>
                            <a:srgbClr val="000000"/>
                          </a:solidFill>
                          <a:effectLst/>
                          <a:latin typeface="Times New Roman"/>
                        </a:rPr>
                        <a:t> Единый </a:t>
                      </a:r>
                      <a:r>
                        <a:rPr lang="ru-RU" sz="1200" b="1" i="1" u="none" strike="noStrike" dirty="0">
                          <a:solidFill>
                            <a:srgbClr val="000000"/>
                          </a:solidFill>
                          <a:effectLst/>
                          <a:latin typeface="Times New Roman"/>
                        </a:rPr>
                        <a:t>сельскохозяйственный налог</a:t>
                      </a: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1</a:t>
                      </a:r>
                      <a:r>
                        <a:rPr lang="ru-RU" sz="1200" b="1" i="0" u="none" strike="noStrike" baseline="0" dirty="0" smtClean="0">
                          <a:solidFill>
                            <a:srgbClr val="000000"/>
                          </a:solidFill>
                          <a:effectLst/>
                          <a:latin typeface="Times New Roman"/>
                        </a:rPr>
                        <a:t> 128,8</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1</a:t>
                      </a:r>
                      <a:r>
                        <a:rPr lang="ru-RU" sz="1200" b="1" i="0" u="none" strike="noStrike" baseline="0" dirty="0" smtClean="0">
                          <a:solidFill>
                            <a:srgbClr val="000000"/>
                          </a:solidFill>
                          <a:effectLst/>
                          <a:latin typeface="Times New Roman"/>
                        </a:rPr>
                        <a:t> 128,8</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a:rPr>
                        <a:t>100,0</a:t>
                      </a:r>
                      <a:endParaRPr lang="ru-RU" sz="1200" b="1" i="0" u="none" strike="noStrike" dirty="0">
                        <a:solidFill>
                          <a:srgbClr val="000000"/>
                        </a:solidFill>
                        <a:effectLst/>
                        <a:latin typeface="Times New Roman"/>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770583"/>
                  </a:ext>
                </a:extLst>
              </a:tr>
              <a:tr h="266806">
                <a:tc>
                  <a:txBody>
                    <a:bodyPr/>
                    <a:lstStyle/>
                    <a:p>
                      <a:pPr algn="l" rtl="0" fontAlgn="ctr"/>
                      <a:r>
                        <a:rPr lang="ru-RU" sz="1200" b="1" i="1" u="none" strike="noStrike" dirty="0" smtClean="0">
                          <a:solidFill>
                            <a:srgbClr val="000000"/>
                          </a:solidFill>
                          <a:effectLst/>
                          <a:latin typeface="Times New Roman" panose="02020603050405020304" pitchFamily="18" charset="0"/>
                        </a:rPr>
                        <a:t> Налог </a:t>
                      </a:r>
                      <a:r>
                        <a:rPr lang="ru-RU" sz="1200" b="1" i="1" u="none" strike="noStrike" dirty="0">
                          <a:solidFill>
                            <a:srgbClr val="000000"/>
                          </a:solidFill>
                          <a:effectLst/>
                          <a:latin typeface="Times New Roman" panose="02020603050405020304" pitchFamily="18" charset="0"/>
                        </a:rPr>
                        <a:t>на имущество физических лиц</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2 925,0</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2 956,9</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101,1</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66806">
                <a:tc>
                  <a:txBody>
                    <a:bodyPr/>
                    <a:lstStyle/>
                    <a:p>
                      <a:pPr algn="l" rtl="0" fontAlgn="ctr"/>
                      <a:r>
                        <a:rPr lang="ru-RU" sz="1200" b="1" i="1" u="none" strike="noStrike" dirty="0" smtClean="0">
                          <a:solidFill>
                            <a:srgbClr val="000000"/>
                          </a:solidFill>
                          <a:effectLst/>
                          <a:latin typeface="Times New Roman" panose="02020603050405020304" pitchFamily="18" charset="0"/>
                        </a:rPr>
                        <a:t> Земельный </a:t>
                      </a:r>
                      <a:r>
                        <a:rPr lang="ru-RU" sz="1200" b="1" i="1" u="none" strike="noStrike" dirty="0">
                          <a:solidFill>
                            <a:srgbClr val="000000"/>
                          </a:solidFill>
                          <a:effectLst/>
                          <a:latin typeface="Times New Roman" panose="02020603050405020304" pitchFamily="18" charset="0"/>
                        </a:rPr>
                        <a:t>налог</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10 290,0</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10 564,9</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102,7</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66806">
                <a:tc>
                  <a:txBody>
                    <a:bodyPr/>
                    <a:lstStyle/>
                    <a:p>
                      <a:pPr algn="ctr" rtl="0" fontAlgn="ctr"/>
                      <a:r>
                        <a:rPr lang="ru-RU" sz="1200" b="1" i="0" u="none" strike="noStrike">
                          <a:solidFill>
                            <a:srgbClr val="000000"/>
                          </a:solidFill>
                          <a:effectLst/>
                          <a:latin typeface="Times New Roman" panose="02020603050405020304" pitchFamily="18" charset="0"/>
                        </a:rPr>
                        <a:t>неналоговые доходы</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4 352,4</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4 420,4</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101,4</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555060">
                <a:tc>
                  <a:txBody>
                    <a:bodyPr/>
                    <a:lstStyle/>
                    <a:p>
                      <a:pPr algn="l" rtl="0" fontAlgn="ctr"/>
                      <a:r>
                        <a:rPr lang="ru-RU" sz="1200" b="1" i="1" u="none" strike="noStrike" dirty="0" smtClean="0">
                          <a:solidFill>
                            <a:srgbClr val="000000"/>
                          </a:solidFill>
                          <a:effectLst/>
                          <a:latin typeface="Times New Roman" panose="02020603050405020304" pitchFamily="18" charset="0"/>
                        </a:rPr>
                        <a:t> ДОХОДЫ </a:t>
                      </a:r>
                      <a:r>
                        <a:rPr lang="ru-RU" sz="1200" b="1" i="1" u="none" strike="noStrike" dirty="0">
                          <a:solidFill>
                            <a:srgbClr val="000000"/>
                          </a:solidFill>
                          <a:effectLst/>
                          <a:latin typeface="Times New Roman" panose="02020603050405020304" pitchFamily="18" charset="0"/>
                        </a:rPr>
                        <a:t>ОТ ИСПОЛЬЗОВАНИЯ ИМУЩЕСТВА, НАХОДЯЩЕГОСЯ В ГОСУДАРСТВЕННОЙ И МУНИЦИПАЛЬНОЙ СОБСТВЕННОСТИ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2 148,7</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2 244,4</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104,5</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72575">
                <a:tc>
                  <a:txBody>
                    <a:bodyPr/>
                    <a:lstStyle/>
                    <a:p>
                      <a:pPr algn="l" rtl="0" fontAlgn="ctr"/>
                      <a:r>
                        <a:rPr lang="ru-RU" sz="1200" b="1" i="1" u="none" strike="noStrike" dirty="0" smtClean="0">
                          <a:solidFill>
                            <a:srgbClr val="000000"/>
                          </a:solidFill>
                          <a:effectLst/>
                          <a:latin typeface="Times New Roman" panose="02020603050405020304" pitchFamily="18" charset="0"/>
                        </a:rPr>
                        <a:t> ДОХОДЫ </a:t>
                      </a:r>
                      <a:r>
                        <a:rPr lang="ru-RU" sz="1200" b="1" i="1" u="none" strike="noStrike" dirty="0">
                          <a:solidFill>
                            <a:srgbClr val="000000"/>
                          </a:solidFill>
                          <a:effectLst/>
                          <a:latin typeface="Times New Roman" panose="02020603050405020304" pitchFamily="18" charset="0"/>
                        </a:rPr>
                        <a:t>ОТ ОКАЗАНИЯ ПЛАТНЫХ УСЛУГ (РАБОТ) И КОМПЕНСАЦИИ ЗАТРАТ ГОСУДАРСТВА</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1 046,6</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1 021,7</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97,6</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7883340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7" y="857250"/>
            <a:ext cx="7605713" cy="809387"/>
          </a:xfrm>
        </p:spPr>
        <p:txBody>
          <a:bodyPr>
            <a:normAutofit/>
          </a:bodyPr>
          <a:lstStyle/>
          <a:p>
            <a:pPr algn="ctr"/>
            <a:endParaRPr lang="ru-RU" sz="2400" i="1" dirty="0">
              <a:solidFill>
                <a:schemeClr val="accent1">
                  <a:lumMod val="75000"/>
                </a:schemeClr>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nvPr>
        </p:nvGraphicFramePr>
        <p:xfrm>
          <a:off x="611560" y="548680"/>
          <a:ext cx="8352928" cy="5198235"/>
        </p:xfrm>
        <a:graphic>
          <a:graphicData uri="http://schemas.openxmlformats.org/drawingml/2006/table">
            <a:tbl>
              <a:tblPr firstRow="1" bandRow="1">
                <a:tableStyleId>{5C22544A-7EE6-4342-B048-85BDC9FD1C3A}</a:tableStyleId>
              </a:tblPr>
              <a:tblGrid>
                <a:gridCol w="5328592">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tblGrid>
              <a:tr h="1695055">
                <a:tc>
                  <a:txBody>
                    <a:bodyPr/>
                    <a:lstStyle/>
                    <a:p>
                      <a:pPr algn="ctr" rtl="0" fontAlgn="ctr"/>
                      <a:r>
                        <a:rPr lang="ru-RU" sz="1200" b="1" i="0" u="none" strike="noStrike" dirty="0">
                          <a:solidFill>
                            <a:srgbClr val="000000"/>
                          </a:solidFill>
                          <a:effectLst/>
                          <a:latin typeface="Times New Roman" panose="02020603050405020304" pitchFamily="18" charset="0"/>
                        </a:rPr>
                        <a:t>Наименование </a:t>
                      </a:r>
                      <a:r>
                        <a:rPr lang="ru-RU" sz="1200" b="1" i="0" u="none" strike="noStrike" dirty="0" smtClean="0">
                          <a:solidFill>
                            <a:srgbClr val="000000"/>
                          </a:solidFill>
                          <a:effectLst/>
                          <a:latin typeface="Times New Roman" panose="02020603050405020304" pitchFamily="18" charset="0"/>
                        </a:rPr>
                        <a:t>показателя </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Утверждено бюджет </a:t>
                      </a:r>
                      <a:r>
                        <a:rPr lang="ru-RU" sz="1200" b="1" i="0" u="none" strike="noStrike" dirty="0" smtClean="0">
                          <a:solidFill>
                            <a:srgbClr val="000000"/>
                          </a:solidFill>
                          <a:effectLst/>
                          <a:latin typeface="Times New Roman" panose="02020603050405020304" pitchFamily="18" charset="0"/>
                        </a:rPr>
                        <a:t>Пудостьского сельского поселения </a:t>
                      </a:r>
                      <a:r>
                        <a:rPr lang="ru-RU" sz="1200" b="1" i="0" u="none" strike="noStrike" dirty="0">
                          <a:solidFill>
                            <a:srgbClr val="000000"/>
                          </a:solidFill>
                          <a:effectLst/>
                          <a:latin typeface="Times New Roman" panose="02020603050405020304" pitchFamily="18" charset="0"/>
                        </a:rPr>
                        <a:t>на </a:t>
                      </a:r>
                      <a:r>
                        <a:rPr lang="ru-RU" sz="1200" b="1" i="0" u="none" strike="noStrike" dirty="0" smtClean="0">
                          <a:solidFill>
                            <a:srgbClr val="000000"/>
                          </a:solidFill>
                          <a:effectLst/>
                          <a:latin typeface="Times New Roman" panose="02020603050405020304" pitchFamily="18" charset="0"/>
                        </a:rPr>
                        <a:t>2023 год                (тыс. руб.)</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Исполнение за </a:t>
                      </a:r>
                      <a:r>
                        <a:rPr lang="ru-RU" sz="1200" b="1" i="0" u="none" strike="noStrike" dirty="0" smtClean="0">
                          <a:solidFill>
                            <a:srgbClr val="000000"/>
                          </a:solidFill>
                          <a:effectLst/>
                          <a:latin typeface="Times New Roman" panose="02020603050405020304" pitchFamily="18" charset="0"/>
                        </a:rPr>
                        <a:t>2023 год (тыс. руб.)</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 испол-нения</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65185">
                <a:tc>
                  <a:txBody>
                    <a:bodyPr/>
                    <a:lstStyle/>
                    <a:p>
                      <a:pPr algn="l" fontAlgn="ctr"/>
                      <a:r>
                        <a:rPr lang="ru-RU" sz="1200" b="1" i="1" u="none" strike="noStrike" dirty="0" smtClean="0">
                          <a:effectLst/>
                          <a:latin typeface="Times New Roman" panose="02020603050405020304" pitchFamily="18" charset="0"/>
                        </a:rPr>
                        <a:t> ДОХОДЫ </a:t>
                      </a:r>
                      <a:r>
                        <a:rPr lang="ru-RU" sz="1200" b="1" i="1" u="none" strike="noStrike" dirty="0">
                          <a:effectLst/>
                          <a:latin typeface="Times New Roman" panose="02020603050405020304" pitchFamily="18" charset="0"/>
                        </a:rPr>
                        <a:t>ОТ ПРОДАЖИ МАТЕРИАЛЬНЫХ И НЕМАТЕРИАЛЬНЫХ АКТИВОВ</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1 121,7</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1 121,7</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63395">
                <a:tc>
                  <a:txBody>
                    <a:bodyPr/>
                    <a:lstStyle/>
                    <a:p>
                      <a:pPr algn="l" rtl="0" fontAlgn="ctr"/>
                      <a:r>
                        <a:rPr lang="ru-RU" sz="1200" b="1" i="1" u="none" strike="noStrike" dirty="0" smtClean="0">
                          <a:solidFill>
                            <a:srgbClr val="000000"/>
                          </a:solidFill>
                          <a:effectLst/>
                          <a:latin typeface="Times New Roman" panose="02020603050405020304" pitchFamily="18" charset="0"/>
                        </a:rPr>
                        <a:t> ШТРАФЫ</a:t>
                      </a:r>
                      <a:r>
                        <a:rPr lang="ru-RU" sz="1200" b="1" i="1" u="none" strike="noStrike" dirty="0">
                          <a:solidFill>
                            <a:srgbClr val="000000"/>
                          </a:solidFill>
                          <a:effectLst/>
                          <a:latin typeface="Times New Roman" panose="02020603050405020304" pitchFamily="18" charset="0"/>
                        </a:rPr>
                        <a:t>, САНКЦИИ, ВОЗМЕЩЕНИЕ УЩЕРБА</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35,4</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35,4</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32466">
                <a:tc>
                  <a:txBody>
                    <a:bodyPr/>
                    <a:lstStyle/>
                    <a:p>
                      <a:pPr algn="l" rtl="0" fontAlgn="ctr"/>
                      <a:r>
                        <a:rPr lang="ru-RU" sz="1200" b="1" i="1" u="none" strike="noStrike" dirty="0" smtClean="0">
                          <a:solidFill>
                            <a:srgbClr val="000000"/>
                          </a:solidFill>
                          <a:effectLst/>
                          <a:latin typeface="Times New Roman" panose="02020603050405020304" pitchFamily="18" charset="0"/>
                        </a:rPr>
                        <a:t>ПРОЧИЕ НЕНАЛОГОВЫЕ ДОХОДЫ</a:t>
                      </a:r>
                      <a:endParaRPr lang="ru-RU" sz="1200" b="1" i="1"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0,0</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- 2,8</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27393">
                <a:tc>
                  <a:txBody>
                    <a:bodyPr/>
                    <a:lstStyle/>
                    <a:p>
                      <a:pPr algn="ctr" rtl="0" fontAlgn="ctr"/>
                      <a:r>
                        <a:rPr lang="ru-RU" sz="1200" b="1" i="0" u="none" strike="noStrike" dirty="0">
                          <a:solidFill>
                            <a:srgbClr val="000000"/>
                          </a:solidFill>
                          <a:effectLst/>
                          <a:latin typeface="Times New Roman" panose="02020603050405020304" pitchFamily="18" charset="0"/>
                        </a:rPr>
                        <a:t>БЕЗВОЗМЕЗДНЫЕ ПОСТУПЛЕНИЯ</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smtClean="0">
                          <a:solidFill>
                            <a:srgbClr val="000000"/>
                          </a:solidFill>
                          <a:effectLst/>
                          <a:latin typeface="Times New Roman" panose="02020603050405020304" pitchFamily="18" charset="0"/>
                        </a:rPr>
                        <a:t>81 893,8</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81 469,6</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99,5</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67811">
                <a:tc>
                  <a:txBody>
                    <a:bodyPr/>
                    <a:lstStyle/>
                    <a:p>
                      <a:pPr algn="l" rtl="0" fontAlgn="ctr"/>
                      <a:r>
                        <a:rPr lang="ru-RU" sz="1200" b="1" i="1" u="none" strike="noStrike" dirty="0" smtClean="0">
                          <a:solidFill>
                            <a:srgbClr val="000000"/>
                          </a:solidFill>
                          <a:effectLst/>
                          <a:latin typeface="Times New Roman" panose="02020603050405020304" pitchFamily="18" charset="0"/>
                        </a:rPr>
                        <a:t> Дотации бюджетам сельских поселений на выравнивание бюджетной обеспеченности</a:t>
                      </a:r>
                      <a:endParaRPr lang="ru-RU" sz="1200" b="1" i="1"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37 407,1</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37 407,1</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67811">
                <a:tc>
                  <a:txBody>
                    <a:bodyPr/>
                    <a:lstStyle/>
                    <a:p>
                      <a:pPr algn="l" rtl="0" fontAlgn="ctr"/>
                      <a:r>
                        <a:rPr lang="ru-RU" sz="1200" b="1" i="1" u="none" strike="noStrike" dirty="0" smtClean="0">
                          <a:solidFill>
                            <a:srgbClr val="000000"/>
                          </a:solidFill>
                          <a:effectLst/>
                          <a:latin typeface="Times New Roman" panose="02020603050405020304" pitchFamily="18" charset="0"/>
                        </a:rPr>
                        <a:t> Субсидии </a:t>
                      </a:r>
                      <a:r>
                        <a:rPr lang="ru-RU" sz="1200" b="1" i="1" u="none" strike="noStrike" dirty="0">
                          <a:solidFill>
                            <a:srgbClr val="000000"/>
                          </a:solidFill>
                          <a:effectLst/>
                          <a:latin typeface="Times New Roman" panose="02020603050405020304" pitchFamily="18" charset="0"/>
                        </a:rPr>
                        <a:t>бюджетам бюджетной системы  Российской Федерации (межбюджетные субсидии)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41 890,4</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41 466,2</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99,0</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770583"/>
                  </a:ext>
                </a:extLst>
              </a:tr>
              <a:tr h="367811">
                <a:tc>
                  <a:txBody>
                    <a:bodyPr/>
                    <a:lstStyle/>
                    <a:p>
                      <a:pPr algn="l" rtl="0" fontAlgn="ctr"/>
                      <a:r>
                        <a:rPr lang="ru-RU" sz="1200" b="1" i="1" u="none" strike="noStrike" dirty="0" smtClean="0">
                          <a:solidFill>
                            <a:srgbClr val="000000"/>
                          </a:solidFill>
                          <a:effectLst/>
                          <a:latin typeface="Times New Roman" panose="02020603050405020304" pitchFamily="18" charset="0"/>
                        </a:rPr>
                        <a:t> Субвенции </a:t>
                      </a:r>
                      <a:r>
                        <a:rPr lang="ru-RU" sz="1200" b="1" i="1" u="none" strike="noStrike" dirty="0">
                          <a:solidFill>
                            <a:srgbClr val="000000"/>
                          </a:solidFill>
                          <a:effectLst/>
                          <a:latin typeface="Times New Roman" panose="02020603050405020304" pitchFamily="18" charset="0"/>
                        </a:rPr>
                        <a:t>бюджетам субъектов Российской Федерации и муниципальных </a:t>
                      </a:r>
                      <a:r>
                        <a:rPr lang="ru-RU" sz="1200" b="1" i="1" u="none" strike="noStrike" dirty="0" smtClean="0">
                          <a:solidFill>
                            <a:srgbClr val="000000"/>
                          </a:solidFill>
                          <a:effectLst/>
                          <a:latin typeface="Times New Roman" panose="02020603050405020304" pitchFamily="18" charset="0"/>
                        </a:rPr>
                        <a:t>   образований </a:t>
                      </a:r>
                      <a:endParaRPr lang="ru-RU" sz="1200" b="1" i="1"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636,2</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636,2</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63395">
                <a:tc>
                  <a:txBody>
                    <a:bodyPr/>
                    <a:lstStyle/>
                    <a:p>
                      <a:pPr algn="l" rtl="0" fontAlgn="ctr"/>
                      <a:r>
                        <a:rPr lang="ru-RU" sz="1200" b="1" i="1" u="none" strike="noStrike" dirty="0" smtClean="0">
                          <a:solidFill>
                            <a:srgbClr val="000000"/>
                          </a:solidFill>
                          <a:effectLst/>
                          <a:latin typeface="Times New Roman" panose="02020603050405020304" pitchFamily="18" charset="0"/>
                        </a:rPr>
                        <a:t> Иные </a:t>
                      </a:r>
                      <a:r>
                        <a:rPr lang="ru-RU" sz="1200" b="1" i="1" u="none" strike="noStrike" dirty="0">
                          <a:solidFill>
                            <a:srgbClr val="000000"/>
                          </a:solidFill>
                          <a:effectLst/>
                          <a:latin typeface="Times New Roman" panose="02020603050405020304" pitchFamily="18" charset="0"/>
                        </a:rPr>
                        <a:t>межбюджетные трансферты</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1 921,4</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1 921,4</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67811">
                <a:tc>
                  <a:txBody>
                    <a:bodyPr/>
                    <a:lstStyle/>
                    <a:p>
                      <a:pPr algn="l" rtl="0" fontAlgn="ctr"/>
                      <a:r>
                        <a:rPr lang="ru-RU" sz="1200" b="1" i="1" u="none" strike="noStrike" dirty="0" smtClean="0">
                          <a:solidFill>
                            <a:srgbClr val="000000"/>
                          </a:solidFill>
                          <a:effectLst/>
                          <a:latin typeface="Times New Roman" panose="02020603050405020304" pitchFamily="18" charset="0"/>
                        </a:rPr>
                        <a:t> Прочие </a:t>
                      </a:r>
                      <a:r>
                        <a:rPr lang="ru-RU" sz="1200" b="1" i="1" u="none" strike="noStrike" dirty="0">
                          <a:solidFill>
                            <a:srgbClr val="000000"/>
                          </a:solidFill>
                          <a:effectLst/>
                          <a:latin typeface="Times New Roman" panose="02020603050405020304" pitchFamily="18" charset="0"/>
                        </a:rPr>
                        <a:t>безвозмездные поступления в бюджеты сельских поселений</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38,7</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38,7</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100,0</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63395">
                <a:tc>
                  <a:txBody>
                    <a:bodyPr/>
                    <a:lstStyle/>
                    <a:p>
                      <a:pPr algn="ctr" rtl="0" fontAlgn="ctr"/>
                      <a:r>
                        <a:rPr lang="ru-RU" sz="1200" b="1" i="0" u="none" strike="noStrike" dirty="0">
                          <a:solidFill>
                            <a:srgbClr val="000000"/>
                          </a:solidFill>
                          <a:effectLst/>
                          <a:latin typeface="Times New Roman" panose="02020603050405020304" pitchFamily="18" charset="0"/>
                        </a:rPr>
                        <a:t>Доходы бюджета - Всего</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122</a:t>
                      </a:r>
                      <a:r>
                        <a:rPr lang="ru-RU" sz="1200" b="1" i="0" u="none" strike="noStrike" baseline="0" dirty="0" smtClean="0">
                          <a:solidFill>
                            <a:srgbClr val="000000"/>
                          </a:solidFill>
                          <a:effectLst/>
                          <a:latin typeface="Times New Roman" panose="02020603050405020304" pitchFamily="18" charset="0"/>
                        </a:rPr>
                        <a:t> 919</a:t>
                      </a:r>
                      <a:r>
                        <a:rPr lang="ru-RU" sz="1200" b="1" i="0" u="none" strike="noStrike" dirty="0" smtClean="0">
                          <a:solidFill>
                            <a:srgbClr val="000000"/>
                          </a:solidFill>
                          <a:effectLst/>
                          <a:latin typeface="Times New Roman" panose="02020603050405020304" pitchFamily="18" charset="0"/>
                        </a:rPr>
                        <a:t>,3</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124 126,8</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smtClean="0">
                          <a:solidFill>
                            <a:srgbClr val="000000"/>
                          </a:solidFill>
                          <a:effectLst/>
                          <a:latin typeface="Times New Roman" panose="02020603050405020304" pitchFamily="18" charset="0"/>
                        </a:rPr>
                        <a:t>101,0</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569136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white"/>
              </a:solidFill>
            </a:endParaRPr>
          </a:p>
        </p:txBody>
      </p:sp>
      <p:graphicFrame>
        <p:nvGraphicFramePr>
          <p:cNvPr id="4" name="Объект 2"/>
          <p:cNvGraphicFramePr>
            <a:graphicFrameLocks/>
          </p:cNvGraphicFramePr>
          <p:nvPr>
            <p:extLst>
              <p:ext uri="{D42A27DB-BD31-4B8C-83A1-F6EECF244321}">
                <p14:modId xmlns:p14="http://schemas.microsoft.com/office/powerpoint/2010/main" val="283886036"/>
              </p:ext>
            </p:extLst>
          </p:nvPr>
        </p:nvGraphicFramePr>
        <p:xfrm>
          <a:off x="246218" y="116632"/>
          <a:ext cx="8790278" cy="65527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0798612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3" y="116633"/>
            <a:ext cx="8064895" cy="864096"/>
          </a:xfrm>
        </p:spPr>
        <p:txBody>
          <a:bodyPr>
            <a:normAutofit/>
          </a:bodyPr>
          <a:lstStyle/>
          <a:p>
            <a:pPr algn="ctr"/>
            <a:r>
              <a:rPr lang="ru-RU" sz="2400" b="1" dirty="0" smtClean="0">
                <a:solidFill>
                  <a:srgbClr val="FF0000"/>
                </a:solidFill>
                <a:latin typeface="Times New Roman" panose="02020603050405020304" pitchFamily="18" charset="0"/>
                <a:cs typeface="Times New Roman" panose="02020603050405020304" pitchFamily="18" charset="0"/>
              </a:rPr>
              <a:t>Исполнение расходов                                                                   МО Пудостьское сельское поселение за 2023 </a:t>
            </a:r>
            <a:r>
              <a:rPr lang="ru-RU" sz="2400" b="1" dirty="0">
                <a:solidFill>
                  <a:srgbClr val="FF0000"/>
                </a:solidFill>
                <a:latin typeface="Times New Roman" panose="02020603050405020304" pitchFamily="18" charset="0"/>
                <a:cs typeface="Times New Roman" panose="02020603050405020304" pitchFamily="18" charset="0"/>
              </a:rPr>
              <a:t>год</a:t>
            </a:r>
          </a:p>
        </p:txBody>
      </p:sp>
      <p:graphicFrame>
        <p:nvGraphicFramePr>
          <p:cNvPr id="4" name="Таблица 3"/>
          <p:cNvGraphicFramePr>
            <a:graphicFrameLocks noGrp="1"/>
          </p:cNvGraphicFramePr>
          <p:nvPr>
            <p:extLst/>
          </p:nvPr>
        </p:nvGraphicFramePr>
        <p:xfrm>
          <a:off x="899593" y="980730"/>
          <a:ext cx="8064897" cy="4721054"/>
        </p:xfrm>
        <a:graphic>
          <a:graphicData uri="http://schemas.openxmlformats.org/drawingml/2006/table">
            <a:tbl>
              <a:tblPr firstRow="1" bandRow="1">
                <a:tableStyleId>{5C22544A-7EE6-4342-B048-85BDC9FD1C3A}</a:tableStyleId>
              </a:tblPr>
              <a:tblGrid>
                <a:gridCol w="5076964">
                  <a:extLst>
                    <a:ext uri="{9D8B030D-6E8A-4147-A177-3AD203B41FA5}">
                      <a16:colId xmlns:a16="http://schemas.microsoft.com/office/drawing/2014/main" val="20000"/>
                    </a:ext>
                  </a:extLst>
                </a:gridCol>
                <a:gridCol w="1067119">
                  <a:extLst>
                    <a:ext uri="{9D8B030D-6E8A-4147-A177-3AD203B41FA5}">
                      <a16:colId xmlns:a16="http://schemas.microsoft.com/office/drawing/2014/main" val="20001"/>
                    </a:ext>
                  </a:extLst>
                </a:gridCol>
                <a:gridCol w="924836">
                  <a:extLst>
                    <a:ext uri="{9D8B030D-6E8A-4147-A177-3AD203B41FA5}">
                      <a16:colId xmlns:a16="http://schemas.microsoft.com/office/drawing/2014/main" val="20002"/>
                    </a:ext>
                  </a:extLst>
                </a:gridCol>
                <a:gridCol w="995978">
                  <a:extLst>
                    <a:ext uri="{9D8B030D-6E8A-4147-A177-3AD203B41FA5}">
                      <a16:colId xmlns:a16="http://schemas.microsoft.com/office/drawing/2014/main" val="20003"/>
                    </a:ext>
                  </a:extLst>
                </a:gridCol>
              </a:tblGrid>
              <a:tr h="1512166">
                <a:tc>
                  <a:txBody>
                    <a:bodyPr/>
                    <a:lstStyle/>
                    <a:p>
                      <a:pPr algn="ctr" rtl="0" fontAlgn="ctr"/>
                      <a:r>
                        <a:rPr lang="ru-RU" sz="1200" b="1" i="0" u="none" strike="noStrike" dirty="0">
                          <a:solidFill>
                            <a:srgbClr val="000000"/>
                          </a:solidFill>
                          <a:effectLst/>
                          <a:latin typeface="Times New Roman" panose="02020603050405020304" pitchFamily="18" charset="0"/>
                        </a:rPr>
                        <a:t>Наименование показателя</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Утверждено бюджет </a:t>
                      </a:r>
                      <a:r>
                        <a:rPr lang="ru-RU" sz="1200" b="1" i="0" u="none" strike="noStrike" dirty="0" smtClean="0">
                          <a:solidFill>
                            <a:srgbClr val="000000"/>
                          </a:solidFill>
                          <a:effectLst/>
                          <a:latin typeface="Times New Roman" panose="02020603050405020304" pitchFamily="18" charset="0"/>
                        </a:rPr>
                        <a:t>Пудостьского сельского поселения </a:t>
                      </a:r>
                      <a:r>
                        <a:rPr lang="ru-RU" sz="1200" b="1" i="0" u="none" strike="noStrike" dirty="0">
                          <a:solidFill>
                            <a:srgbClr val="000000"/>
                          </a:solidFill>
                          <a:effectLst/>
                          <a:latin typeface="Times New Roman" panose="02020603050405020304" pitchFamily="18" charset="0"/>
                        </a:rPr>
                        <a:t>на </a:t>
                      </a:r>
                      <a:r>
                        <a:rPr lang="ru-RU" sz="1200" b="1" i="0" u="none" strike="noStrike" dirty="0" smtClean="0">
                          <a:solidFill>
                            <a:srgbClr val="000000"/>
                          </a:solidFill>
                          <a:effectLst/>
                          <a:latin typeface="Times New Roman" panose="02020603050405020304" pitchFamily="18" charset="0"/>
                        </a:rPr>
                        <a:t>2023 год                (тыс. руб.)</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Исполнение за </a:t>
                      </a:r>
                      <a:r>
                        <a:rPr lang="ru-RU" sz="1200" b="1" i="0" u="none" strike="noStrike" dirty="0" smtClean="0">
                          <a:solidFill>
                            <a:srgbClr val="000000"/>
                          </a:solidFill>
                          <a:effectLst/>
                          <a:latin typeface="Times New Roman" panose="02020603050405020304" pitchFamily="18" charset="0"/>
                        </a:rPr>
                        <a:t>2023 год (тыс. руб.)</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 испол-нения</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3540">
                <a:tc>
                  <a:txBody>
                    <a:bodyPr/>
                    <a:lstStyle/>
                    <a:p>
                      <a:pPr algn="ctr" fontAlgn="b"/>
                      <a:r>
                        <a:rPr lang="ru-RU" sz="1400" b="1" i="0" u="none" strike="noStrike" dirty="0">
                          <a:effectLst/>
                          <a:latin typeface="Times New Roman" panose="02020603050405020304" pitchFamily="18" charset="0"/>
                        </a:rPr>
                        <a:t>Общегосударственные вопросы</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21 028,9</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20 777,8</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98,8</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20980">
                <a:tc>
                  <a:txBody>
                    <a:bodyPr/>
                    <a:lstStyle/>
                    <a:p>
                      <a:pPr algn="l" fontAlgn="b"/>
                      <a:r>
                        <a:rPr lang="ru-RU" sz="1400" b="0" i="0" u="none" strike="noStrike" dirty="0">
                          <a:effectLst/>
                          <a:latin typeface="Times New Roman" panose="02020603050405020304" pitchFamily="18" charset="0"/>
                        </a:rPr>
                        <a:t>Функционирование местных администраций</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19 870,3</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19 819,2</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99,7</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3699">
                <a:tc>
                  <a:txBody>
                    <a:bodyPr/>
                    <a:lstStyle/>
                    <a:p>
                      <a:pPr algn="l" fontAlgn="b"/>
                      <a:r>
                        <a:rPr lang="ru-RU" sz="1400" b="0" i="0" u="none" strike="noStrike" dirty="0">
                          <a:effectLst/>
                          <a:latin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468,0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468,0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74405">
                <a:tc>
                  <a:txBody>
                    <a:bodyPr/>
                    <a:lstStyle/>
                    <a:p>
                      <a:pPr algn="l" fontAlgn="b"/>
                      <a:r>
                        <a:rPr lang="ru-RU" sz="1400" b="0" i="0" u="none" strike="noStrike" dirty="0" smtClean="0">
                          <a:effectLst/>
                          <a:latin typeface="Times New Roman" panose="02020603050405020304" pitchFamily="18" charset="0"/>
                        </a:rPr>
                        <a:t>Резервные фонды</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200,0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74405">
                <a:tc>
                  <a:txBody>
                    <a:bodyPr/>
                    <a:lstStyle/>
                    <a:p>
                      <a:pPr algn="l" fontAlgn="b"/>
                      <a:r>
                        <a:rPr lang="ru-RU" sz="1400" b="0" i="0" u="none" strike="noStrike" dirty="0">
                          <a:effectLst/>
                          <a:latin typeface="Times New Roman" panose="02020603050405020304" pitchFamily="18" charset="0"/>
                        </a:rPr>
                        <a:t>Другие общегосударственные вопросы</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490,6</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490,6</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0980">
                <a:tc>
                  <a:txBody>
                    <a:bodyPr/>
                    <a:lstStyle/>
                    <a:p>
                      <a:pPr algn="ctr" fontAlgn="b"/>
                      <a:r>
                        <a:rPr lang="ru-RU" sz="1400" b="1" i="0" u="none" strike="noStrike" dirty="0">
                          <a:effectLst/>
                          <a:latin typeface="Times New Roman" panose="02020603050405020304" pitchFamily="18" charset="0"/>
                        </a:rPr>
                        <a:t>Национальная оборона</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629,1</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629,1</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100,0</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770583"/>
                  </a:ext>
                </a:extLst>
              </a:tr>
              <a:tr h="303540">
                <a:tc>
                  <a:txBody>
                    <a:bodyPr/>
                    <a:lstStyle/>
                    <a:p>
                      <a:pPr algn="l" fontAlgn="b"/>
                      <a:r>
                        <a:rPr lang="ru-RU" sz="1400" b="0" i="0" u="none" strike="noStrike" dirty="0">
                          <a:effectLst/>
                          <a:latin typeface="Times New Roman" panose="02020603050405020304" pitchFamily="18" charset="0"/>
                        </a:rPr>
                        <a:t>Мобилизационная и вневойсковая подготовка</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629,1</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629,1</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12512">
                <a:tc>
                  <a:txBody>
                    <a:bodyPr/>
                    <a:lstStyle/>
                    <a:p>
                      <a:pPr algn="ctr" fontAlgn="b"/>
                      <a:r>
                        <a:rPr lang="ru-RU" sz="1400" b="1" i="0" u="none" strike="noStrike" dirty="0">
                          <a:effectLst/>
                          <a:latin typeface="Times New Roman" panose="02020603050405020304" pitchFamily="18" charset="0"/>
                        </a:rPr>
                        <a:t>Национальная экономика</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36 829,9</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36 298,6</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98,6</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27689">
                <a:tc>
                  <a:txBody>
                    <a:bodyPr/>
                    <a:lstStyle/>
                    <a:p>
                      <a:pPr algn="l" fontAlgn="b"/>
                      <a:r>
                        <a:rPr lang="ru-RU" sz="1400" b="0" i="0" u="none" strike="noStrike">
                          <a:effectLst/>
                          <a:latin typeface="Times New Roman" panose="02020603050405020304" pitchFamily="18" charset="0"/>
                        </a:rPr>
                        <a:t>Дорожное хозяйство</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36 130,9</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35 599,6</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98,5</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307138">
                <a:tc>
                  <a:txBody>
                    <a:bodyPr/>
                    <a:lstStyle/>
                    <a:p>
                      <a:pPr algn="l" fontAlgn="b"/>
                      <a:r>
                        <a:rPr lang="ru-RU" sz="1400" b="0" i="0" u="none" strike="noStrike" dirty="0">
                          <a:effectLst/>
                          <a:latin typeface="Times New Roman" panose="02020603050405020304" pitchFamily="18" charset="0"/>
                        </a:rPr>
                        <a:t>Другие вопросы в области национальной экономики</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699,0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699,0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6015965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9713" y="836712"/>
            <a:ext cx="7056784" cy="809387"/>
          </a:xfrm>
        </p:spPr>
        <p:txBody>
          <a:bodyPr>
            <a:normAutofit/>
          </a:bodyPr>
          <a:lstStyle/>
          <a:p>
            <a:pPr algn="ctr"/>
            <a:endParaRPr lang="ru-RU" sz="2400" i="1" dirty="0">
              <a:solidFill>
                <a:schemeClr val="bg1"/>
              </a:solidFill>
              <a:latin typeface="Times New Roman" panose="02020603050405020304" pitchFamily="18" charset="0"/>
              <a:cs typeface="Times New Roman" panose="02020603050405020304" pitchFamily="18" charset="0"/>
            </a:endParaRPr>
          </a:p>
        </p:txBody>
      </p:sp>
      <p:graphicFrame>
        <p:nvGraphicFramePr>
          <p:cNvPr id="4" name="Таблица 3"/>
          <p:cNvGraphicFramePr>
            <a:graphicFrameLocks noGrp="1"/>
          </p:cNvGraphicFramePr>
          <p:nvPr>
            <p:extLst/>
          </p:nvPr>
        </p:nvGraphicFramePr>
        <p:xfrm>
          <a:off x="971601" y="404666"/>
          <a:ext cx="8064896" cy="5773188"/>
        </p:xfrm>
        <a:graphic>
          <a:graphicData uri="http://schemas.openxmlformats.org/drawingml/2006/table">
            <a:tbl>
              <a:tblPr firstRow="1" bandRow="1">
                <a:tableStyleId>{5C22544A-7EE6-4342-B048-85BDC9FD1C3A}</a:tableStyleId>
              </a:tblPr>
              <a:tblGrid>
                <a:gridCol w="5011555">
                  <a:extLst>
                    <a:ext uri="{9D8B030D-6E8A-4147-A177-3AD203B41FA5}">
                      <a16:colId xmlns:a16="http://schemas.microsoft.com/office/drawing/2014/main" val="20000"/>
                    </a:ext>
                  </a:extLst>
                </a:gridCol>
                <a:gridCol w="1090479">
                  <a:extLst>
                    <a:ext uri="{9D8B030D-6E8A-4147-A177-3AD203B41FA5}">
                      <a16:colId xmlns:a16="http://schemas.microsoft.com/office/drawing/2014/main" val="20001"/>
                    </a:ext>
                  </a:extLst>
                </a:gridCol>
                <a:gridCol w="945081">
                  <a:extLst>
                    <a:ext uri="{9D8B030D-6E8A-4147-A177-3AD203B41FA5}">
                      <a16:colId xmlns:a16="http://schemas.microsoft.com/office/drawing/2014/main" val="20002"/>
                    </a:ext>
                  </a:extLst>
                </a:gridCol>
                <a:gridCol w="1017781">
                  <a:extLst>
                    <a:ext uri="{9D8B030D-6E8A-4147-A177-3AD203B41FA5}">
                      <a16:colId xmlns:a16="http://schemas.microsoft.com/office/drawing/2014/main" val="20003"/>
                    </a:ext>
                  </a:extLst>
                </a:gridCol>
              </a:tblGrid>
              <a:tr h="1584174">
                <a:tc>
                  <a:txBody>
                    <a:bodyPr/>
                    <a:lstStyle/>
                    <a:p>
                      <a:pPr algn="ctr" rtl="0" fontAlgn="ctr"/>
                      <a:r>
                        <a:rPr lang="ru-RU" sz="1200" b="1" i="0" u="none" strike="noStrike" dirty="0">
                          <a:solidFill>
                            <a:srgbClr val="000000"/>
                          </a:solidFill>
                          <a:effectLst/>
                          <a:latin typeface="Times New Roman" panose="02020603050405020304" pitchFamily="18" charset="0"/>
                        </a:rPr>
                        <a:t>Наименование показателя</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Утверждено бюджет </a:t>
                      </a:r>
                      <a:r>
                        <a:rPr lang="ru-RU" sz="1200" b="1" i="0" u="none" strike="noStrike" dirty="0" smtClean="0">
                          <a:solidFill>
                            <a:srgbClr val="000000"/>
                          </a:solidFill>
                          <a:effectLst/>
                          <a:latin typeface="Times New Roman" panose="02020603050405020304" pitchFamily="18" charset="0"/>
                        </a:rPr>
                        <a:t>Пудостьского сельского поселения </a:t>
                      </a:r>
                      <a:r>
                        <a:rPr lang="ru-RU" sz="1200" b="1" i="0" u="none" strike="noStrike" dirty="0">
                          <a:solidFill>
                            <a:srgbClr val="000000"/>
                          </a:solidFill>
                          <a:effectLst/>
                          <a:latin typeface="Times New Roman" panose="02020603050405020304" pitchFamily="18" charset="0"/>
                        </a:rPr>
                        <a:t>на </a:t>
                      </a:r>
                      <a:r>
                        <a:rPr lang="ru-RU" sz="1200" b="1" i="0" u="none" strike="noStrike" dirty="0" smtClean="0">
                          <a:solidFill>
                            <a:srgbClr val="000000"/>
                          </a:solidFill>
                          <a:effectLst/>
                          <a:latin typeface="Times New Roman" panose="02020603050405020304" pitchFamily="18" charset="0"/>
                        </a:rPr>
                        <a:t>2023 год                (тыс. руб.)</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Исполнение за </a:t>
                      </a:r>
                      <a:r>
                        <a:rPr lang="ru-RU" sz="1200" b="1" i="0" u="none" strike="noStrike" dirty="0" smtClean="0">
                          <a:solidFill>
                            <a:srgbClr val="000000"/>
                          </a:solidFill>
                          <a:effectLst/>
                          <a:latin typeface="Times New Roman" panose="02020603050405020304" pitchFamily="18" charset="0"/>
                        </a:rPr>
                        <a:t>2023 год (тыс. руб.)</a:t>
                      </a:r>
                      <a:endParaRPr lang="ru-RU" sz="1200" b="1" i="0" u="none" strike="noStrike" dirty="0">
                        <a:solidFill>
                          <a:srgbClr val="000000"/>
                        </a:solidFill>
                        <a:effectLst/>
                        <a:latin typeface="Times New Roman" panose="02020603050405020304" pitchFamily="18"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ru-RU" sz="1200" b="1" i="0" u="none" strike="noStrike" dirty="0">
                          <a:solidFill>
                            <a:srgbClr val="000000"/>
                          </a:solidFill>
                          <a:effectLst/>
                          <a:latin typeface="Times New Roman" panose="02020603050405020304" pitchFamily="18" charset="0"/>
                        </a:rPr>
                        <a:t>% испол-нения</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3486">
                <a:tc>
                  <a:txBody>
                    <a:bodyPr/>
                    <a:lstStyle/>
                    <a:p>
                      <a:pPr algn="ctr" fontAlgn="b"/>
                      <a:r>
                        <a:rPr lang="ru-RU" sz="1400" b="1" i="0" u="none" strike="noStrike" dirty="0">
                          <a:effectLst/>
                          <a:latin typeface="Times New Roman" panose="02020603050405020304" pitchFamily="18" charset="0"/>
                        </a:rPr>
                        <a:t>Жилищно-коммунальное хозяйство</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32 838,7</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32 838,2</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100,0</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83486">
                <a:tc>
                  <a:txBody>
                    <a:bodyPr/>
                    <a:lstStyle/>
                    <a:p>
                      <a:pPr algn="l" fontAlgn="b"/>
                      <a:r>
                        <a:rPr lang="ru-RU" sz="1400" b="0" i="0" u="none" strike="noStrike" dirty="0">
                          <a:effectLst/>
                          <a:latin typeface="Times New Roman" panose="02020603050405020304" pitchFamily="18" charset="0"/>
                        </a:rPr>
                        <a:t>Жилищное  хозяйство</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2</a:t>
                      </a:r>
                      <a:r>
                        <a:rPr lang="ru-RU" sz="1400" b="0" i="0" u="none" strike="noStrike" baseline="0" dirty="0" smtClean="0">
                          <a:effectLst/>
                          <a:latin typeface="Times New Roman" panose="02020603050405020304" pitchFamily="18" charset="0"/>
                        </a:rPr>
                        <a:t> 567,1</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2 567,1</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83486">
                <a:tc>
                  <a:txBody>
                    <a:bodyPr/>
                    <a:lstStyle/>
                    <a:p>
                      <a:pPr algn="l" fontAlgn="b"/>
                      <a:r>
                        <a:rPr lang="ru-RU" sz="1400" b="0" i="0" u="none" strike="noStrike" dirty="0">
                          <a:effectLst/>
                          <a:latin typeface="Times New Roman" panose="02020603050405020304" pitchFamily="18" charset="0"/>
                        </a:rPr>
                        <a:t>Коммунальное хозяйство</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1 264,5</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1 264,5</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56275">
                <a:tc>
                  <a:txBody>
                    <a:bodyPr/>
                    <a:lstStyle/>
                    <a:p>
                      <a:pPr algn="l" fontAlgn="b"/>
                      <a:r>
                        <a:rPr lang="ru-RU" sz="1400" b="0" i="0" u="none" strike="noStrike" dirty="0">
                          <a:effectLst/>
                          <a:latin typeface="Times New Roman" panose="02020603050405020304" pitchFamily="18" charset="0"/>
                        </a:rPr>
                        <a:t>Благоустройство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29 007,1</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29 006,6</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83486">
                <a:tc>
                  <a:txBody>
                    <a:bodyPr/>
                    <a:lstStyle/>
                    <a:p>
                      <a:pPr algn="ctr" fontAlgn="b"/>
                      <a:r>
                        <a:rPr lang="ru-RU" sz="1400" b="1" i="0" u="none" strike="noStrike" dirty="0">
                          <a:effectLst/>
                          <a:latin typeface="Times New Roman" panose="02020603050405020304" pitchFamily="18" charset="0"/>
                        </a:rPr>
                        <a:t>Образование</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968,3</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968,3</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100,0</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69770583"/>
                  </a:ext>
                </a:extLst>
              </a:tr>
              <a:tr h="396723">
                <a:tc>
                  <a:txBody>
                    <a:bodyPr/>
                    <a:lstStyle/>
                    <a:p>
                      <a:pPr algn="l" fontAlgn="b"/>
                      <a:r>
                        <a:rPr lang="ru-RU" sz="1400" b="0" i="0" u="none" strike="noStrike" dirty="0">
                          <a:effectLst/>
                          <a:latin typeface="Times New Roman" panose="02020603050405020304" pitchFamily="18" charset="0"/>
                        </a:rPr>
                        <a:t>Профессиональная подготовка, переподготовка и повышение квалификации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74,5</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74,5</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35681">
                <a:tc>
                  <a:txBody>
                    <a:bodyPr/>
                    <a:lstStyle/>
                    <a:p>
                      <a:pPr algn="l" fontAlgn="b"/>
                      <a:r>
                        <a:rPr lang="ru-RU" sz="1400" b="0" i="0" u="none" strike="noStrike" dirty="0">
                          <a:effectLst/>
                          <a:latin typeface="Times New Roman" panose="02020603050405020304" pitchFamily="18" charset="0"/>
                        </a:rPr>
                        <a:t>Молодежная политика и оздоровление детей</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893,8</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893,8</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83486">
                <a:tc>
                  <a:txBody>
                    <a:bodyPr/>
                    <a:lstStyle/>
                    <a:p>
                      <a:pPr algn="ctr" fontAlgn="b"/>
                      <a:r>
                        <a:rPr lang="ru-RU" sz="1400" b="1" i="0" u="none" strike="noStrike" dirty="0">
                          <a:effectLst/>
                          <a:latin typeface="Times New Roman" panose="02020603050405020304" pitchFamily="18" charset="0"/>
                        </a:rPr>
                        <a:t>Культура, кинематография, средства массовой информации</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31 533,9</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31 237,1</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99,1</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91864">
                <a:tc>
                  <a:txBody>
                    <a:bodyPr/>
                    <a:lstStyle/>
                    <a:p>
                      <a:pPr algn="l" fontAlgn="b"/>
                      <a:r>
                        <a:rPr lang="ru-RU" sz="1400" b="0" i="0" u="none" strike="noStrike" dirty="0">
                          <a:effectLst/>
                          <a:latin typeface="Times New Roman" panose="02020603050405020304" pitchFamily="18" charset="0"/>
                        </a:rPr>
                        <a:t>Культура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31 533, 9</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31 237,1</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99,1</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06040">
                <a:tc>
                  <a:txBody>
                    <a:bodyPr/>
                    <a:lstStyle/>
                    <a:p>
                      <a:pPr algn="ctr" fontAlgn="b"/>
                      <a:r>
                        <a:rPr lang="ru-RU" sz="1400" b="1" i="0" u="none" strike="noStrike" dirty="0">
                          <a:effectLst/>
                          <a:latin typeface="Times New Roman" panose="02020603050405020304" pitchFamily="18" charset="0"/>
                        </a:rPr>
                        <a:t>Социальная политика</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184,4</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184,4</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100,0</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86846">
                <a:tc>
                  <a:txBody>
                    <a:bodyPr/>
                    <a:lstStyle/>
                    <a:p>
                      <a:pPr algn="l" fontAlgn="b"/>
                      <a:r>
                        <a:rPr lang="ru-RU" sz="1400" b="0" i="0" u="none" strike="noStrike" dirty="0">
                          <a:effectLst/>
                          <a:latin typeface="Times New Roman" panose="02020603050405020304" pitchFamily="18" charset="0"/>
                        </a:rPr>
                        <a:t>Охрана семьи и детства</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184,4</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184,4</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86846">
                <a:tc>
                  <a:txBody>
                    <a:bodyPr/>
                    <a:lstStyle/>
                    <a:p>
                      <a:pPr algn="ctr" fontAlgn="b"/>
                      <a:r>
                        <a:rPr lang="ru-RU" sz="1400" b="1" i="0" u="none" strike="noStrike" dirty="0">
                          <a:effectLst/>
                          <a:latin typeface="Times New Roman" panose="02020603050405020304" pitchFamily="18" charset="0"/>
                        </a:rPr>
                        <a:t>Физическая культура и спорт</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3 008,2</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3 008,1</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100,0</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86846">
                <a:tc>
                  <a:txBody>
                    <a:bodyPr/>
                    <a:lstStyle/>
                    <a:p>
                      <a:pPr algn="l" fontAlgn="b"/>
                      <a:r>
                        <a:rPr lang="ru-RU" sz="1400" b="0" i="0" u="none" strike="noStrike" dirty="0">
                          <a:effectLst/>
                          <a:latin typeface="Times New Roman" panose="02020603050405020304" pitchFamily="18" charset="0"/>
                        </a:rPr>
                        <a:t>Массовый спорт</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3 008,2</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3 008,1</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0" i="0" u="none" strike="noStrike" dirty="0" smtClean="0">
                          <a:effectLst/>
                          <a:latin typeface="Times New Roman" panose="02020603050405020304" pitchFamily="18" charset="0"/>
                        </a:rPr>
                        <a:t>100,0</a:t>
                      </a:r>
                      <a:endParaRPr lang="ru-RU" sz="1400" b="0"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86846">
                <a:tc>
                  <a:txBody>
                    <a:bodyPr/>
                    <a:lstStyle/>
                    <a:p>
                      <a:pPr algn="ctr" fontAlgn="b"/>
                      <a:r>
                        <a:rPr lang="ru-RU" sz="1400" b="1" i="0" u="none" strike="noStrike" dirty="0">
                          <a:effectLst/>
                          <a:latin typeface="Times New Roman" panose="02020603050405020304" pitchFamily="18" charset="0"/>
                        </a:rPr>
                        <a:t>ВСЕГО РАСХОДОВ</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127 021,4</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125 941,6</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ru-RU" sz="1400" b="1" i="0" u="none" strike="noStrike" dirty="0" smtClean="0">
                          <a:effectLst/>
                          <a:latin typeface="Times New Roman" panose="02020603050405020304" pitchFamily="18" charset="0"/>
                        </a:rPr>
                        <a:t>99,1</a:t>
                      </a:r>
                      <a:endParaRPr lang="ru-RU" sz="1400" b="1" i="0" u="none" strike="noStrike" dirty="0">
                        <a:effectLst/>
                        <a:latin typeface="Times New Roman" panose="02020603050405020304" pitchFamily="18"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0757588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aphicFrame>
        <p:nvGraphicFramePr>
          <p:cNvPr id="7" name="Объект 4"/>
          <p:cNvGraphicFramePr>
            <a:graphicFrameLocks/>
          </p:cNvGraphicFramePr>
          <p:nvPr>
            <p:extLst/>
          </p:nvPr>
        </p:nvGraphicFramePr>
        <p:xfrm>
          <a:off x="251520" y="0"/>
          <a:ext cx="8640960" cy="674136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5"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sp>
        <p:nvSpPr>
          <p:cNvPr id="6" name="Rectangle 3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Trebuchet MS" panose="020B0603020202020204"/>
              <a:ea typeface="+mn-ea"/>
              <a:cs typeface="+mn-cs"/>
            </a:endParaRPr>
          </a:p>
        </p:txBody>
      </p:sp>
      <p:graphicFrame>
        <p:nvGraphicFramePr>
          <p:cNvPr id="8" name="Объект 8"/>
          <p:cNvGraphicFramePr>
            <a:graphicFrameLocks/>
          </p:cNvGraphicFramePr>
          <p:nvPr>
            <p:extLst/>
          </p:nvPr>
        </p:nvGraphicFramePr>
        <p:xfrm>
          <a:off x="80743" y="50800"/>
          <a:ext cx="9042400" cy="6756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828472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a:xfrm flipH="1">
            <a:off x="1328733" y="476672"/>
            <a:ext cx="6900863" cy="864096"/>
          </a:xfrm>
        </p:spPr>
        <p:txBody>
          <a:bodyPr>
            <a:noAutofit/>
          </a:bodyPr>
          <a:lstStyle/>
          <a:p>
            <a:pPr algn="ctr"/>
            <a:r>
              <a:rPr lang="ru-RU" sz="2000" b="1" dirty="0">
                <a:solidFill>
                  <a:srgbClr val="FF0000"/>
                </a:solidFill>
                <a:latin typeface="Times New Roman" panose="02020603050405020304" pitchFamily="18" charset="0"/>
                <a:cs typeface="Times New Roman" panose="02020603050405020304" pitchFamily="18" charset="0"/>
              </a:rPr>
              <a:t>Информация об исполнении расходной части бюджета в разрезе </a:t>
            </a:r>
            <a:r>
              <a:rPr lang="ru-RU" sz="2000" b="1" dirty="0" smtClean="0">
                <a:solidFill>
                  <a:srgbClr val="FF0000"/>
                </a:solidFill>
                <a:latin typeface="Times New Roman" panose="02020603050405020304" pitchFamily="18" charset="0"/>
                <a:cs typeface="Times New Roman" panose="02020603050405020304" pitchFamily="18" charset="0"/>
              </a:rPr>
              <a:t>муниципальной программы                                           МО Пудостьское сельское поселение за 2023 год</a:t>
            </a:r>
            <a:endParaRPr lang="ru-RU" sz="2000" b="1" dirty="0">
              <a:solidFill>
                <a:srgbClr val="FF0000"/>
              </a:solidFil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695082944"/>
              </p:ext>
            </p:extLst>
          </p:nvPr>
        </p:nvGraphicFramePr>
        <p:xfrm>
          <a:off x="192881" y="1484783"/>
          <a:ext cx="8708231" cy="5143147"/>
        </p:xfrm>
        <a:graphic>
          <a:graphicData uri="http://schemas.openxmlformats.org/drawingml/2006/table">
            <a:tbl>
              <a:tblPr>
                <a:tableStyleId>{5C22544A-7EE6-4342-B048-85BDC9FD1C3A}</a:tableStyleId>
              </a:tblPr>
              <a:tblGrid>
                <a:gridCol w="432211">
                  <a:extLst>
                    <a:ext uri="{9D8B030D-6E8A-4147-A177-3AD203B41FA5}">
                      <a16:colId xmlns:a16="http://schemas.microsoft.com/office/drawing/2014/main" val="3152853031"/>
                    </a:ext>
                  </a:extLst>
                </a:gridCol>
                <a:gridCol w="4562217">
                  <a:extLst>
                    <a:ext uri="{9D8B030D-6E8A-4147-A177-3AD203B41FA5}">
                      <a16:colId xmlns:a16="http://schemas.microsoft.com/office/drawing/2014/main" val="2209229264"/>
                    </a:ext>
                  </a:extLst>
                </a:gridCol>
                <a:gridCol w="1392677">
                  <a:extLst>
                    <a:ext uri="{9D8B030D-6E8A-4147-A177-3AD203B41FA5}">
                      <a16:colId xmlns:a16="http://schemas.microsoft.com/office/drawing/2014/main" val="3941802005"/>
                    </a:ext>
                  </a:extLst>
                </a:gridCol>
                <a:gridCol w="1312637">
                  <a:extLst>
                    <a:ext uri="{9D8B030D-6E8A-4147-A177-3AD203B41FA5}">
                      <a16:colId xmlns:a16="http://schemas.microsoft.com/office/drawing/2014/main" val="821508682"/>
                    </a:ext>
                  </a:extLst>
                </a:gridCol>
                <a:gridCol w="1008489">
                  <a:extLst>
                    <a:ext uri="{9D8B030D-6E8A-4147-A177-3AD203B41FA5}">
                      <a16:colId xmlns:a16="http://schemas.microsoft.com/office/drawing/2014/main" val="1818372332"/>
                    </a:ext>
                  </a:extLst>
                </a:gridCol>
              </a:tblGrid>
              <a:tr h="664872">
                <a:tc>
                  <a:txBody>
                    <a:bodyPr/>
                    <a:lstStyle/>
                    <a:p>
                      <a:pPr algn="ctr" fontAlgn="ctr"/>
                      <a:r>
                        <a:rPr lang="ru-RU" sz="1200" u="none" strike="noStrike" baseline="0" dirty="0">
                          <a:effectLst/>
                          <a:latin typeface="Times New Roman" panose="02020603050405020304" pitchFamily="18" charset="0"/>
                          <a:cs typeface="Times New Roman" panose="02020603050405020304" pitchFamily="18" charset="0"/>
                        </a:rPr>
                        <a:t>№ </a:t>
                      </a:r>
                      <a:r>
                        <a:rPr lang="ru-RU" sz="1200" u="none" strike="noStrike" baseline="0" dirty="0" err="1">
                          <a:effectLst/>
                          <a:latin typeface="Times New Roman" panose="02020603050405020304" pitchFamily="18" charset="0"/>
                          <a:cs typeface="Times New Roman" panose="02020603050405020304" pitchFamily="18" charset="0"/>
                        </a:rPr>
                        <a:t>пп</a:t>
                      </a:r>
                      <a:endParaRPr lang="ru-RU" sz="12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baseline="0" dirty="0">
                          <a:effectLst/>
                          <a:latin typeface="Times New Roman" panose="02020603050405020304" pitchFamily="18" charset="0"/>
                          <a:cs typeface="Times New Roman" panose="02020603050405020304" pitchFamily="18" charset="0"/>
                        </a:rPr>
                        <a:t>Наименование муниципальной программы</a:t>
                      </a:r>
                      <a:endParaRPr lang="ru-RU" sz="12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baseline="0" dirty="0">
                          <a:effectLst/>
                          <a:latin typeface="Times New Roman" panose="02020603050405020304" pitchFamily="18" charset="0"/>
                          <a:cs typeface="Times New Roman" panose="02020603050405020304" pitchFamily="18" charset="0"/>
                        </a:rPr>
                        <a:t>План </a:t>
                      </a:r>
                      <a:endParaRPr lang="ru-RU" sz="1200" u="none" strike="noStrike" baseline="0" dirty="0" smtClean="0">
                        <a:effectLst/>
                        <a:latin typeface="Times New Roman" panose="02020603050405020304" pitchFamily="18" charset="0"/>
                        <a:cs typeface="Times New Roman" panose="02020603050405020304" pitchFamily="18" charset="0"/>
                      </a:endParaRPr>
                    </a:p>
                    <a:p>
                      <a:pPr algn="ctr" fontAlgn="ctr"/>
                      <a:r>
                        <a:rPr lang="ru-RU" sz="1200" u="none" strike="noStrike" baseline="0" dirty="0" smtClean="0">
                          <a:effectLst/>
                          <a:latin typeface="Times New Roman" panose="02020603050405020304" pitchFamily="18" charset="0"/>
                          <a:cs typeface="Times New Roman" panose="02020603050405020304" pitchFamily="18" charset="0"/>
                        </a:rPr>
                        <a:t>на </a:t>
                      </a:r>
                      <a:r>
                        <a:rPr lang="ru-RU" sz="1200" u="none" strike="noStrike" baseline="0" dirty="0">
                          <a:effectLst/>
                          <a:latin typeface="Times New Roman" panose="02020603050405020304" pitchFamily="18" charset="0"/>
                          <a:cs typeface="Times New Roman" panose="02020603050405020304" pitchFamily="18" charset="0"/>
                        </a:rPr>
                        <a:t>2023 год (</a:t>
                      </a:r>
                      <a:r>
                        <a:rPr lang="ru-RU" sz="1200" u="none" strike="noStrike" baseline="0" dirty="0" smtClean="0">
                          <a:effectLst/>
                          <a:latin typeface="Times New Roman" panose="02020603050405020304" pitchFamily="18" charset="0"/>
                          <a:cs typeface="Times New Roman" panose="02020603050405020304" pitchFamily="18" charset="0"/>
                        </a:rPr>
                        <a:t>тыс.руб</a:t>
                      </a:r>
                      <a:r>
                        <a:rPr lang="ru-RU" sz="1200" u="none" strike="noStrike" baseline="0" dirty="0">
                          <a:effectLst/>
                          <a:latin typeface="Times New Roman" panose="02020603050405020304" pitchFamily="18" charset="0"/>
                          <a:cs typeface="Times New Roman" panose="02020603050405020304" pitchFamily="18" charset="0"/>
                        </a:rPr>
                        <a:t>.)</a:t>
                      </a:r>
                      <a:endParaRPr lang="ru-RU" sz="12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baseline="0" dirty="0">
                          <a:effectLst/>
                          <a:latin typeface="Times New Roman" panose="02020603050405020304" pitchFamily="18" charset="0"/>
                          <a:cs typeface="Times New Roman" panose="02020603050405020304" pitchFamily="18" charset="0"/>
                        </a:rPr>
                        <a:t>Исполнено </a:t>
                      </a:r>
                      <a:endParaRPr lang="ru-RU" sz="1200" u="none" strike="noStrike" baseline="0" dirty="0" smtClean="0">
                        <a:effectLst/>
                        <a:latin typeface="Times New Roman" panose="02020603050405020304" pitchFamily="18" charset="0"/>
                        <a:cs typeface="Times New Roman" panose="02020603050405020304" pitchFamily="18" charset="0"/>
                      </a:endParaRPr>
                    </a:p>
                    <a:p>
                      <a:pPr algn="ctr" fontAlgn="ctr"/>
                      <a:r>
                        <a:rPr lang="ru-RU" sz="1200" u="none" strike="noStrike" baseline="0" dirty="0" smtClean="0">
                          <a:effectLst/>
                          <a:latin typeface="Times New Roman" panose="02020603050405020304" pitchFamily="18" charset="0"/>
                          <a:cs typeface="Times New Roman" panose="02020603050405020304" pitchFamily="18" charset="0"/>
                        </a:rPr>
                        <a:t>за </a:t>
                      </a:r>
                      <a:r>
                        <a:rPr lang="ru-RU" sz="1200" u="none" strike="noStrike" baseline="0" dirty="0">
                          <a:effectLst/>
                          <a:latin typeface="Times New Roman" panose="02020603050405020304" pitchFamily="18" charset="0"/>
                          <a:cs typeface="Times New Roman" panose="02020603050405020304" pitchFamily="18" charset="0"/>
                        </a:rPr>
                        <a:t>2023 год (тыс.руб.)</a:t>
                      </a:r>
                      <a:endParaRPr lang="ru-RU" sz="12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baseline="0" dirty="0">
                          <a:effectLst/>
                          <a:latin typeface="Times New Roman" panose="02020603050405020304" pitchFamily="18" charset="0"/>
                          <a:cs typeface="Times New Roman" panose="02020603050405020304" pitchFamily="18" charset="0"/>
                        </a:rPr>
                        <a:t>% </a:t>
                      </a:r>
                      <a:r>
                        <a:rPr lang="ru-RU" sz="1200" u="none" strike="noStrike" baseline="0" dirty="0" smtClean="0">
                          <a:effectLst/>
                          <a:latin typeface="Times New Roman" panose="02020603050405020304" pitchFamily="18" charset="0"/>
                          <a:cs typeface="Times New Roman" panose="02020603050405020304" pitchFamily="18" charset="0"/>
                        </a:rPr>
                        <a:t>исполнения </a:t>
                      </a:r>
                      <a:r>
                        <a:rPr lang="ru-RU" sz="1200" u="none" strike="noStrike" baseline="0" dirty="0">
                          <a:effectLst/>
                          <a:latin typeface="Times New Roman" panose="02020603050405020304" pitchFamily="18" charset="0"/>
                          <a:cs typeface="Times New Roman" panose="02020603050405020304" pitchFamily="18" charset="0"/>
                        </a:rPr>
                        <a:t>за 2023 год</a:t>
                      </a:r>
                      <a:endParaRPr lang="ru-RU" sz="12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10097731"/>
                  </a:ext>
                </a:extLst>
              </a:tr>
              <a:tr h="865385">
                <a:tc>
                  <a:txBody>
                    <a:bodyPr/>
                    <a:lstStyle/>
                    <a:p>
                      <a:pPr algn="ctr" fontAlgn="ctr"/>
                      <a:r>
                        <a:rPr lang="en-US" sz="1200" b="0" i="0" u="none" strike="noStrike" baseline="0" dirty="0" smtClean="0">
                          <a:effectLst/>
                          <a:latin typeface="Times New Roman" panose="02020603050405020304" pitchFamily="18" charset="0"/>
                          <a:cs typeface="Times New Roman" panose="02020603050405020304" pitchFamily="18" charset="0"/>
                        </a:rPr>
                        <a:t>I</a:t>
                      </a:r>
                      <a:endParaRPr lang="ru-RU" sz="12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1" u="none" strike="noStrike" baseline="0" dirty="0" smtClean="0">
                          <a:effectLst/>
                          <a:latin typeface="Times New Roman" panose="02020603050405020304" pitchFamily="18" charset="0"/>
                          <a:cs typeface="Times New Roman" panose="02020603050405020304" pitchFamily="18" charset="0"/>
                        </a:rPr>
                        <a:t>МУНИЦИПАЛЬНАЯ  ПРОГРАММА                                                    "Социально-экономическое развитие муниципального образования Пудостьское сельское поселение Гатчинского муниципального района Ленинградской области»</a:t>
                      </a:r>
                      <a:endParaRPr lang="ru-RU" sz="1200" b="1"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dirty="0" smtClean="0">
                          <a:effectLst/>
                          <a:latin typeface="Times New Roman" panose="02020603050405020304" pitchFamily="18" charset="0"/>
                          <a:cs typeface="Times New Roman" panose="02020603050405020304" pitchFamily="18" charset="0"/>
                        </a:rPr>
                        <a:t>105 051,3</a:t>
                      </a:r>
                      <a:endParaRPr lang="ru-RU" sz="1400" b="1" i="0" u="none" strike="noStrike" dirty="0">
                        <a:effectLst/>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dirty="0" smtClean="0">
                          <a:effectLst/>
                          <a:latin typeface="Times New Roman" panose="02020603050405020304" pitchFamily="18" charset="0"/>
                          <a:cs typeface="Times New Roman" panose="02020603050405020304" pitchFamily="18" charset="0"/>
                        </a:rPr>
                        <a:t>104 222,6</a:t>
                      </a:r>
                      <a:endParaRPr lang="ru-RU" sz="1400" b="1" i="0" u="none" strike="noStrike" dirty="0">
                        <a:effectLst/>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400" b="1" i="0" u="none" strike="noStrike" dirty="0" smtClean="0">
                          <a:effectLst/>
                          <a:latin typeface="Times New Roman" panose="02020603050405020304" pitchFamily="18" charset="0"/>
                          <a:cs typeface="Times New Roman" panose="02020603050405020304" pitchFamily="18" charset="0"/>
                        </a:rPr>
                        <a:t>99,2</a:t>
                      </a:r>
                      <a:endParaRPr lang="ru-RU" sz="1400" b="1" i="0" u="none" strike="noStrike" dirty="0">
                        <a:effectLst/>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5527824"/>
                  </a:ext>
                </a:extLst>
              </a:tr>
              <a:tr h="236722">
                <a:tc>
                  <a:txBody>
                    <a:bodyPr/>
                    <a:lstStyle/>
                    <a:p>
                      <a:pPr algn="ctr" fontAlgn="ctr"/>
                      <a:r>
                        <a:rPr lang="ru-RU" sz="1200" u="none" strike="noStrike" baseline="0" dirty="0">
                          <a:effectLst/>
                          <a:latin typeface="Times New Roman" panose="02020603050405020304" pitchFamily="18" charset="0"/>
                          <a:cs typeface="Times New Roman" panose="02020603050405020304" pitchFamily="18" charset="0"/>
                        </a:rPr>
                        <a:t> </a:t>
                      </a:r>
                      <a:endParaRPr lang="ru-RU" sz="12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u="none" strike="noStrike" baseline="0" dirty="0">
                          <a:effectLst/>
                          <a:latin typeface="Times New Roman" panose="02020603050405020304" pitchFamily="18" charset="0"/>
                          <a:cs typeface="Times New Roman" panose="02020603050405020304" pitchFamily="18" charset="0"/>
                        </a:rPr>
                        <a:t>в том </a:t>
                      </a:r>
                      <a:r>
                        <a:rPr lang="ru-RU" sz="1200" u="none" strike="noStrike" baseline="0" dirty="0" smtClean="0">
                          <a:effectLst/>
                          <a:latin typeface="Times New Roman" panose="02020603050405020304" pitchFamily="18" charset="0"/>
                          <a:cs typeface="Times New Roman" panose="02020603050405020304" pitchFamily="18" charset="0"/>
                        </a:rPr>
                        <a:t>числе</a:t>
                      </a:r>
                      <a:r>
                        <a:rPr lang="en-US" sz="1200" u="none" strike="noStrike" baseline="0" dirty="0" smtClean="0">
                          <a:effectLst/>
                          <a:latin typeface="Times New Roman" panose="02020603050405020304" pitchFamily="18" charset="0"/>
                          <a:cs typeface="Times New Roman" panose="02020603050405020304" pitchFamily="18" charset="0"/>
                        </a:rPr>
                        <a:t>:</a:t>
                      </a:r>
                      <a:endParaRPr lang="ru-RU" sz="12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ru-RU" sz="14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ru-RU" sz="14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ru-RU" sz="1400" b="0" i="0" u="none" strike="noStrike" baseline="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4518061"/>
                  </a:ext>
                </a:extLst>
              </a:tr>
              <a:tr h="177238">
                <a:tc>
                  <a:txBody>
                    <a:bodyPr/>
                    <a:lstStyle/>
                    <a:p>
                      <a:pPr algn="ctr" fontAlgn="ctr"/>
                      <a:endParaRPr lang="ru-RU" sz="10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1" i="0" u="none" strike="noStrike" dirty="0" smtClean="0">
                          <a:latin typeface="Times New Roman" panose="02020603050405020304" pitchFamily="18" charset="0"/>
                          <a:cs typeface="Times New Roman" panose="02020603050405020304" pitchFamily="18" charset="0"/>
                        </a:rPr>
                        <a:t>1. ПРОЕКТНАЯ</a:t>
                      </a:r>
                      <a:r>
                        <a:rPr lang="ru-RU" sz="1000" b="1" i="0" u="none" strike="noStrike" baseline="0" dirty="0" smtClean="0">
                          <a:latin typeface="Times New Roman" panose="02020603050405020304" pitchFamily="18" charset="0"/>
                          <a:cs typeface="Times New Roman" panose="02020603050405020304" pitchFamily="18" charset="0"/>
                        </a:rPr>
                        <a:t> ЧАСТЬ</a:t>
                      </a:r>
                      <a:r>
                        <a:rPr lang="en-US" sz="1000" b="1" i="0" u="none" strike="noStrike" baseline="0" dirty="0" smtClean="0">
                          <a:latin typeface="Times New Roman" panose="02020603050405020304" pitchFamily="18" charset="0"/>
                          <a:cs typeface="Times New Roman" panose="02020603050405020304" pitchFamily="18" charset="0"/>
                        </a:rPr>
                        <a:t>:</a:t>
                      </a:r>
                      <a:endParaRPr lang="ru-RU" sz="1000" b="1"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1" i="0" u="none" strike="noStrike" dirty="0" smtClean="0">
                          <a:latin typeface="Times New Roman" panose="02020603050405020304" pitchFamily="18" charset="0"/>
                          <a:cs typeface="Times New Roman" panose="02020603050405020304" pitchFamily="18" charset="0"/>
                        </a:rPr>
                        <a:t>13 761,0</a:t>
                      </a:r>
                      <a:endParaRPr lang="ru-RU" sz="1200" b="1"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1" i="0" u="none" strike="noStrike" dirty="0" smtClean="0">
                          <a:latin typeface="Times New Roman" panose="02020603050405020304" pitchFamily="18" charset="0"/>
                          <a:cs typeface="Times New Roman" panose="02020603050405020304" pitchFamily="18" charset="0"/>
                        </a:rPr>
                        <a:t>13289,7</a:t>
                      </a:r>
                      <a:endParaRPr lang="ru-RU" sz="1200" b="1"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1" i="0" u="none" strike="noStrike" dirty="0" smtClean="0">
                          <a:latin typeface="Times New Roman" panose="02020603050405020304" pitchFamily="18" charset="0"/>
                          <a:cs typeface="Times New Roman" panose="02020603050405020304" pitchFamily="18" charset="0"/>
                        </a:rPr>
                        <a:t>96,6</a:t>
                      </a:r>
                      <a:endParaRPr lang="ru-RU" sz="1200" b="1"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4556865"/>
                  </a:ext>
                </a:extLst>
              </a:tr>
              <a:tr h="262309">
                <a:tc>
                  <a:txBody>
                    <a:bodyPr/>
                    <a:lstStyle/>
                    <a:p>
                      <a:pPr algn="ctr" fontAlgn="ctr"/>
                      <a:r>
                        <a:rPr lang="ru-RU" sz="1000" u="none" strike="noStrike" baseline="0" dirty="0" smtClean="0">
                          <a:effectLst/>
                          <a:latin typeface="Times New Roman" panose="02020603050405020304" pitchFamily="18" charset="0"/>
                          <a:cs typeface="Times New Roman" panose="02020603050405020304" pitchFamily="18" charset="0"/>
                        </a:rPr>
                        <a:t>1.1</a:t>
                      </a:r>
                      <a:endParaRPr lang="ru-RU" sz="10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1000" b="0" i="0" u="none" strike="noStrike" dirty="0" smtClean="0">
                          <a:latin typeface="Times New Roman" panose="02020603050405020304" pitchFamily="18" charset="0"/>
                          <a:cs typeface="Times New Roman" panose="02020603050405020304" pitchFamily="18" charset="0"/>
                        </a:rPr>
                        <a:t>Федеральный проект «Формирование современной городской среды»</a:t>
                      </a:r>
                      <a:endParaRPr lang="ru-RU" sz="10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8 333,3</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8 333,3</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100,0</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3098377"/>
                  </a:ext>
                </a:extLst>
              </a:tr>
              <a:tr h="390247">
                <a:tc>
                  <a:txBody>
                    <a:bodyPr/>
                    <a:lstStyle/>
                    <a:p>
                      <a:pPr algn="ctr" fontAlgn="ctr"/>
                      <a:r>
                        <a:rPr lang="ru-RU" sz="1000" u="none" strike="noStrike" baseline="0" dirty="0">
                          <a:effectLst/>
                          <a:latin typeface="Times New Roman" panose="02020603050405020304" pitchFamily="18" charset="0"/>
                          <a:cs typeface="Times New Roman" panose="02020603050405020304" pitchFamily="18" charset="0"/>
                        </a:rPr>
                        <a:t>1.2</a:t>
                      </a:r>
                      <a:endParaRPr lang="ru-RU" sz="10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1000" b="0" i="0" u="none" strike="noStrike" dirty="0" smtClean="0">
                          <a:latin typeface="Times New Roman" panose="02020603050405020304" pitchFamily="18" charset="0"/>
                          <a:cs typeface="Times New Roman" panose="02020603050405020304" pitchFamily="18" charset="0"/>
                        </a:rPr>
                        <a:t>Мероприятия, направленные на достижение целей федерального проекта «Дорожная сеть»</a:t>
                      </a:r>
                      <a:endParaRPr lang="ru-RU" sz="10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2 409,0</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1 937,7</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80,4</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32311606"/>
                  </a:ext>
                </a:extLst>
              </a:tr>
              <a:tr h="379184">
                <a:tc>
                  <a:txBody>
                    <a:bodyPr/>
                    <a:lstStyle/>
                    <a:p>
                      <a:pPr algn="ctr" fontAlgn="ctr"/>
                      <a:r>
                        <a:rPr lang="ru-RU" sz="1000" b="0" i="0" u="none" strike="noStrike" baseline="0" dirty="0" smtClean="0">
                          <a:effectLst/>
                          <a:latin typeface="Times New Roman" panose="02020603050405020304" pitchFamily="18" charset="0"/>
                          <a:cs typeface="Times New Roman" panose="02020603050405020304" pitchFamily="18" charset="0"/>
                        </a:rPr>
                        <a:t>1.3</a:t>
                      </a:r>
                      <a:endParaRPr lang="ru-RU" sz="10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1000" b="0" i="0" u="none" strike="noStrike" dirty="0" smtClean="0">
                          <a:latin typeface="Times New Roman" panose="02020603050405020304" pitchFamily="18" charset="0"/>
                          <a:cs typeface="Times New Roman" panose="02020603050405020304" pitchFamily="18" charset="0"/>
                        </a:rPr>
                        <a:t>Мероприятия, направленные на достижение цели федерального проекта "Комплексная система обращения с твердыми коммунальными отходами"</a:t>
                      </a:r>
                      <a:endParaRPr lang="ru-RU" sz="10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2 450,9</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2 450,0</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100,0</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97686640"/>
                  </a:ext>
                </a:extLst>
              </a:tr>
              <a:tr h="339055">
                <a:tc>
                  <a:txBody>
                    <a:bodyPr/>
                    <a:lstStyle/>
                    <a:p>
                      <a:pPr algn="ctr" fontAlgn="ctr"/>
                      <a:r>
                        <a:rPr lang="ru-RU" sz="1000" b="0" i="0" u="none" strike="noStrike" baseline="0" dirty="0" smtClean="0">
                          <a:effectLst/>
                          <a:latin typeface="Times New Roman" panose="02020603050405020304" pitchFamily="18" charset="0"/>
                          <a:cs typeface="Times New Roman" panose="02020603050405020304" pitchFamily="18" charset="0"/>
                        </a:rPr>
                        <a:t>1.4</a:t>
                      </a:r>
                      <a:endParaRPr lang="ru-RU" sz="10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1000" b="0" i="0" u="none" strike="noStrike" dirty="0" smtClean="0">
                          <a:latin typeface="Times New Roman" panose="02020603050405020304" pitchFamily="18" charset="0"/>
                          <a:cs typeface="Times New Roman" panose="02020603050405020304" pitchFamily="18" charset="0"/>
                        </a:rPr>
                        <a:t>Мероприятия, направленные на достижение цели федерального проекта "Благоустройство сельских территорий"</a:t>
                      </a:r>
                      <a:endParaRPr lang="ru-RU" sz="10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568,7</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568,7</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100,0</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4069759"/>
                  </a:ext>
                </a:extLst>
              </a:tr>
              <a:tr h="200595">
                <a:tc>
                  <a:txBody>
                    <a:bodyPr/>
                    <a:lstStyle/>
                    <a:p>
                      <a:pPr algn="ctr" fontAlgn="ctr"/>
                      <a:endParaRPr lang="ru-RU" sz="1000" b="1"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000" b="1" i="0" u="none" strike="noStrike" dirty="0" smtClean="0">
                          <a:latin typeface="Times New Roman" panose="02020603050405020304" pitchFamily="18" charset="0"/>
                          <a:cs typeface="Times New Roman" panose="02020603050405020304" pitchFamily="18" charset="0"/>
                        </a:rPr>
                        <a:t>2. ПРОЦЕССНАЯ ЧАСТЬ</a:t>
                      </a:r>
                      <a:r>
                        <a:rPr lang="en-US" sz="1000" b="1" i="0" u="none" strike="noStrike" dirty="0" smtClean="0">
                          <a:latin typeface="Times New Roman" panose="02020603050405020304" pitchFamily="18" charset="0"/>
                          <a:cs typeface="Times New Roman" panose="02020603050405020304" pitchFamily="18" charset="0"/>
                        </a:rPr>
                        <a:t>:</a:t>
                      </a:r>
                      <a:endParaRPr lang="ru-RU" sz="1000" b="1"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1" i="0" u="none" strike="noStrike" dirty="0" smtClean="0">
                          <a:latin typeface="Times New Roman" panose="02020603050405020304" pitchFamily="18" charset="0"/>
                          <a:cs typeface="Times New Roman" panose="02020603050405020304" pitchFamily="18" charset="0"/>
                        </a:rPr>
                        <a:t>91 290,3</a:t>
                      </a:r>
                      <a:endParaRPr lang="ru-RU" sz="1200" b="1"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1" i="0" u="none" strike="noStrike" dirty="0" smtClean="0">
                          <a:latin typeface="Times New Roman" panose="02020603050405020304" pitchFamily="18" charset="0"/>
                          <a:cs typeface="Times New Roman" panose="02020603050405020304" pitchFamily="18" charset="0"/>
                        </a:rPr>
                        <a:t>90 932,9</a:t>
                      </a:r>
                      <a:endParaRPr lang="ru-RU" sz="1200" b="1"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1" i="0" u="none" strike="noStrike" smtClean="0">
                          <a:latin typeface="Times New Roman" panose="02020603050405020304" pitchFamily="18" charset="0"/>
                          <a:cs typeface="Times New Roman" panose="02020603050405020304" pitchFamily="18" charset="0"/>
                        </a:rPr>
                        <a:t>99,6</a:t>
                      </a:r>
                      <a:endParaRPr lang="ru-RU" sz="1200" b="1"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230546"/>
                  </a:ext>
                </a:extLst>
              </a:tr>
              <a:tr h="296404">
                <a:tc>
                  <a:txBody>
                    <a:bodyPr/>
                    <a:lstStyle/>
                    <a:p>
                      <a:pPr algn="ctr" fontAlgn="ctr"/>
                      <a:r>
                        <a:rPr lang="ru-RU" sz="1000" b="0" i="0" u="none" strike="noStrike" baseline="0" dirty="0" smtClean="0">
                          <a:effectLst/>
                          <a:latin typeface="Times New Roman" panose="02020603050405020304" pitchFamily="18" charset="0"/>
                          <a:cs typeface="Times New Roman" panose="02020603050405020304" pitchFamily="18" charset="0"/>
                        </a:rPr>
                        <a:t>2.1</a:t>
                      </a:r>
                      <a:endParaRPr lang="ru-RU" sz="10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1000" b="0" i="0" u="none" strike="noStrike" dirty="0" smtClean="0">
                          <a:latin typeface="Times New Roman" panose="02020603050405020304" pitchFamily="18" charset="0"/>
                          <a:cs typeface="Times New Roman" panose="02020603050405020304" pitchFamily="18" charset="0"/>
                        </a:rPr>
                        <a:t>Комплекс процессных мероприятий "Стимулирование экономической активности"</a:t>
                      </a:r>
                      <a:endParaRPr lang="ru-RU" sz="10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1 176,6</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1 176,6</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100,0</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3202764"/>
                  </a:ext>
                </a:extLst>
              </a:tr>
              <a:tr h="390247">
                <a:tc>
                  <a:txBody>
                    <a:bodyPr/>
                    <a:lstStyle/>
                    <a:p>
                      <a:pPr algn="ctr" fontAlgn="ctr"/>
                      <a:r>
                        <a:rPr lang="ru-RU" sz="1000" b="0" i="0" u="none" strike="noStrike" baseline="0" dirty="0" smtClean="0">
                          <a:effectLst/>
                          <a:latin typeface="Times New Roman" panose="02020603050405020304" pitchFamily="18" charset="0"/>
                          <a:cs typeface="Times New Roman" panose="02020603050405020304" pitchFamily="18" charset="0"/>
                        </a:rPr>
                        <a:t>2.2</a:t>
                      </a:r>
                      <a:endParaRPr lang="ru-RU" sz="10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1000" b="0" i="0" u="none" strike="noStrike" dirty="0" smtClean="0">
                          <a:latin typeface="Times New Roman" panose="02020603050405020304" pitchFamily="18" charset="0"/>
                          <a:cs typeface="Times New Roman" panose="02020603050405020304" pitchFamily="18" charset="0"/>
                        </a:rPr>
                        <a:t>Комплекс процессных мероприятий "Жилищно-коммунальное хозяйство, содержание автомобильных дорог и благоустройство территории поселения"</a:t>
                      </a:r>
                      <a:endParaRPr lang="ru-RU" sz="10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54 677,8</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54 617,2</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99,9</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8435042"/>
                  </a:ext>
                </a:extLst>
              </a:tr>
              <a:tr h="338920">
                <a:tc>
                  <a:txBody>
                    <a:bodyPr/>
                    <a:lstStyle/>
                    <a:p>
                      <a:pPr algn="ctr" fontAlgn="ctr"/>
                      <a:r>
                        <a:rPr lang="ru-RU" sz="1000" b="0" i="0" u="none" strike="noStrike" baseline="0" dirty="0" smtClean="0">
                          <a:effectLst/>
                          <a:latin typeface="Times New Roman" panose="02020603050405020304" pitchFamily="18" charset="0"/>
                          <a:cs typeface="Times New Roman" panose="02020603050405020304" pitchFamily="18" charset="0"/>
                        </a:rPr>
                        <a:t>2.3</a:t>
                      </a:r>
                      <a:endParaRPr lang="ru-RU" sz="10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1000" b="0" i="0" u="none" strike="noStrike" dirty="0" smtClean="0">
                          <a:latin typeface="Times New Roman" panose="02020603050405020304" pitchFamily="18" charset="0"/>
                          <a:cs typeface="Times New Roman" panose="02020603050405020304" pitchFamily="18" charset="0"/>
                        </a:rPr>
                        <a:t>Комплекс процессных мероприятий "Развитие культуры, организация праздничных мероприятий на территории поселения"</a:t>
                      </a:r>
                      <a:endParaRPr lang="ru-RU" sz="10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31 533,9</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31 237,1</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99,1</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0733247"/>
                  </a:ext>
                </a:extLst>
              </a:tr>
              <a:tr h="363525">
                <a:tc>
                  <a:txBody>
                    <a:bodyPr/>
                    <a:lstStyle/>
                    <a:p>
                      <a:pPr algn="ctr" fontAlgn="ctr"/>
                      <a:r>
                        <a:rPr lang="ru-RU" sz="1000" b="0" i="0" u="none" strike="noStrike" baseline="0" dirty="0" smtClean="0">
                          <a:effectLst/>
                          <a:latin typeface="Times New Roman" panose="02020603050405020304" pitchFamily="18" charset="0"/>
                          <a:cs typeface="Times New Roman" panose="02020603050405020304" pitchFamily="18" charset="0"/>
                        </a:rPr>
                        <a:t>2.4</a:t>
                      </a:r>
                      <a:endParaRPr lang="ru-RU" sz="1000" b="0" i="0" u="none" strike="noStrike" baseline="0" dirty="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ru-RU" sz="1000" b="0" i="0" u="none" strike="noStrike" dirty="0" smtClean="0">
                          <a:latin typeface="Times New Roman" panose="02020603050405020304" pitchFamily="18" charset="0"/>
                          <a:cs typeface="Times New Roman" panose="02020603050405020304" pitchFamily="18" charset="0"/>
                        </a:rPr>
                        <a:t>Комплекс процессных мероприятий "Развитие физической культуры, спорта и молодежной политики на территории поселения"</a:t>
                      </a:r>
                      <a:endParaRPr lang="ru-RU" sz="10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3 902,0</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3 902,0</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ru-RU" sz="1200" b="0" i="0" u="none" strike="noStrike" dirty="0" smtClean="0">
                          <a:latin typeface="Times New Roman" panose="02020603050405020304" pitchFamily="18" charset="0"/>
                          <a:cs typeface="Times New Roman" panose="02020603050405020304" pitchFamily="18" charset="0"/>
                        </a:rPr>
                        <a:t>100,0</a:t>
                      </a:r>
                      <a:endParaRPr lang="ru-RU" sz="1200" b="0" i="0" u="none" strike="noStrike" dirty="0">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1337832"/>
                  </a:ext>
                </a:extLst>
              </a:tr>
              <a:tr h="225658">
                <a:tc>
                  <a:txBody>
                    <a:bodyPr/>
                    <a:lstStyle/>
                    <a:p>
                      <a:pPr algn="ctr" fontAlgn="ctr"/>
                      <a:r>
                        <a:rPr lang="ru-RU" sz="1200" u="none" strike="noStrike" baseline="0">
                          <a:effectLst/>
                          <a:latin typeface="Times New Roman" panose="02020603050405020304" pitchFamily="18" charset="0"/>
                          <a:cs typeface="Times New Roman" panose="02020603050405020304" pitchFamily="18" charset="0"/>
                        </a:rPr>
                        <a:t> </a:t>
                      </a:r>
                      <a:endParaRPr lang="ru-RU" sz="1200" b="0" i="0" u="none" strike="noStrike" baseline="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ru-RU" sz="1200" b="0" i="0" u="none" strike="noStrike" baseline="0">
                        <a:effectLst/>
                        <a:latin typeface="Times New Roman" panose="02020603050405020304" pitchFamily="18" charset="0"/>
                        <a:cs typeface="Times New Roman" panose="02020603050405020304" pitchFamily="18" charset="0"/>
                      </a:endParaRPr>
                    </a:p>
                  </a:txBody>
                  <a:tcPr marL="5038" marR="5038" marT="503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ru-RU" sz="1200" b="0" i="0" u="none" strike="noStrike">
                        <a:effectLst/>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ru-RU" sz="1200" b="0" i="0" u="none" strike="noStrike">
                        <a:effectLst/>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ru-RU" sz="1200" b="0" i="0" u="none" strike="noStrike" dirty="0">
                        <a:effectLst/>
                        <a:latin typeface="Times New Roman" panose="02020603050405020304" pitchFamily="18" charset="0"/>
                        <a:cs typeface="Times New Roman" panose="02020603050405020304" pitchFamily="18" charset="0"/>
                      </a:endParaRPr>
                    </a:p>
                  </a:txBody>
                  <a:tcPr marL="7144" marR="7144" marT="714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3207617"/>
                  </a:ext>
                </a:extLst>
              </a:tr>
            </a:tbl>
          </a:graphicData>
        </a:graphic>
      </p:graphicFrame>
    </p:spTree>
    <p:extLst>
      <p:ext uri="{BB962C8B-B14F-4D97-AF65-F5344CB8AC3E}">
        <p14:creationId xmlns:p14="http://schemas.microsoft.com/office/powerpoint/2010/main" val="75610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3528" y="1916832"/>
            <a:ext cx="8712968" cy="4247317"/>
          </a:xfrm>
          <a:prstGeom prst="rect">
            <a:avLst/>
          </a:prstGeom>
          <a:noFill/>
          <a:effectLst>
            <a:glow rad="127000">
              <a:schemeClr val="accent1">
                <a:alpha val="26000"/>
              </a:schemeClr>
            </a:glow>
          </a:effectLst>
        </p:spPr>
        <p:txBody>
          <a:bodyPr wrap="square">
            <a:spAutoFit/>
          </a:bodyPr>
          <a:lstStyle/>
          <a:p>
            <a:pPr algn="ctr"/>
            <a:r>
              <a:rPr lang="ru-RU" sz="5400" i="1" dirty="0" smtClean="0">
                <a:solidFill>
                  <a:prstClr val="white"/>
                </a:solidFill>
                <a:latin typeface="Times New Roman" panose="02020603050405020304" pitchFamily="18" charset="0"/>
                <a:cs typeface="Times New Roman" panose="02020603050405020304" pitchFamily="18" charset="0"/>
              </a:rPr>
              <a:t>Бюджет для граждан</a:t>
            </a:r>
          </a:p>
          <a:p>
            <a:pPr algn="ctr"/>
            <a:r>
              <a:rPr lang="ru-RU" sz="5400" i="1" dirty="0" smtClean="0">
                <a:solidFill>
                  <a:prstClr val="white"/>
                </a:solidFill>
                <a:latin typeface="Times New Roman" panose="02020603050405020304" pitchFamily="18" charset="0"/>
                <a:cs typeface="Times New Roman" panose="02020603050405020304" pitchFamily="18" charset="0"/>
              </a:rPr>
              <a:t> Отчет об исполнении бюджета МО Пудостьское сельское поселение               за 2023 год </a:t>
            </a:r>
            <a:endParaRPr lang="ru-RU" sz="5400" i="1" dirty="0">
              <a:solidFill>
                <a:prstClr val="white"/>
              </a:solidFill>
              <a:latin typeface="Times New Roman" panose="02020603050405020304" pitchFamily="18" charset="0"/>
              <a:cs typeface="Times New Roman" panose="02020603050405020304" pitchFamily="18" charset="0"/>
            </a:endParaRPr>
          </a:p>
        </p:txBody>
      </p:sp>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152383"/>
            <a:ext cx="2664296" cy="3149335"/>
          </a:xfrm>
          <a:prstGeom prst="rect">
            <a:avLst/>
          </a:prstGeom>
          <a:noFill/>
          <a:ln>
            <a:noFill/>
          </a:ln>
          <a:effectLst>
            <a:glow rad="749300">
              <a:schemeClr val="accent1">
                <a:alpha val="31000"/>
              </a:schemeClr>
            </a:glow>
            <a:softEdge rad="95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18295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2259065180"/>
              </p:ext>
            </p:extLst>
          </p:nvPr>
        </p:nvGraphicFramePr>
        <p:xfrm>
          <a:off x="179512" y="188640"/>
          <a:ext cx="8784976" cy="6408712"/>
        </p:xfrm>
        <a:graphic>
          <a:graphicData uri="http://schemas.openxmlformats.org/drawingml/2006/chart">
            <c:chart xmlns:c="http://schemas.openxmlformats.org/drawingml/2006/chart" xmlns:r="http://schemas.openxmlformats.org/officeDocument/2006/relationships" r:id="rId3"/>
          </a:graphicData>
        </a:graphic>
      </p:graphicFrame>
      <p:pic>
        <p:nvPicPr>
          <p:cNvPr id="5" name="Рисунок 4" descr="3D-человек - Создать мем - Meme-arsenal.com"/>
          <p:cNvPicPr/>
          <p:nvPr/>
        </p:nvPicPr>
        <p:blipFill>
          <a:blip r:embed="rId4">
            <a:extLst>
              <a:ext uri="{28A0092B-C50C-407E-A947-70E740481C1C}">
                <a14:useLocalDpi xmlns:a14="http://schemas.microsoft.com/office/drawing/2010/main" val="0"/>
              </a:ext>
            </a:extLst>
          </a:blip>
          <a:srcRect/>
          <a:stretch>
            <a:fillRect/>
          </a:stretch>
        </p:blipFill>
        <p:spPr bwMode="auto">
          <a:xfrm>
            <a:off x="7812360" y="5157192"/>
            <a:ext cx="1331640" cy="1296144"/>
          </a:xfrm>
          <a:prstGeom prst="rect">
            <a:avLst/>
          </a:prstGeom>
          <a:noFill/>
          <a:ln>
            <a:noFill/>
          </a:ln>
        </p:spPr>
      </p:pic>
    </p:spTree>
    <p:extLst>
      <p:ext uri="{BB962C8B-B14F-4D97-AF65-F5344CB8AC3E}">
        <p14:creationId xmlns:p14="http://schemas.microsoft.com/office/powerpoint/2010/main" val="8811029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8454" y="116632"/>
            <a:ext cx="8925007" cy="400110"/>
          </a:xfrm>
          <a:prstGeom prst="rect">
            <a:avLst/>
          </a:prstGeom>
          <a:noFill/>
        </p:spPr>
        <p:txBody>
          <a:bodyPr wrap="none" rtlCol="0">
            <a:spAutoFit/>
          </a:bodyPr>
          <a:lstStyle/>
          <a:p>
            <a:r>
              <a:rPr lang="ru-RU" sz="2000" b="1" i="1" dirty="0" smtClean="0">
                <a:latin typeface="Times New Roman" panose="02020603050405020304" pitchFamily="18" charset="0"/>
                <a:cs typeface="Times New Roman" panose="02020603050405020304" pitchFamily="18" charset="0"/>
              </a:rPr>
              <a:t>Выполнен ремонт дворовой территории в п.Пудость</a:t>
            </a:r>
            <a:r>
              <a:rPr lang="ru-RU" sz="2000" b="1" i="1" dirty="0">
                <a:latin typeface="Times New Roman" panose="02020603050405020304" pitchFamily="18" charset="0"/>
                <a:cs typeface="Times New Roman" panose="02020603050405020304" pitchFamily="18" charset="0"/>
              </a:rPr>
              <a:t>, </a:t>
            </a:r>
            <a:r>
              <a:rPr lang="ru-RU" sz="2000" b="1" i="1" dirty="0" smtClean="0">
                <a:latin typeface="Times New Roman" panose="02020603050405020304" pitchFamily="18" charset="0"/>
                <a:cs typeface="Times New Roman" panose="02020603050405020304" pitchFamily="18" charset="0"/>
              </a:rPr>
              <a:t>ул.Зайончковского д.6 </a:t>
            </a:r>
            <a:endParaRPr lang="ru-RU" sz="2000" b="1" i="1"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758447"/>
            <a:ext cx="7735080" cy="5982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2458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8454" y="116632"/>
            <a:ext cx="4692118" cy="400110"/>
          </a:xfrm>
          <a:prstGeom prst="rect">
            <a:avLst/>
          </a:prstGeom>
          <a:noFill/>
        </p:spPr>
        <p:txBody>
          <a:bodyPr wrap="none" rtlCol="0">
            <a:spAutoFit/>
          </a:bodyPr>
          <a:lstStyle/>
          <a:p>
            <a:r>
              <a:rPr lang="ru-RU" sz="2000" b="1" i="1" dirty="0" smtClean="0">
                <a:latin typeface="Times New Roman" panose="02020603050405020304" pitchFamily="18" charset="0"/>
                <a:cs typeface="Times New Roman" panose="02020603050405020304" pitchFamily="18" charset="0"/>
              </a:rPr>
              <a:t>Выполнен ремонт дороги в д.Сокколово</a:t>
            </a:r>
            <a:endParaRPr lang="ru-RU" sz="2000" b="1" i="1" dirty="0">
              <a:latin typeface="Times New Roman" panose="02020603050405020304" pitchFamily="18" charset="0"/>
              <a:cs typeface="Times New Roman" panose="02020603050405020304" pitchFamily="18" charset="0"/>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027" y="702850"/>
            <a:ext cx="8203182" cy="598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8684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7584" y="161717"/>
            <a:ext cx="6199774" cy="400110"/>
          </a:xfrm>
          <a:prstGeom prst="rect">
            <a:avLst/>
          </a:prstGeom>
          <a:noFill/>
        </p:spPr>
        <p:txBody>
          <a:bodyPr wrap="none" rtlCol="0">
            <a:spAutoFit/>
          </a:bodyPr>
          <a:lstStyle/>
          <a:p>
            <a:r>
              <a:rPr lang="ru-RU" sz="2000" b="1" i="1" dirty="0" smtClean="0">
                <a:latin typeface="Times New Roman" panose="02020603050405020304" pitchFamily="18" charset="0"/>
                <a:cs typeface="Times New Roman" panose="02020603050405020304" pitchFamily="18" charset="0"/>
              </a:rPr>
              <a:t>Выполнен ремонт дороги в п.Пудость ул.Солнечная </a:t>
            </a:r>
            <a:endParaRPr lang="ru-RU" sz="2000" b="1" i="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421" y="822846"/>
            <a:ext cx="8110027" cy="5846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973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32" y="91292"/>
            <a:ext cx="6735947" cy="400110"/>
          </a:xfrm>
          <a:prstGeom prst="rect">
            <a:avLst/>
          </a:prstGeom>
          <a:noFill/>
        </p:spPr>
        <p:txBody>
          <a:bodyPr wrap="none" rtlCol="0">
            <a:spAutoFit/>
          </a:bodyPr>
          <a:lstStyle/>
          <a:p>
            <a:r>
              <a:rPr lang="ru-RU" sz="2000" b="1" i="1" dirty="0" smtClean="0">
                <a:latin typeface="Times New Roman" panose="02020603050405020304" pitchFamily="18" charset="0"/>
                <a:cs typeface="Times New Roman" panose="02020603050405020304" pitchFamily="18" charset="0"/>
              </a:rPr>
              <a:t>Выполнен ремонт дороги в п.Терволово ул.Ленинградская </a:t>
            </a:r>
            <a:endParaRPr lang="ru-RU" sz="2000" b="1" i="1"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687849"/>
            <a:ext cx="7792888" cy="596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064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91291"/>
            <a:ext cx="5870197" cy="400110"/>
          </a:xfrm>
          <a:prstGeom prst="rect">
            <a:avLst/>
          </a:prstGeom>
          <a:noFill/>
        </p:spPr>
        <p:txBody>
          <a:bodyPr wrap="none" rtlCol="0">
            <a:spAutoFit/>
          </a:bodyPr>
          <a:lstStyle/>
          <a:p>
            <a:r>
              <a:rPr lang="ru-RU" sz="2000" b="1" i="1" dirty="0" smtClean="0">
                <a:latin typeface="Times New Roman" panose="02020603050405020304" pitchFamily="18" charset="0"/>
                <a:cs typeface="Times New Roman" panose="02020603050405020304" pitchFamily="18" charset="0"/>
              </a:rPr>
              <a:t>Выполнен ремонт дороги в п.Терволово </a:t>
            </a:r>
            <a:r>
              <a:rPr lang="ru-RU" sz="2000" b="1" i="1" dirty="0" err="1" smtClean="0">
                <a:latin typeface="Times New Roman" panose="02020603050405020304" pitchFamily="18" charset="0"/>
                <a:cs typeface="Times New Roman" panose="02020603050405020304" pitchFamily="18" charset="0"/>
              </a:rPr>
              <a:t>ул.Новая</a:t>
            </a:r>
            <a:r>
              <a:rPr lang="ru-RU" sz="2000" b="1" i="1" dirty="0" smtClean="0">
                <a:latin typeface="Times New Roman" panose="02020603050405020304" pitchFamily="18" charset="0"/>
                <a:cs typeface="Times New Roman" panose="02020603050405020304" pitchFamily="18" charset="0"/>
              </a:rPr>
              <a:t> </a:t>
            </a:r>
            <a:endParaRPr lang="ru-RU" sz="2000" b="1" i="1" dirty="0">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97" y="773109"/>
            <a:ext cx="7662889" cy="5752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8155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91291"/>
            <a:ext cx="6549101" cy="400110"/>
          </a:xfrm>
          <a:prstGeom prst="rect">
            <a:avLst/>
          </a:prstGeom>
          <a:noFill/>
        </p:spPr>
        <p:txBody>
          <a:bodyPr wrap="none" rtlCol="0">
            <a:spAutoFit/>
          </a:bodyPr>
          <a:lstStyle/>
          <a:p>
            <a:r>
              <a:rPr lang="ru-RU" sz="2000" b="1" i="1" dirty="0" smtClean="0">
                <a:latin typeface="Times New Roman" panose="02020603050405020304" pitchFamily="18" charset="0"/>
                <a:cs typeface="Times New Roman" panose="02020603050405020304" pitchFamily="18" charset="0"/>
              </a:rPr>
              <a:t>Выполнен ремонт дороги в д.Скворицы ул.Восточная </a:t>
            </a:r>
            <a:endParaRPr lang="ru-RU" sz="2000" b="1" i="1" dirty="0">
              <a:latin typeface="Times New Roman" panose="02020603050405020304" pitchFamily="18" charset="0"/>
              <a:cs typeface="Times New Roman" panose="02020603050405020304"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89333"/>
            <a:ext cx="8136904" cy="595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01909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8866" y="179929"/>
            <a:ext cx="6339556" cy="400110"/>
          </a:xfrm>
          <a:prstGeom prst="rect">
            <a:avLst/>
          </a:prstGeom>
          <a:noFill/>
        </p:spPr>
        <p:txBody>
          <a:bodyPr wrap="none" rtlCol="0">
            <a:spAutoFit/>
          </a:bodyPr>
          <a:lstStyle/>
          <a:p>
            <a:r>
              <a:rPr lang="ru-RU" sz="2000" b="1" i="1" dirty="0" smtClean="0">
                <a:latin typeface="Times New Roman" panose="02020603050405020304" pitchFamily="18" charset="0"/>
                <a:cs typeface="Times New Roman" panose="02020603050405020304" pitchFamily="18" charset="0"/>
              </a:rPr>
              <a:t>Выполнен ремонт дороги в д.Скворицы ул.Западная </a:t>
            </a:r>
            <a:endParaRPr lang="ru-RU" sz="2000" b="1" i="1"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7920880" cy="585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167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91291"/>
            <a:ext cx="6481774" cy="400110"/>
          </a:xfrm>
          <a:prstGeom prst="rect">
            <a:avLst/>
          </a:prstGeom>
          <a:noFill/>
        </p:spPr>
        <p:txBody>
          <a:bodyPr wrap="none" rtlCol="0">
            <a:spAutoFit/>
          </a:bodyPr>
          <a:lstStyle/>
          <a:p>
            <a:r>
              <a:rPr lang="ru-RU" sz="2000" b="1" i="1" dirty="0" smtClean="0">
                <a:latin typeface="Times New Roman" panose="02020603050405020304" pitchFamily="18" charset="0"/>
                <a:cs typeface="Times New Roman" panose="02020603050405020304" pitchFamily="18" charset="0"/>
              </a:rPr>
              <a:t>Выполнен ремонт дороги в д.Скворицы ул.Проселочная</a:t>
            </a:r>
            <a:endParaRPr lang="ru-RU" sz="2000" b="1" i="1" dirty="0">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765604"/>
            <a:ext cx="8208912" cy="583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5996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5868" y="159023"/>
            <a:ext cx="8945340" cy="400110"/>
          </a:xfrm>
          <a:prstGeom prst="rect">
            <a:avLst/>
          </a:prstGeom>
          <a:noFill/>
        </p:spPr>
        <p:txBody>
          <a:bodyPr wrap="square" rtlCol="0">
            <a:spAutoFit/>
          </a:bodyPr>
          <a:lstStyle/>
          <a:p>
            <a:pPr algn="ctr"/>
            <a:r>
              <a:rPr lang="ru-RU" sz="2000" b="1" i="1" dirty="0" smtClean="0">
                <a:latin typeface="Times New Roman" panose="02020603050405020304" pitchFamily="18" charset="0"/>
                <a:cs typeface="Times New Roman" panose="02020603050405020304" pitchFamily="18" charset="0"/>
              </a:rPr>
              <a:t>Выполнен ремонт в п.Терволово подъезд к ФОКОТ </a:t>
            </a:r>
            <a:endParaRPr lang="ru-RU" sz="2000" b="1" i="1" dirty="0">
              <a:latin typeface="Times New Roman" panose="02020603050405020304" pitchFamily="18" charset="0"/>
              <a:cs typeface="Times New Roman" panose="02020603050405020304" pitchFamily="18"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87814"/>
            <a:ext cx="8159387" cy="578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17385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nvPr>
        </p:nvGraphicFramePr>
        <p:xfrm>
          <a:off x="323529" y="1779138"/>
          <a:ext cx="8568951" cy="4818214"/>
        </p:xfrm>
        <a:graphic>
          <a:graphicData uri="http://schemas.openxmlformats.org/drawingml/2006/table">
            <a:tbl>
              <a:tblPr firstRow="1" firstCol="1" lastRow="1" lastCol="1" bandRow="1" bandCol="1">
                <a:effectLst>
                  <a:reflection endPos="0" dir="5400000" sy="-100000" algn="bl" rotWithShape="0"/>
                </a:effectLst>
                <a:tableStyleId>{5C22544A-7EE6-4342-B048-85BDC9FD1C3A}</a:tableStyleId>
              </a:tblPr>
              <a:tblGrid>
                <a:gridCol w="653481">
                  <a:extLst>
                    <a:ext uri="{9D8B030D-6E8A-4147-A177-3AD203B41FA5}">
                      <a16:colId xmlns:a16="http://schemas.microsoft.com/office/drawing/2014/main" val="20000"/>
                    </a:ext>
                  </a:extLst>
                </a:gridCol>
                <a:gridCol w="3799426">
                  <a:extLst>
                    <a:ext uri="{9D8B030D-6E8A-4147-A177-3AD203B41FA5}">
                      <a16:colId xmlns:a16="http://schemas.microsoft.com/office/drawing/2014/main" val="20001"/>
                    </a:ext>
                  </a:extLst>
                </a:gridCol>
                <a:gridCol w="1741403">
                  <a:extLst>
                    <a:ext uri="{9D8B030D-6E8A-4147-A177-3AD203B41FA5}">
                      <a16:colId xmlns:a16="http://schemas.microsoft.com/office/drawing/2014/main" val="20002"/>
                    </a:ext>
                  </a:extLst>
                </a:gridCol>
                <a:gridCol w="2374641">
                  <a:extLst>
                    <a:ext uri="{9D8B030D-6E8A-4147-A177-3AD203B41FA5}">
                      <a16:colId xmlns:a16="http://schemas.microsoft.com/office/drawing/2014/main" val="20003"/>
                    </a:ext>
                  </a:extLst>
                </a:gridCol>
              </a:tblGrid>
              <a:tr h="752631">
                <a:tc>
                  <a:txBody>
                    <a:bodyPr/>
                    <a:lstStyle/>
                    <a:p>
                      <a:pPr algn="ct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 п/п</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Показатель</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2400" b="0">
                          <a:solidFill>
                            <a:schemeClr val="tx1"/>
                          </a:solidFill>
                          <a:effectLst/>
                          <a:latin typeface="Times New Roman" panose="02020603050405020304" pitchFamily="18" charset="0"/>
                          <a:cs typeface="Times New Roman" panose="02020603050405020304" pitchFamily="18" charset="0"/>
                        </a:rPr>
                        <a:t>Единица измерения</a:t>
                      </a:r>
                      <a:endParaRPr lang="ru-RU" sz="2400" b="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Количество</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069129">
                <a:tc>
                  <a:txBody>
                    <a:bodyPr/>
                    <a:lstStyle/>
                    <a:p>
                      <a:pPr algn="ctr">
                        <a:spcAft>
                          <a:spcPts val="0"/>
                        </a:spcAft>
                      </a:pPr>
                      <a:r>
                        <a:rPr lang="ru-RU" sz="2400" b="0">
                          <a:solidFill>
                            <a:schemeClr val="tx1"/>
                          </a:solidFill>
                          <a:effectLst/>
                          <a:latin typeface="Times New Roman" panose="02020603050405020304" pitchFamily="18" charset="0"/>
                          <a:cs typeface="Times New Roman" panose="02020603050405020304" pitchFamily="18" charset="0"/>
                        </a:rPr>
                        <a:t>1.</a:t>
                      </a:r>
                      <a:endParaRPr lang="ru-RU" sz="2400" b="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Общая площадь территории Пудостьского сельского поселения</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Кв. км</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147,26</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425505">
                <a:tc>
                  <a:txBody>
                    <a:bodyPr/>
                    <a:lstStyle/>
                    <a:p>
                      <a:pPr algn="ctr">
                        <a:spcAft>
                          <a:spcPts val="0"/>
                        </a:spcAft>
                      </a:pPr>
                      <a:r>
                        <a:rPr lang="ru-RU" sz="2400" b="0">
                          <a:solidFill>
                            <a:schemeClr val="tx1"/>
                          </a:solidFill>
                          <a:effectLst/>
                          <a:latin typeface="Times New Roman" panose="02020603050405020304" pitchFamily="18" charset="0"/>
                          <a:cs typeface="Times New Roman" panose="02020603050405020304" pitchFamily="18" charset="0"/>
                        </a:rPr>
                        <a:t>2.</a:t>
                      </a:r>
                      <a:endParaRPr lang="ru-RU" sz="2400" b="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Количество населенных пунктов, входящих в состав Пудостьского сельского поселения</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Ед.</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28</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6316">
                <a:tc>
                  <a:txBody>
                    <a:bodyPr/>
                    <a:lstStyle/>
                    <a:p>
                      <a:pPr algn="ctr">
                        <a:spcAft>
                          <a:spcPts val="0"/>
                        </a:spcAft>
                      </a:pPr>
                      <a:r>
                        <a:rPr lang="ru-RU" sz="2400" b="0">
                          <a:solidFill>
                            <a:schemeClr val="tx1"/>
                          </a:solidFill>
                          <a:effectLst/>
                          <a:latin typeface="Times New Roman" panose="02020603050405020304" pitchFamily="18" charset="0"/>
                          <a:cs typeface="Times New Roman" panose="02020603050405020304" pitchFamily="18" charset="0"/>
                        </a:rPr>
                        <a:t>3.</a:t>
                      </a:r>
                      <a:endParaRPr lang="ru-RU" sz="2400" b="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ru-RU" sz="2400" b="0">
                          <a:solidFill>
                            <a:schemeClr val="tx1"/>
                          </a:solidFill>
                          <a:effectLst/>
                          <a:latin typeface="Times New Roman" panose="02020603050405020304" pitchFamily="18" charset="0"/>
                          <a:cs typeface="Times New Roman" panose="02020603050405020304" pitchFamily="18" charset="0"/>
                        </a:rPr>
                        <a:t>Плотность населения</a:t>
                      </a:r>
                      <a:endParaRPr lang="ru-RU" sz="2400" b="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Чел./ кв. км</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2400" b="0" dirty="0" smtClean="0">
                          <a:solidFill>
                            <a:schemeClr val="tx1"/>
                          </a:solidFill>
                          <a:effectLst/>
                          <a:latin typeface="Times New Roman" panose="02020603050405020304" pitchFamily="18" charset="0"/>
                          <a:ea typeface="+mn-ea"/>
                          <a:cs typeface="Times New Roman" panose="02020603050405020304" pitchFamily="18" charset="0"/>
                        </a:rPr>
                        <a:t>68</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128947">
                <a:tc>
                  <a:txBody>
                    <a:bodyPr/>
                    <a:lstStyle/>
                    <a:p>
                      <a:pPr algn="ctr">
                        <a:spcAft>
                          <a:spcPts val="0"/>
                        </a:spcAft>
                      </a:pPr>
                      <a:r>
                        <a:rPr lang="ru-RU" sz="2400" b="0">
                          <a:solidFill>
                            <a:schemeClr val="tx1"/>
                          </a:solidFill>
                          <a:effectLst/>
                          <a:latin typeface="Times New Roman" panose="02020603050405020304" pitchFamily="18" charset="0"/>
                          <a:cs typeface="Times New Roman" panose="02020603050405020304" pitchFamily="18" charset="0"/>
                        </a:rPr>
                        <a:t>4. </a:t>
                      </a:r>
                      <a:endParaRPr lang="ru-RU" sz="2400" b="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Численность постоянно проживающего населения (на </a:t>
                      </a:r>
                      <a:r>
                        <a:rPr lang="ru-RU" sz="2400" b="0" dirty="0" smtClean="0">
                          <a:solidFill>
                            <a:schemeClr val="tx1"/>
                          </a:solidFill>
                          <a:effectLst/>
                          <a:latin typeface="Times New Roman" panose="02020603050405020304" pitchFamily="18" charset="0"/>
                          <a:cs typeface="Times New Roman" panose="02020603050405020304" pitchFamily="18" charset="0"/>
                        </a:rPr>
                        <a:t>01.01.2024г</a:t>
                      </a:r>
                      <a:r>
                        <a:rPr lang="ru-RU" sz="2400" b="0" dirty="0">
                          <a:solidFill>
                            <a:schemeClr val="tx1"/>
                          </a:solidFill>
                          <a:effectLst/>
                          <a:latin typeface="Times New Roman" panose="02020603050405020304" pitchFamily="18" charset="0"/>
                          <a:cs typeface="Times New Roman" panose="02020603050405020304" pitchFamily="18" charset="0"/>
                        </a:rPr>
                        <a:t>.)</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2400" b="0" dirty="0">
                          <a:solidFill>
                            <a:schemeClr val="tx1"/>
                          </a:solidFill>
                          <a:effectLst/>
                          <a:latin typeface="Times New Roman" panose="02020603050405020304" pitchFamily="18" charset="0"/>
                          <a:cs typeface="Times New Roman" panose="02020603050405020304" pitchFamily="18" charset="0"/>
                        </a:rPr>
                        <a:t>Чел.</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ru-RU" sz="2400" b="0" dirty="0" smtClean="0">
                          <a:solidFill>
                            <a:schemeClr val="tx1"/>
                          </a:solidFill>
                          <a:effectLst/>
                          <a:latin typeface="Times New Roman" panose="02020603050405020304" pitchFamily="18" charset="0"/>
                          <a:ea typeface="+mn-ea"/>
                          <a:cs typeface="Times New Roman" panose="02020603050405020304" pitchFamily="18" charset="0"/>
                        </a:rPr>
                        <a:t>12 665</a:t>
                      </a:r>
                      <a:endParaRPr lang="ru-RU" sz="24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3" name="Прямоугольник 2"/>
          <p:cNvSpPr/>
          <p:nvPr/>
        </p:nvSpPr>
        <p:spPr>
          <a:xfrm>
            <a:off x="251520" y="620688"/>
            <a:ext cx="8712968" cy="954107"/>
          </a:xfrm>
          <a:prstGeom prst="rect">
            <a:avLst/>
          </a:prstGeom>
          <a:noFill/>
        </p:spPr>
        <p:txBody>
          <a:bodyPr wrap="square">
            <a:spAutoFit/>
          </a:bodyPr>
          <a:lstStyle/>
          <a:p>
            <a:pPr algn="ctr"/>
            <a:r>
              <a:rPr lang="ru-RU" sz="2800" b="1" dirty="0">
                <a:latin typeface="Times New Roman" panose="02020603050405020304" pitchFamily="18" charset="0"/>
                <a:cs typeface="Times New Roman" panose="02020603050405020304" pitchFamily="18" charset="0"/>
              </a:rPr>
              <a:t>Общая характеристика </a:t>
            </a:r>
            <a:r>
              <a:rPr lang="ru-RU" sz="2800" b="1" dirty="0" smtClean="0">
                <a:latin typeface="Times New Roman" panose="02020603050405020304" pitchFamily="18" charset="0"/>
                <a:cs typeface="Times New Roman" panose="02020603050405020304" pitchFamily="18" charset="0"/>
              </a:rPr>
              <a:t>                                                     МО Пудостьское сельское поселение</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01145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107921"/>
            <a:ext cx="6471002" cy="400110"/>
          </a:xfrm>
          <a:prstGeom prst="rect">
            <a:avLst/>
          </a:prstGeom>
          <a:noFill/>
        </p:spPr>
        <p:txBody>
          <a:bodyPr wrap="none" rtlCol="0">
            <a:spAutoFit/>
          </a:bodyPr>
          <a:lstStyle/>
          <a:p>
            <a:r>
              <a:rPr lang="ru-RU" sz="2000" b="1" i="1" dirty="0" smtClean="0">
                <a:latin typeface="Times New Roman" panose="02020603050405020304" pitchFamily="18" charset="0"/>
                <a:cs typeface="Times New Roman" panose="02020603050405020304" pitchFamily="18" charset="0"/>
              </a:rPr>
              <a:t>Выполнен ремонт дороги в п.Терволово ул.Сиреневая </a:t>
            </a:r>
            <a:endParaRPr lang="ru-RU" sz="2000" b="1" i="1"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606" y="745169"/>
            <a:ext cx="8028384" cy="599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27118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107921"/>
            <a:ext cx="6182783" cy="400110"/>
          </a:xfrm>
          <a:prstGeom prst="rect">
            <a:avLst/>
          </a:prstGeom>
          <a:noFill/>
        </p:spPr>
        <p:txBody>
          <a:bodyPr wrap="none" rtlCol="0">
            <a:spAutoFit/>
          </a:bodyPr>
          <a:lstStyle/>
          <a:p>
            <a:r>
              <a:rPr lang="ru-RU" sz="2000" b="1" i="1" dirty="0" smtClean="0">
                <a:latin typeface="Times New Roman" panose="02020603050405020304" pitchFamily="18" charset="0"/>
                <a:cs typeface="Times New Roman" panose="02020603050405020304" pitchFamily="18" charset="0"/>
              </a:rPr>
              <a:t>Выполнен ремонт дороги в д.Корпиково пер.Речной </a:t>
            </a:r>
            <a:endParaRPr lang="ru-RU" sz="2000" b="1" i="1"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836712"/>
            <a:ext cx="7848872" cy="5716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7665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4415" y="107921"/>
            <a:ext cx="7148945" cy="400110"/>
          </a:xfrm>
          <a:prstGeom prst="rect">
            <a:avLst/>
          </a:prstGeom>
          <a:noFill/>
        </p:spPr>
        <p:txBody>
          <a:bodyPr wrap="none" rtlCol="0">
            <a:spAutoFit/>
          </a:bodyPr>
          <a:lstStyle/>
          <a:p>
            <a:r>
              <a:rPr lang="ru-RU" sz="2000" b="1" i="1" dirty="0" smtClean="0">
                <a:latin typeface="Times New Roman" panose="02020603050405020304" pitchFamily="18" charset="0"/>
                <a:cs typeface="Times New Roman" panose="02020603050405020304" pitchFamily="18" charset="0"/>
              </a:rPr>
              <a:t>Выполнен ремонт в п.Мыза-Ивановка ул.Шоссейная до д.2.</a:t>
            </a:r>
            <a:endParaRPr lang="ru-RU" sz="2000" b="1" i="1" dirty="0">
              <a:latin typeface="Times New Roman" panose="02020603050405020304" pitchFamily="18" charset="0"/>
              <a:cs typeface="Times New Roman" panose="02020603050405020304" pitchFamily="18"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38" y="631141"/>
            <a:ext cx="7778110" cy="5982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02262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54" y="32792"/>
            <a:ext cx="8945340" cy="1508105"/>
          </a:xfrm>
          <a:prstGeom prst="rect">
            <a:avLst/>
          </a:prstGeom>
          <a:noFill/>
        </p:spPr>
        <p:txBody>
          <a:bodyPr wrap="square" rtlCol="0">
            <a:spAutoFit/>
          </a:bodyPr>
          <a:lstStyle/>
          <a:p>
            <a:pPr algn="ctr"/>
            <a:r>
              <a:rPr lang="ru-RU" sz="1200" b="1" i="1" dirty="0" smtClean="0">
                <a:latin typeface="Times New Roman" panose="02020603050405020304" pitchFamily="18" charset="0"/>
                <a:cs typeface="Times New Roman" panose="02020603050405020304" pitchFamily="18" charset="0"/>
              </a:rPr>
              <a:t>Оборудованы контейнерные площадки по адресам</a:t>
            </a:r>
            <a:r>
              <a:rPr lang="en-US" sz="1200" b="1" i="1" dirty="0" smtClean="0">
                <a:latin typeface="Times New Roman" panose="02020603050405020304" pitchFamily="18" charset="0"/>
                <a:cs typeface="Times New Roman" panose="02020603050405020304" pitchFamily="18" charset="0"/>
              </a:rPr>
              <a:t>:</a:t>
            </a:r>
            <a:r>
              <a:rPr lang="ru-RU" sz="1200" b="1" i="1" dirty="0" smtClean="0">
                <a:latin typeface="Times New Roman" panose="02020603050405020304" pitchFamily="18" charset="0"/>
                <a:cs typeface="Times New Roman" panose="02020603050405020304" pitchFamily="18" charset="0"/>
              </a:rPr>
              <a:t> </a:t>
            </a:r>
            <a:r>
              <a:rPr lang="ru-RU" sz="1200" b="1" i="1" dirty="0">
                <a:latin typeface="Times New Roman" panose="02020603050405020304" pitchFamily="18" charset="0"/>
                <a:cs typeface="Times New Roman" panose="02020603050405020304" pitchFamily="18" charset="0"/>
              </a:rPr>
              <a:t>д. Большое Рейзино, ул. </a:t>
            </a:r>
            <a:r>
              <a:rPr lang="ru-RU" sz="1200" b="1" i="1" dirty="0" smtClean="0">
                <a:latin typeface="Times New Roman" panose="02020603050405020304" pitchFamily="18" charset="0"/>
                <a:cs typeface="Times New Roman" panose="02020603050405020304" pitchFamily="18" charset="0"/>
              </a:rPr>
              <a:t>Светлая, </a:t>
            </a:r>
          </a:p>
          <a:p>
            <a:pPr algn="ctr"/>
            <a:r>
              <a:rPr lang="ru-RU" sz="1200" b="1" i="1" dirty="0" smtClean="0">
                <a:latin typeface="Times New Roman" panose="02020603050405020304" pitchFamily="18" charset="0"/>
                <a:cs typeface="Times New Roman" panose="02020603050405020304" pitchFamily="18" charset="0"/>
              </a:rPr>
              <a:t>п</a:t>
            </a:r>
            <a:r>
              <a:rPr lang="ru-RU" sz="1200" b="1" i="1" dirty="0">
                <a:latin typeface="Times New Roman" panose="02020603050405020304" pitchFamily="18" charset="0"/>
                <a:cs typeface="Times New Roman" panose="02020603050405020304" pitchFamily="18" charset="0"/>
              </a:rPr>
              <a:t>. Терволово, </a:t>
            </a:r>
            <a:r>
              <a:rPr lang="ru-RU" sz="1200" b="1" i="1" dirty="0" smtClean="0">
                <a:latin typeface="Times New Roman" panose="02020603050405020304" pitchFamily="18" charset="0"/>
                <a:cs typeface="Times New Roman" panose="02020603050405020304" pitchFamily="18" charset="0"/>
              </a:rPr>
              <a:t>ул</a:t>
            </a:r>
            <a:r>
              <a:rPr lang="ru-RU" sz="1200" b="1" i="1" dirty="0">
                <a:latin typeface="Times New Roman" panose="02020603050405020304" pitchFamily="18" charset="0"/>
                <a:cs typeface="Times New Roman" panose="02020603050405020304" pitchFamily="18" charset="0"/>
              </a:rPr>
              <a:t>. Ленинградская, вблизи дома </a:t>
            </a:r>
            <a:r>
              <a:rPr lang="ru-RU" sz="1200" b="1" i="1" dirty="0" smtClean="0">
                <a:latin typeface="Times New Roman" panose="02020603050405020304" pitchFamily="18" charset="0"/>
                <a:cs typeface="Times New Roman" panose="02020603050405020304" pitchFamily="18" charset="0"/>
              </a:rPr>
              <a:t>6а,</a:t>
            </a:r>
            <a:endParaRPr lang="ru-RU" sz="1200" b="1" i="1" dirty="0">
              <a:latin typeface="Times New Roman" panose="02020603050405020304" pitchFamily="18" charset="0"/>
              <a:cs typeface="Times New Roman" panose="02020603050405020304" pitchFamily="18" charset="0"/>
            </a:endParaRPr>
          </a:p>
          <a:p>
            <a:pPr algn="ctr"/>
            <a:r>
              <a:rPr lang="ru-RU" sz="1200" b="1" i="1" dirty="0" smtClean="0">
                <a:latin typeface="Times New Roman" panose="02020603050405020304" pitchFamily="18" charset="0"/>
                <a:cs typeface="Times New Roman" panose="02020603050405020304" pitchFamily="18" charset="0"/>
              </a:rPr>
              <a:t>п</a:t>
            </a:r>
            <a:r>
              <a:rPr lang="ru-RU" sz="1200" b="1" i="1" dirty="0">
                <a:latin typeface="Times New Roman" panose="02020603050405020304" pitchFamily="18" charset="0"/>
                <a:cs typeface="Times New Roman" panose="02020603050405020304" pitchFamily="18" charset="0"/>
              </a:rPr>
              <a:t>. Мыза-Ивановка, ул. Шоссейная, вблизи </a:t>
            </a:r>
            <a:r>
              <a:rPr lang="ru-RU" sz="1200" b="1" i="1" dirty="0" smtClean="0">
                <a:latin typeface="Times New Roman" panose="02020603050405020304" pitchFamily="18" charset="0"/>
                <a:cs typeface="Times New Roman" panose="02020603050405020304" pitchFamily="18" charset="0"/>
              </a:rPr>
              <a:t>ФАПа,</a:t>
            </a:r>
          </a:p>
          <a:p>
            <a:pPr algn="ctr"/>
            <a:r>
              <a:rPr lang="ru-RU" sz="1200" b="1" i="1" dirty="0" smtClean="0">
                <a:latin typeface="Times New Roman" panose="02020603050405020304" pitchFamily="18" charset="0"/>
                <a:cs typeface="Times New Roman" panose="02020603050405020304" pitchFamily="18" charset="0"/>
              </a:rPr>
              <a:t>д</a:t>
            </a:r>
            <a:r>
              <a:rPr lang="ru-RU" sz="1200" b="1" i="1" dirty="0">
                <a:latin typeface="Times New Roman" panose="02020603050405020304" pitchFamily="18" charset="0"/>
                <a:cs typeface="Times New Roman" panose="02020603050405020304" pitchFamily="18" charset="0"/>
              </a:rPr>
              <a:t>. Кезелево, вблизи дома №34, №</a:t>
            </a:r>
            <a:r>
              <a:rPr lang="ru-RU" sz="1200" b="1" i="1" dirty="0" smtClean="0">
                <a:latin typeface="Times New Roman" panose="02020603050405020304" pitchFamily="18" charset="0"/>
                <a:cs typeface="Times New Roman" panose="02020603050405020304" pitchFamily="18" charset="0"/>
              </a:rPr>
              <a:t>36,</a:t>
            </a:r>
            <a:endParaRPr lang="ru-RU" sz="1200" b="1" i="1" dirty="0">
              <a:latin typeface="Times New Roman" panose="02020603050405020304" pitchFamily="18" charset="0"/>
              <a:cs typeface="Times New Roman" panose="02020603050405020304" pitchFamily="18" charset="0"/>
            </a:endParaRPr>
          </a:p>
          <a:p>
            <a:pPr algn="ctr"/>
            <a:r>
              <a:rPr lang="ru-RU" sz="1200" b="1" i="1" dirty="0">
                <a:latin typeface="Times New Roman" panose="02020603050405020304" pitchFamily="18" charset="0"/>
                <a:cs typeface="Times New Roman" panose="02020603050405020304" pitchFamily="18" charset="0"/>
              </a:rPr>
              <a:t>п. Терволово, </a:t>
            </a:r>
            <a:r>
              <a:rPr lang="ru-RU" sz="1200" b="1" i="1" dirty="0" smtClean="0">
                <a:latin typeface="Times New Roman" panose="02020603050405020304" pitchFamily="18" charset="0"/>
                <a:cs typeface="Times New Roman" panose="02020603050405020304" pitchFamily="18" charset="0"/>
              </a:rPr>
              <a:t>ул</a:t>
            </a:r>
            <a:r>
              <a:rPr lang="ru-RU" sz="1200" b="1" i="1" dirty="0">
                <a:latin typeface="Times New Roman" panose="02020603050405020304" pitchFamily="18" charset="0"/>
                <a:cs typeface="Times New Roman" panose="02020603050405020304" pitchFamily="18" charset="0"/>
              </a:rPr>
              <a:t>. Школьная, вблизи дома №</a:t>
            </a:r>
            <a:r>
              <a:rPr lang="ru-RU" sz="1200" b="1" i="1" dirty="0" smtClean="0">
                <a:latin typeface="Times New Roman" panose="02020603050405020304" pitchFamily="18" charset="0"/>
                <a:cs typeface="Times New Roman" panose="02020603050405020304" pitchFamily="18" charset="0"/>
              </a:rPr>
              <a:t>9,</a:t>
            </a:r>
          </a:p>
          <a:p>
            <a:pPr algn="ctr"/>
            <a:r>
              <a:rPr lang="ru-RU" sz="1200" b="1" i="1" dirty="0" smtClean="0">
                <a:latin typeface="Times New Roman" panose="02020603050405020304" pitchFamily="18" charset="0"/>
                <a:cs typeface="Times New Roman" panose="02020603050405020304" pitchFamily="18" charset="0"/>
              </a:rPr>
              <a:t>п</a:t>
            </a:r>
            <a:r>
              <a:rPr lang="ru-RU" sz="1200" b="1" i="1" dirty="0">
                <a:latin typeface="Times New Roman" panose="02020603050405020304" pitchFamily="18" charset="0"/>
                <a:cs typeface="Times New Roman" panose="02020603050405020304" pitchFamily="18" charset="0"/>
              </a:rPr>
              <a:t>. Терволово, </a:t>
            </a:r>
            <a:r>
              <a:rPr lang="ru-RU" sz="1200" b="1" i="1" dirty="0" smtClean="0">
                <a:latin typeface="Times New Roman" panose="02020603050405020304" pitchFamily="18" charset="0"/>
                <a:cs typeface="Times New Roman" panose="02020603050405020304" pitchFamily="18" charset="0"/>
              </a:rPr>
              <a:t>ул</a:t>
            </a:r>
            <a:r>
              <a:rPr lang="ru-RU" sz="1200" b="1" i="1" dirty="0">
                <a:latin typeface="Times New Roman" panose="02020603050405020304" pitchFamily="18" charset="0"/>
                <a:cs typeface="Times New Roman" panose="02020603050405020304" pitchFamily="18" charset="0"/>
              </a:rPr>
              <a:t>. </a:t>
            </a:r>
            <a:r>
              <a:rPr lang="ru-RU" sz="1200" b="1" i="1" dirty="0" smtClean="0">
                <a:latin typeface="Times New Roman" panose="02020603050405020304" pitchFamily="18" charset="0"/>
                <a:cs typeface="Times New Roman" panose="02020603050405020304" pitchFamily="18" charset="0"/>
              </a:rPr>
              <a:t>Липовая, п</a:t>
            </a:r>
            <a:r>
              <a:rPr lang="ru-RU" sz="1200" b="1" i="1" dirty="0">
                <a:latin typeface="Times New Roman" panose="02020603050405020304" pitchFamily="18" charset="0"/>
                <a:cs typeface="Times New Roman" panose="02020603050405020304" pitchFamily="18" charset="0"/>
              </a:rPr>
              <a:t>. Терволово, </a:t>
            </a:r>
            <a:r>
              <a:rPr lang="ru-RU" sz="1200" b="1" i="1" dirty="0" smtClean="0">
                <a:latin typeface="Times New Roman" panose="02020603050405020304" pitchFamily="18" charset="0"/>
                <a:cs typeface="Times New Roman" panose="02020603050405020304" pitchFamily="18" charset="0"/>
              </a:rPr>
              <a:t>ул</a:t>
            </a:r>
            <a:r>
              <a:rPr lang="ru-RU" sz="1200" b="1" i="1" dirty="0">
                <a:latin typeface="Times New Roman" panose="02020603050405020304" pitchFamily="18" charset="0"/>
                <a:cs typeface="Times New Roman" panose="02020603050405020304" pitchFamily="18" charset="0"/>
              </a:rPr>
              <a:t>. Ряхмузи</a:t>
            </a:r>
          </a:p>
          <a:p>
            <a:pPr algn="ctr"/>
            <a:r>
              <a:rPr lang="ru-RU" sz="2000" b="1" i="1" dirty="0" smtClean="0">
                <a:latin typeface="Times New Roman" panose="02020603050405020304" pitchFamily="18" charset="0"/>
                <a:cs typeface="Times New Roman" panose="02020603050405020304" pitchFamily="18" charset="0"/>
              </a:rPr>
              <a:t> </a:t>
            </a:r>
            <a:endParaRPr lang="ru-RU" sz="2000" b="1" i="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564904"/>
            <a:ext cx="568049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29426"/>
            <a:ext cx="5544616" cy="487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1312" y="2064890"/>
            <a:ext cx="6192688" cy="471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User\Desktop\Флешка\юрист 2\Отчет\2024\ФОТО ОБЪЕКТОВ\Фотографии Конт. площадки 2023\п. Мыза-Ивановка ул.Шоссейная  у ФАПа.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672" y="1356231"/>
            <a:ext cx="6480720" cy="486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561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fade">
                                      <p:cBhvr>
                                        <p:cTn id="21" dur="1000"/>
                                        <p:tgtEl>
                                          <p:spTgt spid="3077"/>
                                        </p:tgtEl>
                                      </p:cBhvr>
                                    </p:animEffect>
                                    <p:anim calcmode="lin" valueType="num">
                                      <p:cBhvr>
                                        <p:cTn id="22" dur="1000" fill="hold"/>
                                        <p:tgtEl>
                                          <p:spTgt spid="3077"/>
                                        </p:tgtEl>
                                        <p:attrNameLst>
                                          <p:attrName>ppt_x</p:attrName>
                                        </p:attrNameLst>
                                      </p:cBhvr>
                                      <p:tavLst>
                                        <p:tav tm="0">
                                          <p:val>
                                            <p:strVal val="#ppt_x"/>
                                          </p:val>
                                        </p:tav>
                                        <p:tav tm="100000">
                                          <p:val>
                                            <p:strVal val="#ppt_x"/>
                                          </p:val>
                                        </p:tav>
                                      </p:tavLst>
                                    </p:anim>
                                    <p:anim calcmode="lin" valueType="num">
                                      <p:cBhvr>
                                        <p:cTn id="23"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5868" y="159023"/>
            <a:ext cx="8945340" cy="646331"/>
          </a:xfrm>
          <a:prstGeom prst="rect">
            <a:avLst/>
          </a:prstGeom>
          <a:noFill/>
        </p:spPr>
        <p:txBody>
          <a:bodyPr wrap="square" rtlCol="0">
            <a:spAutoFit/>
          </a:bodyPr>
          <a:lstStyle/>
          <a:p>
            <a:pPr algn="ctr"/>
            <a:r>
              <a:rPr lang="ru-RU" b="1" i="1" dirty="0" smtClean="0">
                <a:latin typeface="Times New Roman" panose="02020603050405020304" pitchFamily="18" charset="0"/>
                <a:cs typeface="Times New Roman" panose="02020603050405020304" pitchFamily="18" charset="0"/>
              </a:rPr>
              <a:t>Благоустройство общественной территории в п.Пудость </a:t>
            </a:r>
          </a:p>
          <a:p>
            <a:pPr algn="ctr"/>
            <a:r>
              <a:rPr lang="ru-RU" b="1" i="1" dirty="0" smtClean="0">
                <a:latin typeface="Times New Roman" panose="02020603050405020304" pitchFamily="18" charset="0"/>
                <a:cs typeface="Times New Roman" panose="02020603050405020304" pitchFamily="18" charset="0"/>
              </a:rPr>
              <a:t>«Сквер детского творчества»</a:t>
            </a:r>
            <a:endParaRPr lang="ru-RU" b="1" i="1" dirty="0">
              <a:latin typeface="Times New Roman" panose="02020603050405020304" pitchFamily="18" charset="0"/>
              <a:cs typeface="Times New Roman" panose="02020603050405020304" pitchFamily="18" charset="0"/>
            </a:endParaRPr>
          </a:p>
        </p:txBody>
      </p:sp>
      <p:grpSp>
        <p:nvGrpSpPr>
          <p:cNvPr id="3" name="Группа 2"/>
          <p:cNvGrpSpPr/>
          <p:nvPr/>
        </p:nvGrpSpPr>
        <p:grpSpPr>
          <a:xfrm>
            <a:off x="654095" y="881336"/>
            <a:ext cx="7968885" cy="5976664"/>
            <a:chOff x="654095" y="682243"/>
            <a:chExt cx="7968885" cy="5976664"/>
          </a:xfrm>
        </p:grpSpPr>
        <p:pic>
          <p:nvPicPr>
            <p:cNvPr id="5122" name="Picture 2" descr="C:\Users\User\Desktop\Флешка\юрист 2\Отчет\2024\ФОТО ОБЪЕКТОВ\Сквер Зайончковского 1, 2\Сквер на 28.06.2023\IMG_21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095" y="682243"/>
              <a:ext cx="7968885" cy="597666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User\Desktop\Флешка\юрист 2\Отчет\2024\Жилье_лого_цвет.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607" y="682415"/>
              <a:ext cx="1452121" cy="12098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324244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27384"/>
            <a:ext cx="9144000" cy="6895936"/>
            <a:chOff x="0" y="-27384"/>
            <a:chExt cx="9144000" cy="6895936"/>
          </a:xfrm>
        </p:grpSpPr>
        <p:sp>
          <p:nvSpPr>
            <p:cNvPr id="2" name="TextBox 1"/>
            <p:cNvSpPr txBox="1"/>
            <p:nvPr/>
          </p:nvSpPr>
          <p:spPr>
            <a:xfrm>
              <a:off x="0" y="0"/>
              <a:ext cx="9144000" cy="6858000"/>
            </a:xfrm>
            <a:prstGeom prst="rect">
              <a:avLst/>
            </a:prstGeom>
            <a:solidFill>
              <a:schemeClr val="tx1"/>
            </a:solidFill>
          </p:spPr>
          <p:txBody>
            <a:bodyPr wrap="square" rtlCol="0">
              <a:spAutoFit/>
            </a:bodyPr>
            <a:lstStyle/>
            <a:p>
              <a:endParaRPr lang="ru-RU" dirty="0"/>
            </a:p>
          </p:txBody>
        </p:sp>
        <p:pic>
          <p:nvPicPr>
            <p:cNvPr id="6147" name="Picture 3" descr="C:\Users\User\Desktop\Призентация отчет\chelovechek_stroit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052737"/>
              <a:ext cx="4176464" cy="46805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9512" y="-27384"/>
              <a:ext cx="8784976" cy="584775"/>
            </a:xfrm>
            <a:prstGeom prst="rect">
              <a:avLst/>
            </a:prstGeom>
            <a:noFill/>
          </p:spPr>
          <p:txBody>
            <a:bodyPr wrap="square" rtlCol="0">
              <a:spAutoFit/>
            </a:bodyPr>
            <a:lstStyle/>
            <a:p>
              <a:pPr algn="ctr"/>
              <a:r>
                <a:rPr lang="ru-RU" sz="3200" b="1" i="1" dirty="0" smtClean="0">
                  <a:solidFill>
                    <a:schemeClr val="accent1"/>
                  </a:solidFill>
                  <a:latin typeface="Times New Roman" panose="02020603050405020304" pitchFamily="18" charset="0"/>
                  <a:cs typeface="Times New Roman" panose="02020603050405020304" pitchFamily="18" charset="0"/>
                </a:rPr>
                <a:t>Прочие мероприятия по благоустройству</a:t>
              </a:r>
            </a:p>
          </p:txBody>
        </p:sp>
        <p:sp>
          <p:nvSpPr>
            <p:cNvPr id="3" name="TextBox 2"/>
            <p:cNvSpPr txBox="1"/>
            <p:nvPr/>
          </p:nvSpPr>
          <p:spPr>
            <a:xfrm>
              <a:off x="3196952" y="620688"/>
              <a:ext cx="5760640" cy="6247864"/>
            </a:xfrm>
            <a:prstGeom prst="rect">
              <a:avLst/>
            </a:prstGeom>
            <a:noFill/>
          </p:spPr>
          <p:txBody>
            <a:bodyPr wrap="square" rtlCol="0">
              <a:spAutoFit/>
            </a:bodyPr>
            <a:lstStyle/>
            <a:p>
              <a:pPr marL="342900" indent="-342900">
                <a:buFont typeface="Arial" pitchFamily="34" charset="0"/>
                <a:buChar char="•"/>
              </a:pPr>
              <a:r>
                <a:rPr lang="ru-RU" sz="3200" i="1" dirty="0" smtClean="0">
                  <a:solidFill>
                    <a:schemeClr val="accent1"/>
                  </a:solidFill>
                  <a:latin typeface="Times New Roman" pitchFamily="18" charset="0"/>
                  <a:cs typeface="Times New Roman" pitchFamily="18" charset="0"/>
                </a:rPr>
                <a:t>Содержание территории и уборка мусора ;</a:t>
              </a:r>
            </a:p>
            <a:p>
              <a:pPr marL="285750" indent="-285750">
                <a:buFont typeface="Arial" pitchFamily="34" charset="0"/>
                <a:buChar char="•"/>
              </a:pPr>
              <a:r>
                <a:rPr lang="ru-RU" sz="3200" i="1" dirty="0" smtClean="0">
                  <a:solidFill>
                    <a:schemeClr val="accent1"/>
                  </a:solidFill>
                  <a:latin typeface="Times New Roman" pitchFamily="18" charset="0"/>
                  <a:cs typeface="Times New Roman" pitchFamily="18" charset="0"/>
                </a:rPr>
                <a:t>Мероприятия по борьбе с борщевиком Сосновского;</a:t>
              </a:r>
            </a:p>
            <a:p>
              <a:pPr marL="285750" indent="-285750">
                <a:buFont typeface="Arial" pitchFamily="34" charset="0"/>
                <a:buChar char="•"/>
              </a:pPr>
              <a:r>
                <a:rPr lang="ru-RU" sz="3200" i="1" dirty="0" smtClean="0">
                  <a:solidFill>
                    <a:schemeClr val="accent1"/>
                  </a:solidFill>
                  <a:latin typeface="Times New Roman" pitchFamily="18" charset="0"/>
                  <a:cs typeface="Times New Roman" pitchFamily="18" charset="0"/>
                </a:rPr>
                <a:t>Окашивание травы;</a:t>
              </a:r>
            </a:p>
            <a:p>
              <a:pPr marL="342900" indent="-342900">
                <a:buFont typeface="Arial" pitchFamily="34" charset="0"/>
                <a:buChar char="•"/>
              </a:pPr>
              <a:r>
                <a:rPr lang="ru-RU" sz="3200" i="1" dirty="0" smtClean="0">
                  <a:solidFill>
                    <a:schemeClr val="accent1"/>
                  </a:solidFill>
                  <a:latin typeface="Times New Roman" pitchFamily="18" charset="0"/>
                  <a:cs typeface="Times New Roman" pitchFamily="18" charset="0"/>
                </a:rPr>
                <a:t>Опиловка аварийных деревьев;</a:t>
              </a:r>
            </a:p>
            <a:p>
              <a:pPr marL="342900" indent="-342900">
                <a:buFont typeface="Arial" pitchFamily="34" charset="0"/>
                <a:buChar char="•"/>
              </a:pPr>
              <a:r>
                <a:rPr lang="ru-RU" sz="3200" i="1" dirty="0" smtClean="0">
                  <a:solidFill>
                    <a:schemeClr val="accent1"/>
                  </a:solidFill>
                  <a:latin typeface="Times New Roman" pitchFamily="18" charset="0"/>
                  <a:cs typeface="Times New Roman" pitchFamily="18" charset="0"/>
                </a:rPr>
                <a:t>Приобретение скамеек и урн с логотипом поселения в дер. Ивановка, пос. Терволово, пос. Пудость</a:t>
              </a:r>
              <a:r>
                <a:rPr lang="ru-RU" sz="3200" i="1" dirty="0">
                  <a:solidFill>
                    <a:schemeClr val="accent1"/>
                  </a:solidFill>
                  <a:latin typeface="Times New Roman" pitchFamily="18" charset="0"/>
                  <a:cs typeface="Times New Roman" pitchFamily="18" charset="0"/>
                </a:rPr>
                <a:t>.</a:t>
              </a:r>
              <a:endParaRPr lang="ru-RU" sz="2400" i="1" dirty="0" smtClean="0">
                <a:solidFill>
                  <a:schemeClr val="accent1"/>
                </a:solidFill>
                <a:latin typeface="Times New Roman" pitchFamily="18" charset="0"/>
                <a:cs typeface="Times New Roman" pitchFamily="18" charset="0"/>
              </a:endParaRPr>
            </a:p>
            <a:p>
              <a:pPr marL="342900" indent="-342900">
                <a:buFont typeface="Arial" pitchFamily="34" charset="0"/>
                <a:buChar char="•"/>
              </a:pPr>
              <a:endParaRPr lang="ru-RU" sz="2400" i="1" dirty="0" smtClean="0">
                <a:solidFill>
                  <a:schemeClr val="accent1"/>
                </a:solidFill>
                <a:latin typeface="Times New Roman" pitchFamily="18" charset="0"/>
                <a:cs typeface="Times New Roman" pitchFamily="18" charset="0"/>
              </a:endParaRPr>
            </a:p>
            <a:p>
              <a:endParaRPr lang="ru-RU" sz="2400" i="1" dirty="0" smtClean="0">
                <a:solidFill>
                  <a:schemeClr val="accent1"/>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90103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0" y="-33958"/>
            <a:ext cx="9180512" cy="6891958"/>
            <a:chOff x="0" y="-33958"/>
            <a:chExt cx="9180512" cy="6891958"/>
          </a:xfrm>
        </p:grpSpPr>
        <p:pic>
          <p:nvPicPr>
            <p:cNvPr id="14338" name="Picture 2" descr="C:\Users\User\Desktop\Флешка\юрист 2\Отчет\depositphotos_22835478-stock-photo-3d-white-archite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685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92488" y="-33958"/>
              <a:ext cx="4788024" cy="6863417"/>
            </a:xfrm>
            <a:prstGeom prst="rect">
              <a:avLst/>
            </a:prstGeom>
            <a:solidFill>
              <a:schemeClr val="tx1"/>
            </a:solidFill>
          </p:spPr>
          <p:txBody>
            <a:bodyPr wrap="square" rtlCol="0">
              <a:spAutoFit/>
            </a:bodyPr>
            <a:lstStyle/>
            <a:p>
              <a:r>
                <a:rPr lang="ru-RU" sz="3200" b="1" i="1" dirty="0" smtClean="0">
                  <a:solidFill>
                    <a:schemeClr val="accent1"/>
                  </a:solidFill>
                  <a:latin typeface="Times New Roman" pitchFamily="18" charset="0"/>
                  <a:cs typeface="Times New Roman" pitchFamily="18" charset="0"/>
                </a:rPr>
                <a:t>Выполнено</a:t>
              </a:r>
            </a:p>
            <a:p>
              <a:pPr marL="285750" indent="-285750">
                <a:buFont typeface="Arial" pitchFamily="34" charset="0"/>
                <a:buChar char="•"/>
              </a:pPr>
              <a:r>
                <a:rPr lang="ru-RU" sz="2400" dirty="0">
                  <a:solidFill>
                    <a:schemeClr val="accent1"/>
                  </a:solidFill>
                </a:rPr>
                <a:t>З</a:t>
              </a:r>
              <a:r>
                <a:rPr lang="ru-RU" sz="2400" dirty="0" smtClean="0">
                  <a:solidFill>
                    <a:schemeClr val="accent1"/>
                  </a:solidFill>
                </a:rPr>
                <a:t>авершено строительство распределительного газопровода в пос. Мыза-Ивановка ;</a:t>
              </a:r>
            </a:p>
            <a:p>
              <a:pPr marL="285750" indent="-285750">
                <a:buFont typeface="Arial" pitchFamily="34" charset="0"/>
                <a:buChar char="•"/>
              </a:pPr>
              <a:r>
                <a:rPr lang="ru-RU" sz="2400" dirty="0" smtClean="0">
                  <a:solidFill>
                    <a:schemeClr val="accent1"/>
                  </a:solidFill>
                </a:rPr>
                <a:t>За 2023 года в поселении газифицировано 137 объекта;</a:t>
              </a:r>
            </a:p>
            <a:p>
              <a:pPr marL="285750" indent="-285750">
                <a:buFont typeface="Arial" pitchFamily="34" charset="0"/>
                <a:buChar char="•"/>
              </a:pPr>
              <a:r>
                <a:rPr lang="ru-RU" sz="2400" dirty="0" smtClean="0">
                  <a:solidFill>
                    <a:schemeClr val="accent1"/>
                  </a:solidFill>
                </a:rPr>
                <a:t>Разработана схема </a:t>
              </a:r>
            </a:p>
            <a:p>
              <a:r>
                <a:rPr lang="ru-RU" sz="2400" dirty="0" smtClean="0">
                  <a:solidFill>
                    <a:schemeClr val="accent1"/>
                  </a:solidFill>
                </a:rPr>
                <a:t>    газоснабжения  и построен       </a:t>
              </a:r>
            </a:p>
            <a:p>
              <a:r>
                <a:rPr lang="ru-RU" sz="2400" dirty="0">
                  <a:solidFill>
                    <a:schemeClr val="accent1"/>
                  </a:solidFill>
                </a:rPr>
                <a:t> </a:t>
              </a:r>
              <a:r>
                <a:rPr lang="ru-RU" sz="2400" dirty="0" smtClean="0">
                  <a:solidFill>
                    <a:schemeClr val="accent1"/>
                  </a:solidFill>
                </a:rPr>
                <a:t>   распределительный  </a:t>
              </a:r>
            </a:p>
            <a:p>
              <a:r>
                <a:rPr lang="ru-RU" sz="2400" dirty="0">
                  <a:solidFill>
                    <a:schemeClr val="accent1"/>
                  </a:solidFill>
                </a:rPr>
                <a:t> </a:t>
              </a:r>
              <a:r>
                <a:rPr lang="ru-RU" sz="2400" dirty="0" smtClean="0">
                  <a:solidFill>
                    <a:schemeClr val="accent1"/>
                  </a:solidFill>
                </a:rPr>
                <a:t>   газопровод в дер. Малое   </a:t>
              </a:r>
            </a:p>
            <a:p>
              <a:r>
                <a:rPr lang="ru-RU" sz="2400" dirty="0" smtClean="0">
                  <a:solidFill>
                    <a:schemeClr val="accent1"/>
                  </a:solidFill>
                </a:rPr>
                <a:t>    Рейзино;</a:t>
              </a:r>
            </a:p>
            <a:p>
              <a:pPr marL="342900" indent="-342900">
                <a:buFont typeface="Arial" pitchFamily="34" charset="0"/>
                <a:buChar char="•"/>
              </a:pPr>
              <a:r>
                <a:rPr lang="ru-RU" sz="2400" dirty="0" smtClean="0">
                  <a:solidFill>
                    <a:schemeClr val="accent1"/>
                  </a:solidFill>
                </a:rPr>
                <a:t>Начались работы по проектированию межпоселкового газопровода дер. Ивановка – дер. Мута-Кюля- дер. Скворицы- дер. Кезелево</a:t>
              </a:r>
              <a:endParaRPr lang="ru-RU" sz="800" dirty="0" smtClean="0">
                <a:solidFill>
                  <a:schemeClr val="accent1"/>
                </a:solidFill>
              </a:endParaRPr>
            </a:p>
          </p:txBody>
        </p:sp>
      </p:grpSp>
    </p:spTree>
    <p:extLst>
      <p:ext uri="{BB962C8B-B14F-4D97-AF65-F5344CB8AC3E}">
        <p14:creationId xmlns:p14="http://schemas.microsoft.com/office/powerpoint/2010/main" val="33466801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Группа 6"/>
          <p:cNvGrpSpPr/>
          <p:nvPr/>
        </p:nvGrpSpPr>
        <p:grpSpPr>
          <a:xfrm>
            <a:off x="-95231" y="-123896"/>
            <a:ext cx="9252520" cy="6981897"/>
            <a:chOff x="0" y="-120876"/>
            <a:chExt cx="9144000" cy="6811655"/>
          </a:xfrm>
        </p:grpSpPr>
        <p:pic>
          <p:nvPicPr>
            <p:cNvPr id="4" name="Рисунок 3"/>
            <p:cNvPicPr>
              <a:picLocks noChangeAspect="1"/>
            </p:cNvPicPr>
            <p:nvPr/>
          </p:nvPicPr>
          <p:blipFill>
            <a:blip r:embed="rId2"/>
            <a:stretch>
              <a:fillRect/>
            </a:stretch>
          </p:blipFill>
          <p:spPr>
            <a:xfrm>
              <a:off x="4418937" y="75686"/>
              <a:ext cx="4707918" cy="6615093"/>
            </a:xfrm>
            <a:prstGeom prst="rect">
              <a:avLst/>
            </a:prstGeom>
          </p:spPr>
        </p:pic>
        <p:sp>
          <p:nvSpPr>
            <p:cNvPr id="5" name="TextBox 4"/>
            <p:cNvSpPr txBox="1"/>
            <p:nvPr/>
          </p:nvSpPr>
          <p:spPr>
            <a:xfrm>
              <a:off x="0" y="394796"/>
              <a:ext cx="4430971" cy="6295983"/>
            </a:xfrm>
            <a:prstGeom prst="rect">
              <a:avLst/>
            </a:prstGeom>
            <a:solidFill>
              <a:schemeClr val="tx1"/>
            </a:solidFill>
          </p:spPr>
          <p:txBody>
            <a:bodyPr wrap="square" rtlCol="0">
              <a:noAutofit/>
            </a:bodyPr>
            <a:lstStyle/>
            <a:p>
              <a:pPr marL="342900" indent="-342900">
                <a:buFont typeface="Arial" panose="020B0604020202020204" pitchFamily="34" charset="0"/>
                <a:buChar char="•"/>
              </a:pPr>
              <a:r>
                <a:rPr lang="ru-RU" sz="2000" dirty="0" smtClean="0">
                  <a:solidFill>
                    <a:schemeClr val="accent1"/>
                  </a:solidFill>
                </a:rPr>
                <a:t>Реализация проекта в рамках программы «Комфортная городская среда»;</a:t>
              </a:r>
            </a:p>
            <a:p>
              <a:pPr marL="342900" indent="-342900">
                <a:buFont typeface="Arial" panose="020B0604020202020204" pitchFamily="34" charset="0"/>
                <a:buChar char="•"/>
              </a:pPr>
              <a:r>
                <a:rPr lang="ru-RU" sz="2000" dirty="0">
                  <a:solidFill>
                    <a:schemeClr val="accent1"/>
                  </a:solidFill>
                </a:rPr>
                <a:t>Провести работы по газификации Рейзинского сельского </a:t>
              </a:r>
              <a:r>
                <a:rPr lang="ru-RU" sz="2000" dirty="0" smtClean="0">
                  <a:solidFill>
                    <a:schemeClr val="accent1"/>
                  </a:solidFill>
                </a:rPr>
                <a:t>клуба;</a:t>
              </a:r>
            </a:p>
            <a:p>
              <a:pPr marL="342900" indent="-342900">
                <a:buFont typeface="Arial" panose="020B0604020202020204" pitchFamily="34" charset="0"/>
                <a:buChar char="•"/>
              </a:pPr>
              <a:r>
                <a:rPr lang="ru-RU" sz="2000" dirty="0">
                  <a:solidFill>
                    <a:schemeClr val="accent1"/>
                  </a:solidFill>
                </a:rPr>
                <a:t>Провести ремонт дворовой территории в пос. Пудость ул. Зайончковского дома </a:t>
              </a:r>
              <a:r>
                <a:rPr lang="ru-RU" sz="2000" dirty="0" smtClean="0">
                  <a:solidFill>
                    <a:schemeClr val="accent1"/>
                  </a:solidFill>
                </a:rPr>
                <a:t>12-13;</a:t>
              </a:r>
            </a:p>
            <a:p>
              <a:pPr marL="342900" indent="-342900">
                <a:buFont typeface="Arial" panose="020B0604020202020204" pitchFamily="34" charset="0"/>
                <a:buChar char="•"/>
              </a:pPr>
              <a:r>
                <a:rPr lang="ru-RU" sz="2000" dirty="0">
                  <a:solidFill>
                    <a:schemeClr val="accent1"/>
                  </a:solidFill>
                </a:rPr>
                <a:t>Провести ремонт дороги в пос. Пудость от ул. Половинкиной до </a:t>
              </a:r>
              <a:r>
                <a:rPr lang="ru-RU" sz="2000" dirty="0" smtClean="0">
                  <a:solidFill>
                    <a:schemeClr val="accent1"/>
                  </a:solidFill>
                </a:rPr>
                <a:t>моста;</a:t>
              </a:r>
            </a:p>
            <a:p>
              <a:pPr marL="342900" indent="-342900">
                <a:buFont typeface="Arial" panose="020B0604020202020204" pitchFamily="34" charset="0"/>
                <a:buChar char="•"/>
              </a:pPr>
              <a:r>
                <a:rPr lang="ru-RU" sz="2000" dirty="0">
                  <a:solidFill>
                    <a:schemeClr val="accent1"/>
                  </a:solidFill>
                </a:rPr>
                <a:t>Провести благоустройство территории парковки и тропинки у детского сада в дер. </a:t>
              </a:r>
              <a:r>
                <a:rPr lang="ru-RU" sz="2000" dirty="0" smtClean="0">
                  <a:solidFill>
                    <a:schemeClr val="accent1"/>
                  </a:solidFill>
                </a:rPr>
                <a:t>Ивановка;</a:t>
              </a:r>
            </a:p>
            <a:p>
              <a:pPr marL="342900" indent="-342900">
                <a:buFont typeface="Arial" panose="020B0604020202020204" pitchFamily="34" charset="0"/>
                <a:buChar char="•"/>
              </a:pPr>
              <a:r>
                <a:rPr lang="ru-RU" sz="2000" dirty="0">
                  <a:solidFill>
                    <a:schemeClr val="accent1"/>
                  </a:solidFill>
                </a:rPr>
                <a:t>Проведение капитального ремонта части внутренних помещений и входной группы Пудостьского КДЦ</a:t>
              </a:r>
              <a:r>
                <a:rPr lang="ru-RU" sz="2000" dirty="0" smtClean="0">
                  <a:solidFill>
                    <a:schemeClr val="accent1"/>
                  </a:solidFill>
                </a:rPr>
                <a:t>.</a:t>
              </a:r>
            </a:p>
            <a:p>
              <a:pPr marL="342900" indent="-342900">
                <a:buFont typeface="Arial" panose="020B0604020202020204" pitchFamily="34" charset="0"/>
                <a:buChar char="•"/>
              </a:pPr>
              <a:r>
                <a:rPr lang="ru-RU" sz="2000" dirty="0">
                  <a:solidFill>
                    <a:schemeClr val="accent1"/>
                  </a:solidFill>
                </a:rPr>
                <a:t>Выполнить капитальный ремонт фундамента многоквартирного дома 4 в дер. Ивановка.</a:t>
              </a:r>
              <a:endParaRPr lang="en-US" sz="2000" dirty="0" smtClean="0">
                <a:solidFill>
                  <a:schemeClr val="accent1"/>
                </a:solidFill>
              </a:endParaRPr>
            </a:p>
            <a:p>
              <a:pPr marL="342900" indent="-342900">
                <a:buFont typeface="Arial" panose="020B0604020202020204" pitchFamily="34" charset="0"/>
                <a:buChar char="•"/>
              </a:pPr>
              <a:endParaRPr lang="en-US" dirty="0" smtClean="0">
                <a:solidFill>
                  <a:schemeClr val="accent1">
                    <a:lumMod val="75000"/>
                  </a:schemeClr>
                </a:solidFill>
              </a:endParaRPr>
            </a:p>
            <a:p>
              <a:pPr marL="342900" indent="-342900">
                <a:buFont typeface="Arial" panose="020B0604020202020204" pitchFamily="34" charset="0"/>
                <a:buChar char="•"/>
              </a:pP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120876"/>
              <a:ext cx="9144000" cy="515672"/>
            </a:xfrm>
            <a:prstGeom prst="rect">
              <a:avLst/>
            </a:prstGeom>
            <a:solidFill>
              <a:schemeClr val="tx1"/>
            </a:solidFill>
          </p:spPr>
          <p:txBody>
            <a:bodyPr wrap="none" rtlCol="0">
              <a:noAutofit/>
            </a:bodyPr>
            <a:lstStyle/>
            <a:p>
              <a:pPr algn="ctr"/>
              <a:r>
                <a:rPr lang="ru-RU" sz="3600" i="1" dirty="0" smtClean="0">
                  <a:solidFill>
                    <a:schemeClr val="accent1">
                      <a:lumMod val="75000"/>
                    </a:schemeClr>
                  </a:solidFill>
                  <a:latin typeface="Times New Roman" panose="02020603050405020304" pitchFamily="18" charset="0"/>
                  <a:cs typeface="Times New Roman" panose="02020603050405020304" pitchFamily="18" charset="0"/>
                </a:rPr>
                <a:t>Задачи на будущее</a:t>
              </a:r>
              <a:endParaRPr lang="ru-RU" sz="3600" i="1" dirty="0">
                <a:solidFill>
                  <a:schemeClr val="accent1">
                    <a:lumMod val="7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723313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0"/>
            <a:ext cx="9144000" cy="6858000"/>
            <a:chOff x="0" y="0"/>
            <a:chExt cx="9144000" cy="6858000"/>
          </a:xfrm>
        </p:grpSpPr>
        <p:sp>
          <p:nvSpPr>
            <p:cNvPr id="2" name="TextBox 1"/>
            <p:cNvSpPr txBox="1"/>
            <p:nvPr/>
          </p:nvSpPr>
          <p:spPr>
            <a:xfrm>
              <a:off x="0" y="0"/>
              <a:ext cx="9144000" cy="6858000"/>
            </a:xfrm>
            <a:prstGeom prst="rect">
              <a:avLst/>
            </a:prstGeom>
            <a:solidFill>
              <a:schemeClr val="tx1"/>
            </a:solidFill>
          </p:spPr>
          <p:txBody>
            <a:bodyPr wrap="square" rtlCol="0">
              <a:spAutoFit/>
            </a:bodyPr>
            <a:lstStyle/>
            <a:p>
              <a:endParaRPr lang="ru-RU" dirty="0"/>
            </a:p>
          </p:txBody>
        </p:sp>
        <p:sp>
          <p:nvSpPr>
            <p:cNvPr id="4" name="TextBox 3"/>
            <p:cNvSpPr txBox="1"/>
            <p:nvPr/>
          </p:nvSpPr>
          <p:spPr>
            <a:xfrm>
              <a:off x="94598" y="476672"/>
              <a:ext cx="2175208" cy="1077218"/>
            </a:xfrm>
            <a:prstGeom prst="rect">
              <a:avLst/>
            </a:prstGeom>
            <a:noFill/>
          </p:spPr>
          <p:txBody>
            <a:bodyPr wrap="square" rtlCol="0">
              <a:spAutoFit/>
            </a:bodyPr>
            <a:lstStyle/>
            <a:p>
              <a:pPr algn="ctr"/>
              <a:r>
                <a:rPr lang="ru-RU" sz="3200" b="1" i="1" dirty="0" smtClean="0">
                  <a:solidFill>
                    <a:schemeClr val="accent1"/>
                  </a:solidFill>
                  <a:latin typeface="Times New Roman" panose="02020603050405020304" pitchFamily="18" charset="0"/>
                  <a:cs typeface="Times New Roman" panose="02020603050405020304" pitchFamily="18" charset="0"/>
                </a:rPr>
                <a:t>с 2020 по 2023 год</a:t>
              </a:r>
            </a:p>
          </p:txBody>
        </p:sp>
        <p:sp>
          <p:nvSpPr>
            <p:cNvPr id="3" name="TextBox 2"/>
            <p:cNvSpPr txBox="1"/>
            <p:nvPr/>
          </p:nvSpPr>
          <p:spPr>
            <a:xfrm>
              <a:off x="2292626" y="116632"/>
              <a:ext cx="6664966" cy="6494085"/>
            </a:xfrm>
            <a:prstGeom prst="rect">
              <a:avLst/>
            </a:prstGeom>
            <a:noFill/>
          </p:spPr>
          <p:txBody>
            <a:bodyPr wrap="square" rtlCol="0">
              <a:spAutoFit/>
            </a:bodyPr>
            <a:lstStyle/>
            <a:p>
              <a:pPr marL="342900" indent="-342900">
                <a:buFont typeface="Arial" pitchFamily="34" charset="0"/>
                <a:buChar char="•"/>
              </a:pPr>
              <a:r>
                <a:rPr lang="ru-RU" sz="3200" i="1" dirty="0" smtClean="0">
                  <a:solidFill>
                    <a:schemeClr val="accent1"/>
                  </a:solidFill>
                  <a:latin typeface="Times New Roman" pitchFamily="18" charset="0"/>
                  <a:cs typeface="Times New Roman" pitchFamily="18" charset="0"/>
                </a:rPr>
                <a:t>Отремонтировано 27 дорог и 7 дворовых территорий;</a:t>
              </a:r>
            </a:p>
            <a:p>
              <a:pPr marL="342900" indent="-342900">
                <a:buFont typeface="Arial" pitchFamily="34" charset="0"/>
                <a:buChar char="•"/>
              </a:pPr>
              <a:r>
                <a:rPr lang="ru-RU" sz="3200" i="1" dirty="0" smtClean="0">
                  <a:solidFill>
                    <a:schemeClr val="accent1"/>
                  </a:solidFill>
                  <a:latin typeface="Times New Roman" pitchFamily="18" charset="0"/>
                  <a:cs typeface="Times New Roman" pitchFamily="18" charset="0"/>
                </a:rPr>
                <a:t>Благоустроено 2 общественных пространства;</a:t>
              </a:r>
            </a:p>
            <a:p>
              <a:pPr marL="342900" indent="-342900">
                <a:buFont typeface="Arial" pitchFamily="34" charset="0"/>
                <a:buChar char="•"/>
              </a:pPr>
              <a:r>
                <a:rPr lang="ru-RU" sz="3200" i="1" dirty="0" smtClean="0">
                  <a:solidFill>
                    <a:schemeClr val="accent1"/>
                  </a:solidFill>
                  <a:latin typeface="Times New Roman" pitchFamily="18" charset="0"/>
                  <a:cs typeface="Times New Roman" pitchFamily="18" charset="0"/>
                </a:rPr>
                <a:t>Введен в эксплуатацию ФОКОТ;</a:t>
              </a:r>
            </a:p>
            <a:p>
              <a:pPr marL="342900" indent="-342900">
                <a:buFont typeface="Arial" pitchFamily="34" charset="0"/>
                <a:buChar char="•"/>
              </a:pPr>
              <a:r>
                <a:rPr lang="ru-RU" sz="3200" i="1" dirty="0" smtClean="0">
                  <a:solidFill>
                    <a:schemeClr val="accent1"/>
                  </a:solidFill>
                  <a:latin typeface="Times New Roman" pitchFamily="18" charset="0"/>
                  <a:cs typeface="Times New Roman" pitchFamily="18" charset="0"/>
                </a:rPr>
                <a:t>Отремонтирован Пудостьский КДЦ;</a:t>
              </a:r>
            </a:p>
            <a:p>
              <a:pPr marL="342900" indent="-342900">
                <a:buFont typeface="Arial" pitchFamily="34" charset="0"/>
                <a:buChar char="•"/>
              </a:pPr>
              <a:r>
                <a:rPr lang="ru-RU" sz="3200" i="1" dirty="0" smtClean="0">
                  <a:solidFill>
                    <a:schemeClr val="accent1"/>
                  </a:solidFill>
                  <a:latin typeface="Times New Roman" pitchFamily="18" charset="0"/>
                  <a:cs typeface="Times New Roman" pitchFamily="18" charset="0"/>
                </a:rPr>
                <a:t>Оборудовано 25 контейнерных площадок;</a:t>
              </a:r>
            </a:p>
            <a:p>
              <a:pPr marL="342900" indent="-342900">
                <a:buFont typeface="Arial" pitchFamily="34" charset="0"/>
                <a:buChar char="•"/>
              </a:pPr>
              <a:r>
                <a:rPr lang="ru-RU" sz="3200" i="1" dirty="0" smtClean="0">
                  <a:solidFill>
                    <a:schemeClr val="accent1"/>
                  </a:solidFill>
                  <a:latin typeface="Times New Roman" pitchFamily="18" charset="0"/>
                  <a:cs typeface="Times New Roman" pitchFamily="18" charset="0"/>
                </a:rPr>
                <a:t>Расселено 9 МКД признанных аварийными;</a:t>
              </a:r>
            </a:p>
            <a:p>
              <a:pPr marL="342900" indent="-342900">
                <a:buFont typeface="Arial" pitchFamily="34" charset="0"/>
                <a:buChar char="•"/>
              </a:pPr>
              <a:r>
                <a:rPr lang="ru-RU" sz="3200" i="1" dirty="0" smtClean="0">
                  <a:solidFill>
                    <a:schemeClr val="accent1"/>
                  </a:solidFill>
                  <a:latin typeface="Times New Roman" pitchFamily="18" charset="0"/>
                  <a:cs typeface="Times New Roman" pitchFamily="18" charset="0"/>
                </a:rPr>
                <a:t>Газифицировано 10 населенных пунктов</a:t>
              </a:r>
            </a:p>
          </p:txBody>
        </p:sp>
      </p:grpSp>
      <p:pic>
        <p:nvPicPr>
          <p:cNvPr id="7" name="Picture 3" descr="C:\Users\User\Desktop\Призентация отчет\P90204-1545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3141" y="4437112"/>
            <a:ext cx="1548579" cy="19986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User\Desktop\Флешка\юрист 2\Отчет\depositphotos_22835478-stock-photo-3d-white-architec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585" y="1844824"/>
            <a:ext cx="1545233" cy="213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22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User\Desktop\4desktop_ru_Idealniy_proekt_1680_20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3999" cy="688538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911685" y="3155484"/>
            <a:ext cx="3964571" cy="1754326"/>
          </a:xfrm>
          <a:prstGeom prst="rect">
            <a:avLst/>
          </a:prstGeom>
          <a:noFill/>
        </p:spPr>
        <p:txBody>
          <a:bodyPr wrap="square" lIns="91440" tIns="45720" rIns="91440" bIns="45720">
            <a:spAutoFit/>
          </a:bodyPr>
          <a:lstStyle/>
          <a:p>
            <a:pPr algn="ctr"/>
            <a:r>
              <a:rPr lang="ru-RU" sz="5400" b="1" dirty="0" smtClean="0">
                <a:ln w="19050">
                  <a:solidFill>
                    <a:schemeClr val="tx2">
                      <a:tint val="1000"/>
                    </a:schemeClr>
                  </a:solidFill>
                  <a:prstDash val="solid"/>
                </a:ln>
                <a:solidFill>
                  <a:schemeClr val="bg2">
                    <a:lumMod val="60000"/>
                    <a:lumOff val="40000"/>
                  </a:schemeClr>
                </a:solidFill>
                <a:effectLst>
                  <a:outerShdw blurRad="50000" dist="50800" dir="7500000" algn="tl">
                    <a:srgbClr val="000000">
                      <a:shade val="5000"/>
                      <a:alpha val="35000"/>
                    </a:srgbClr>
                  </a:outerShdw>
                </a:effectLst>
              </a:rPr>
              <a:t>Спасибо за внимание </a:t>
            </a:r>
            <a:endParaRPr lang="ru-RU" sz="5400" b="1" dirty="0">
              <a:ln w="19050">
                <a:solidFill>
                  <a:schemeClr val="tx2">
                    <a:tint val="1000"/>
                  </a:schemeClr>
                </a:solidFill>
                <a:prstDash val="solid"/>
              </a:ln>
              <a:solidFill>
                <a:schemeClr val="bg2">
                  <a:lumMod val="60000"/>
                  <a:lumOff val="40000"/>
                </a:schemeClr>
              </a:solidFill>
              <a:effectLst>
                <a:outerShdw blurRad="50000" dist="50800" dir="7500000" algn="tl">
                  <a:srgbClr val="000000">
                    <a:shade val="5000"/>
                    <a:alpha val="35000"/>
                  </a:srgbClr>
                </a:outerShdw>
              </a:effectLst>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8814"/>
            <a:ext cx="2664296" cy="3149335"/>
          </a:xfrm>
          <a:prstGeom prst="rect">
            <a:avLst/>
          </a:prstGeom>
          <a:noFill/>
          <a:ln>
            <a:noFill/>
          </a:ln>
          <a:effectLst>
            <a:glow rad="749300">
              <a:schemeClr val="accent1">
                <a:alpha val="31000"/>
              </a:schemeClr>
            </a:glow>
            <a:softEdge rad="95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79483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404664"/>
            <a:ext cx="8712968" cy="646331"/>
          </a:xfrm>
          <a:prstGeom prst="rect">
            <a:avLst/>
          </a:prstGeom>
          <a:noFill/>
        </p:spPr>
        <p:txBody>
          <a:bodyPr wrap="square">
            <a:spAutoFit/>
          </a:bodyPr>
          <a:lstStyle/>
          <a:p>
            <a:pPr algn="ctr"/>
            <a:r>
              <a:rPr lang="ru-RU" sz="3600" b="1" i="1" dirty="0" smtClean="0">
                <a:latin typeface="Times New Roman" panose="02020603050405020304" pitchFamily="18" charset="0"/>
                <a:cs typeface="Times New Roman" panose="02020603050405020304" pitchFamily="18" charset="0"/>
              </a:rPr>
              <a:t>Демографическая ситуация</a:t>
            </a:r>
            <a:endParaRPr lang="ru-RU" sz="3600" i="1" dirty="0">
              <a:latin typeface="Times New Roman" panose="02020603050405020304" pitchFamily="18" charset="0"/>
              <a:cs typeface="Times New Roman" panose="02020603050405020304" pitchFamily="18" charset="0"/>
            </a:endParaRPr>
          </a:p>
        </p:txBody>
      </p:sp>
      <p:graphicFrame>
        <p:nvGraphicFramePr>
          <p:cNvPr id="5" name="Таблица 4"/>
          <p:cNvGraphicFramePr>
            <a:graphicFrameLocks noGrp="1"/>
          </p:cNvGraphicFramePr>
          <p:nvPr>
            <p:extLst/>
          </p:nvPr>
        </p:nvGraphicFramePr>
        <p:xfrm>
          <a:off x="395536" y="1412774"/>
          <a:ext cx="8280920" cy="5128438"/>
        </p:xfrm>
        <a:graphic>
          <a:graphicData uri="http://schemas.openxmlformats.org/drawingml/2006/table">
            <a:tbl>
              <a:tblPr firstRow="1" firstCol="1" bandRow="1">
                <a:tableStyleId>{5C22544A-7EE6-4342-B048-85BDC9FD1C3A}</a:tableStyleId>
              </a:tblPr>
              <a:tblGrid>
                <a:gridCol w="1548340">
                  <a:extLst>
                    <a:ext uri="{9D8B030D-6E8A-4147-A177-3AD203B41FA5}">
                      <a16:colId xmlns:a16="http://schemas.microsoft.com/office/drawing/2014/main" val="20000"/>
                    </a:ext>
                  </a:extLst>
                </a:gridCol>
                <a:gridCol w="2591692">
                  <a:extLst>
                    <a:ext uri="{9D8B030D-6E8A-4147-A177-3AD203B41FA5}">
                      <a16:colId xmlns:a16="http://schemas.microsoft.com/office/drawing/2014/main" val="20001"/>
                    </a:ext>
                  </a:extLst>
                </a:gridCol>
                <a:gridCol w="2070444">
                  <a:extLst>
                    <a:ext uri="{9D8B030D-6E8A-4147-A177-3AD203B41FA5}">
                      <a16:colId xmlns:a16="http://schemas.microsoft.com/office/drawing/2014/main" val="20002"/>
                    </a:ext>
                  </a:extLst>
                </a:gridCol>
                <a:gridCol w="2070444">
                  <a:extLst>
                    <a:ext uri="{9D8B030D-6E8A-4147-A177-3AD203B41FA5}">
                      <a16:colId xmlns:a16="http://schemas.microsoft.com/office/drawing/2014/main" val="20003"/>
                    </a:ext>
                  </a:extLst>
                </a:gridCol>
              </a:tblGrid>
              <a:tr h="2050397">
                <a:tc>
                  <a:txBody>
                    <a:bodyPr/>
                    <a:lstStyle/>
                    <a:p>
                      <a:pPr algn="ctr">
                        <a:spcAft>
                          <a:spcPts val="0"/>
                        </a:spcAft>
                      </a:pPr>
                      <a:r>
                        <a:rPr lang="ru-RU" sz="2400" b="1" i="1" dirty="0">
                          <a:solidFill>
                            <a:schemeClr val="tx1"/>
                          </a:solidFill>
                          <a:effectLst/>
                          <a:latin typeface="Times New Roman" pitchFamily="18" charset="0"/>
                          <a:cs typeface="Times New Roman" pitchFamily="18" charset="0"/>
                        </a:rPr>
                        <a:t>Год</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2400" b="1" i="1" dirty="0">
                          <a:solidFill>
                            <a:schemeClr val="tx1"/>
                          </a:solidFill>
                          <a:effectLst/>
                          <a:latin typeface="Times New Roman" pitchFamily="18" charset="0"/>
                          <a:cs typeface="Times New Roman" pitchFamily="18" charset="0"/>
                        </a:rPr>
                        <a:t>Численность постоянно проживающего населения, чел.</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2400" b="1" i="1" dirty="0">
                          <a:solidFill>
                            <a:schemeClr val="tx1"/>
                          </a:solidFill>
                          <a:effectLst/>
                          <a:latin typeface="Times New Roman" pitchFamily="18" charset="0"/>
                          <a:cs typeface="Times New Roman" pitchFamily="18" charset="0"/>
                        </a:rPr>
                        <a:t>Число родившихся, чел.</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2400" b="1" i="1" dirty="0">
                          <a:solidFill>
                            <a:schemeClr val="tx1"/>
                          </a:solidFill>
                          <a:effectLst/>
                          <a:latin typeface="Times New Roman" pitchFamily="18" charset="0"/>
                          <a:cs typeface="Times New Roman" pitchFamily="18" charset="0"/>
                        </a:rPr>
                        <a:t>Число умерших, чел.</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val="10000"/>
                  </a:ext>
                </a:extLst>
              </a:tr>
              <a:tr h="685909">
                <a:tc>
                  <a:txBody>
                    <a:bodyPr/>
                    <a:lstStyle/>
                    <a:p>
                      <a:pPr algn="ctr">
                        <a:spcAft>
                          <a:spcPts val="0"/>
                        </a:spcAft>
                      </a:pPr>
                      <a:r>
                        <a:rPr lang="ru-RU" sz="2400" b="1" i="1" dirty="0" smtClean="0">
                          <a:solidFill>
                            <a:schemeClr val="tx1"/>
                          </a:solidFill>
                          <a:effectLst/>
                          <a:latin typeface="Times New Roman" pitchFamily="18" charset="0"/>
                          <a:cs typeface="Times New Roman" pitchFamily="18" charset="0"/>
                        </a:rPr>
                        <a:t>2019</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2400" b="1" i="1" dirty="0" smtClean="0">
                          <a:solidFill>
                            <a:schemeClr val="tx1"/>
                          </a:solidFill>
                          <a:effectLst/>
                          <a:latin typeface="Times New Roman" pitchFamily="18" charset="0"/>
                          <a:cs typeface="Times New Roman" pitchFamily="18" charset="0"/>
                        </a:rPr>
                        <a:t>10 288</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algn="ctr">
                        <a:spcAft>
                          <a:spcPts val="0"/>
                        </a:spcAft>
                      </a:pPr>
                      <a:r>
                        <a:rPr lang="ru-RU" sz="2400" b="1" i="1" dirty="0" smtClean="0">
                          <a:solidFill>
                            <a:schemeClr val="tx1"/>
                          </a:solidFill>
                          <a:effectLst/>
                          <a:latin typeface="Times New Roman" pitchFamily="18" charset="0"/>
                          <a:ea typeface="+mn-ea"/>
                          <a:cs typeface="Times New Roman" pitchFamily="18" charset="0"/>
                        </a:rPr>
                        <a:t>87</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algn="ctr">
                        <a:spcAft>
                          <a:spcPts val="0"/>
                        </a:spcAft>
                      </a:pPr>
                      <a:r>
                        <a:rPr lang="ru-RU" sz="2400" b="1" i="1" dirty="0" smtClean="0">
                          <a:solidFill>
                            <a:schemeClr val="tx1"/>
                          </a:solidFill>
                          <a:effectLst/>
                          <a:latin typeface="Times New Roman" pitchFamily="18" charset="0"/>
                          <a:cs typeface="Times New Roman" pitchFamily="18" charset="0"/>
                        </a:rPr>
                        <a:t>105</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1"/>
                  </a:ext>
                </a:extLst>
              </a:tr>
              <a:tr h="598033">
                <a:tc>
                  <a:txBody>
                    <a:bodyPr/>
                    <a:lstStyle/>
                    <a:p>
                      <a:pPr algn="ctr">
                        <a:spcAft>
                          <a:spcPts val="0"/>
                        </a:spcAft>
                      </a:pPr>
                      <a:r>
                        <a:rPr lang="ru-RU" sz="2400" b="1" i="1" dirty="0" smtClean="0">
                          <a:solidFill>
                            <a:schemeClr val="tx1"/>
                          </a:solidFill>
                          <a:effectLst/>
                          <a:latin typeface="Times New Roman" pitchFamily="18" charset="0"/>
                          <a:cs typeface="Times New Roman" pitchFamily="18" charset="0"/>
                        </a:rPr>
                        <a:t>2020</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2400" b="1" i="1" dirty="0" smtClean="0">
                          <a:solidFill>
                            <a:schemeClr val="tx1"/>
                          </a:solidFill>
                          <a:effectLst/>
                          <a:latin typeface="Times New Roman" pitchFamily="18" charset="0"/>
                          <a:cs typeface="Times New Roman" pitchFamily="18" charset="0"/>
                        </a:rPr>
                        <a:t>10 114</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algn="ctr">
                        <a:spcAft>
                          <a:spcPts val="0"/>
                        </a:spcAft>
                      </a:pPr>
                      <a:r>
                        <a:rPr lang="ru-RU" sz="2400" b="1" i="1" dirty="0" smtClean="0">
                          <a:solidFill>
                            <a:schemeClr val="tx1"/>
                          </a:solidFill>
                          <a:effectLst/>
                          <a:latin typeface="Times New Roman" pitchFamily="18" charset="0"/>
                          <a:ea typeface="+mn-ea"/>
                          <a:cs typeface="Times New Roman" pitchFamily="18" charset="0"/>
                        </a:rPr>
                        <a:t>57</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algn="ctr">
                        <a:spcAft>
                          <a:spcPts val="0"/>
                        </a:spcAft>
                      </a:pPr>
                      <a:r>
                        <a:rPr lang="ru-RU" sz="2400" b="1" i="1" dirty="0" smtClean="0">
                          <a:solidFill>
                            <a:schemeClr val="tx1"/>
                          </a:solidFill>
                          <a:effectLst/>
                          <a:latin typeface="Times New Roman" pitchFamily="18" charset="0"/>
                          <a:ea typeface="+mn-ea"/>
                          <a:cs typeface="Times New Roman" pitchFamily="18" charset="0"/>
                        </a:rPr>
                        <a:t>112</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2"/>
                  </a:ext>
                </a:extLst>
              </a:tr>
              <a:tr h="598033">
                <a:tc>
                  <a:txBody>
                    <a:bodyPr/>
                    <a:lstStyle/>
                    <a:p>
                      <a:pPr algn="ctr">
                        <a:spcAft>
                          <a:spcPts val="0"/>
                        </a:spcAft>
                      </a:pPr>
                      <a:r>
                        <a:rPr lang="ru-RU" sz="2400" b="1" i="1" dirty="0" smtClean="0">
                          <a:solidFill>
                            <a:schemeClr val="tx1"/>
                          </a:solidFill>
                          <a:effectLst/>
                          <a:latin typeface="Times New Roman" pitchFamily="18" charset="0"/>
                          <a:cs typeface="Times New Roman" pitchFamily="18" charset="0"/>
                        </a:rPr>
                        <a:t>2021</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2400" b="1" i="1" dirty="0" smtClean="0">
                          <a:solidFill>
                            <a:schemeClr val="tx1"/>
                          </a:solidFill>
                          <a:effectLst/>
                          <a:latin typeface="Times New Roman" pitchFamily="18" charset="0"/>
                          <a:cs typeface="Times New Roman" pitchFamily="18" charset="0"/>
                        </a:rPr>
                        <a:t>10 116</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algn="ctr">
                        <a:spcAft>
                          <a:spcPts val="0"/>
                        </a:spcAft>
                      </a:pPr>
                      <a:r>
                        <a:rPr lang="ru-RU" sz="2400" b="1" i="1" dirty="0" smtClean="0">
                          <a:solidFill>
                            <a:schemeClr val="tx1"/>
                          </a:solidFill>
                          <a:effectLst/>
                          <a:latin typeface="Times New Roman" pitchFamily="18" charset="0"/>
                          <a:ea typeface="+mn-ea"/>
                          <a:cs typeface="Times New Roman" pitchFamily="18" charset="0"/>
                        </a:rPr>
                        <a:t>82</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algn="ctr">
                        <a:spcAft>
                          <a:spcPts val="0"/>
                        </a:spcAft>
                      </a:pPr>
                      <a:r>
                        <a:rPr lang="ru-RU" sz="2400" b="1" i="1" dirty="0" smtClean="0">
                          <a:solidFill>
                            <a:schemeClr val="tx1"/>
                          </a:solidFill>
                          <a:effectLst/>
                          <a:latin typeface="Times New Roman" pitchFamily="18" charset="0"/>
                          <a:ea typeface="+mn-ea"/>
                          <a:cs typeface="Times New Roman" pitchFamily="18" charset="0"/>
                        </a:rPr>
                        <a:t>146</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3"/>
                  </a:ext>
                </a:extLst>
              </a:tr>
              <a:tr h="598033">
                <a:tc>
                  <a:txBody>
                    <a:bodyPr/>
                    <a:lstStyle/>
                    <a:p>
                      <a:pPr algn="ctr">
                        <a:spcAft>
                          <a:spcPts val="0"/>
                        </a:spcAft>
                      </a:pPr>
                      <a:r>
                        <a:rPr lang="ru-RU" sz="2400" b="1" i="1" dirty="0" smtClean="0">
                          <a:solidFill>
                            <a:schemeClr val="tx1"/>
                          </a:solidFill>
                          <a:effectLst/>
                          <a:latin typeface="Times New Roman" pitchFamily="18" charset="0"/>
                          <a:cs typeface="Times New Roman" pitchFamily="18" charset="0"/>
                        </a:rPr>
                        <a:t>2022</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2400" b="1" i="1" dirty="0" smtClean="0">
                          <a:solidFill>
                            <a:schemeClr val="tx1"/>
                          </a:solidFill>
                          <a:effectLst/>
                          <a:latin typeface="Times New Roman" pitchFamily="18" charset="0"/>
                          <a:cs typeface="Times New Roman" pitchFamily="18" charset="0"/>
                        </a:rPr>
                        <a:t>10 053</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algn="ctr">
                        <a:spcAft>
                          <a:spcPts val="0"/>
                        </a:spcAft>
                      </a:pPr>
                      <a:r>
                        <a:rPr lang="ru-RU" sz="2400" b="1" i="1" dirty="0" smtClean="0">
                          <a:solidFill>
                            <a:schemeClr val="tx1"/>
                          </a:solidFill>
                          <a:effectLst/>
                          <a:latin typeface="Times New Roman" pitchFamily="18" charset="0"/>
                          <a:ea typeface="+mn-ea"/>
                          <a:cs typeface="Times New Roman" pitchFamily="18" charset="0"/>
                        </a:rPr>
                        <a:t>63</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algn="ctr">
                        <a:spcAft>
                          <a:spcPts val="0"/>
                        </a:spcAft>
                      </a:pPr>
                      <a:r>
                        <a:rPr lang="ru-RU" sz="2400" b="1" i="1" dirty="0" smtClean="0">
                          <a:solidFill>
                            <a:schemeClr val="tx1"/>
                          </a:solidFill>
                          <a:effectLst/>
                          <a:latin typeface="Times New Roman" pitchFamily="18" charset="0"/>
                          <a:ea typeface="+mn-ea"/>
                          <a:cs typeface="Times New Roman" pitchFamily="18" charset="0"/>
                        </a:rPr>
                        <a:t>130</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4"/>
                  </a:ext>
                </a:extLst>
              </a:tr>
              <a:tr h="598033">
                <a:tc>
                  <a:txBody>
                    <a:bodyPr/>
                    <a:lstStyle/>
                    <a:p>
                      <a:pPr algn="ctr">
                        <a:spcAft>
                          <a:spcPts val="0"/>
                        </a:spcAft>
                      </a:pPr>
                      <a:r>
                        <a:rPr lang="ru-RU" sz="2400" b="1" i="1" dirty="0" smtClean="0">
                          <a:solidFill>
                            <a:schemeClr val="tx1"/>
                          </a:solidFill>
                          <a:effectLst/>
                          <a:latin typeface="Times New Roman" pitchFamily="18" charset="0"/>
                          <a:cs typeface="Times New Roman" pitchFamily="18" charset="0"/>
                        </a:rPr>
                        <a:t>2023</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tc>
                <a:tc>
                  <a:txBody>
                    <a:bodyPr/>
                    <a:lstStyle/>
                    <a:p>
                      <a:pPr algn="ctr">
                        <a:spcAft>
                          <a:spcPts val="0"/>
                        </a:spcAft>
                      </a:pPr>
                      <a:r>
                        <a:rPr lang="ru-RU" sz="2400" b="1" i="1" dirty="0" smtClean="0">
                          <a:solidFill>
                            <a:schemeClr val="tx1"/>
                          </a:solidFill>
                          <a:effectLst/>
                          <a:latin typeface="Times New Roman" pitchFamily="18" charset="0"/>
                          <a:cs typeface="Times New Roman" pitchFamily="18" charset="0"/>
                        </a:rPr>
                        <a:t>12 665</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algn="ctr">
                        <a:spcAft>
                          <a:spcPts val="0"/>
                        </a:spcAft>
                      </a:pPr>
                      <a:r>
                        <a:rPr lang="ru-RU" sz="2400" b="1" i="1" dirty="0" smtClean="0">
                          <a:solidFill>
                            <a:schemeClr val="tx1"/>
                          </a:solidFill>
                          <a:effectLst/>
                          <a:latin typeface="Times New Roman" pitchFamily="18" charset="0"/>
                          <a:ea typeface="+mn-ea"/>
                          <a:cs typeface="Times New Roman" pitchFamily="18" charset="0"/>
                        </a:rPr>
                        <a:t>60</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tc>
                  <a:txBody>
                    <a:bodyPr/>
                    <a:lstStyle/>
                    <a:p>
                      <a:pPr algn="ctr">
                        <a:spcAft>
                          <a:spcPts val="0"/>
                        </a:spcAft>
                      </a:pPr>
                      <a:r>
                        <a:rPr lang="ru-RU" sz="2400" b="1" i="1" dirty="0" smtClean="0">
                          <a:solidFill>
                            <a:schemeClr val="tx1"/>
                          </a:solidFill>
                          <a:effectLst/>
                          <a:latin typeface="Times New Roman" pitchFamily="18" charset="0"/>
                          <a:ea typeface="+mn-ea"/>
                          <a:cs typeface="Times New Roman" pitchFamily="18" charset="0"/>
                        </a:rPr>
                        <a:t>112</a:t>
                      </a:r>
                      <a:endParaRPr lang="ru-RU" sz="2400" b="1" i="1" dirty="0">
                        <a:solidFill>
                          <a:schemeClr val="tx1"/>
                        </a:solidFill>
                        <a:effectLst/>
                        <a:latin typeface="Times New Roman" pitchFamily="18" charset="0"/>
                        <a:ea typeface="Times New Roman"/>
                        <a:cs typeface="Times New Roman" pitchFamily="18" charset="0"/>
                      </a:endParaRPr>
                    </a:p>
                  </a:txBody>
                  <a:tcPr marL="68580" marR="68580" marT="0" marB="0">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84705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2"/>
          <p:cNvGraphicFramePr>
            <a:graphicFrameLocks/>
          </p:cNvGraphicFramePr>
          <p:nvPr>
            <p:extLst>
              <p:ext uri="{D42A27DB-BD31-4B8C-83A1-F6EECF244321}">
                <p14:modId xmlns:p14="http://schemas.microsoft.com/office/powerpoint/2010/main" val="2828106956"/>
              </p:ext>
            </p:extLst>
          </p:nvPr>
        </p:nvGraphicFramePr>
        <p:xfrm>
          <a:off x="248568" y="260648"/>
          <a:ext cx="8646864" cy="62553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350025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2010" y="-27384"/>
            <a:ext cx="9174444" cy="6912768"/>
            <a:chOff x="-12010" y="-27384"/>
            <a:chExt cx="9174444" cy="6912768"/>
          </a:xfrm>
        </p:grpSpPr>
        <p:grpSp>
          <p:nvGrpSpPr>
            <p:cNvPr id="4" name="Группа 3"/>
            <p:cNvGrpSpPr/>
            <p:nvPr/>
          </p:nvGrpSpPr>
          <p:grpSpPr>
            <a:xfrm>
              <a:off x="-12010" y="-27384"/>
              <a:ext cx="9156010" cy="6912768"/>
              <a:chOff x="0" y="-27384"/>
              <a:chExt cx="9156010" cy="6912768"/>
            </a:xfrm>
          </p:grpSpPr>
          <p:sp>
            <p:nvSpPr>
              <p:cNvPr id="3" name="TextBox 2"/>
              <p:cNvSpPr txBox="1"/>
              <p:nvPr/>
            </p:nvSpPr>
            <p:spPr>
              <a:xfrm>
                <a:off x="0" y="-1"/>
                <a:ext cx="5183560" cy="1162997"/>
              </a:xfrm>
              <a:prstGeom prst="rect">
                <a:avLst/>
              </a:prstGeom>
              <a:solidFill>
                <a:schemeClr val="tx1"/>
              </a:solidFill>
            </p:spPr>
            <p:txBody>
              <a:bodyPr wrap="square" rtlCol="0">
                <a:spAutoFit/>
              </a:bodyPr>
              <a:lstStyle/>
              <a:p>
                <a:endParaRPr lang="ru-RU" dirty="0"/>
              </a:p>
            </p:txBody>
          </p:sp>
          <p:sp>
            <p:nvSpPr>
              <p:cNvPr id="6" name="TextBox 5"/>
              <p:cNvSpPr txBox="1"/>
              <p:nvPr/>
            </p:nvSpPr>
            <p:spPr>
              <a:xfrm>
                <a:off x="0" y="5695003"/>
                <a:ext cx="5256584" cy="1190381"/>
              </a:xfrm>
              <a:prstGeom prst="rect">
                <a:avLst/>
              </a:prstGeom>
              <a:solidFill>
                <a:schemeClr val="tx1"/>
              </a:solidFill>
            </p:spPr>
            <p:txBody>
              <a:bodyPr wrap="square" rtlCol="0">
                <a:spAutoFit/>
              </a:bodyPr>
              <a:lstStyle/>
              <a:p>
                <a:endParaRPr lang="ru-RU" dirty="0"/>
              </a:p>
            </p:txBody>
          </p:sp>
          <p:sp>
            <p:nvSpPr>
              <p:cNvPr id="7" name="TextBox 6"/>
              <p:cNvSpPr txBox="1"/>
              <p:nvPr/>
            </p:nvSpPr>
            <p:spPr>
              <a:xfrm>
                <a:off x="5183560" y="-27384"/>
                <a:ext cx="3972450" cy="6912768"/>
              </a:xfrm>
              <a:prstGeom prst="rect">
                <a:avLst/>
              </a:prstGeom>
              <a:solidFill>
                <a:schemeClr val="tx1"/>
              </a:solidFill>
            </p:spPr>
            <p:txBody>
              <a:bodyPr wrap="square" rtlCol="0">
                <a:spAutoFit/>
              </a:bodyPr>
              <a:lstStyle/>
              <a:p>
                <a:endParaRPr lang="ru-RU" dirty="0"/>
              </a:p>
            </p:txBody>
          </p:sp>
        </p:grpSp>
        <p:pic>
          <p:nvPicPr>
            <p:cNvPr id="2051" name="Picture 3" descr="C:\Users\User\Desktop\Призентация отчет\depositphotos_6399311-stock-photo-3d-small-repair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2997"/>
              <a:ext cx="5256584" cy="453200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029548" y="258331"/>
              <a:ext cx="6358876" cy="954107"/>
            </a:xfrm>
            <a:prstGeom prst="rect">
              <a:avLst/>
            </a:prstGeom>
          </p:spPr>
          <p:txBody>
            <a:bodyPr wrap="square">
              <a:spAutoFit/>
            </a:bodyPr>
            <a:lstStyle/>
            <a:p>
              <a:pPr algn="ctr"/>
              <a:r>
                <a:rPr lang="ru-RU" sz="2800" b="1" i="1" dirty="0" smtClean="0">
                  <a:solidFill>
                    <a:schemeClr val="accent1"/>
                  </a:solidFill>
                  <a:latin typeface="Times New Roman" pitchFamily="18" charset="0"/>
                  <a:cs typeface="Times New Roman" pitchFamily="18" charset="0"/>
                </a:rPr>
                <a:t>Предпринимательство в МО Пудостьское сельское поселение</a:t>
              </a:r>
              <a:endParaRPr lang="ru-RU" sz="2800" b="1" i="1" dirty="0">
                <a:solidFill>
                  <a:schemeClr val="accent1"/>
                </a:solidFill>
                <a:latin typeface="Times New Roman" pitchFamily="18" charset="0"/>
                <a:cs typeface="Times New Roman" pitchFamily="18" charset="0"/>
              </a:endParaRPr>
            </a:p>
          </p:txBody>
        </p:sp>
        <p:sp>
          <p:nvSpPr>
            <p:cNvPr id="8" name="TextBox 7"/>
            <p:cNvSpPr txBox="1"/>
            <p:nvPr/>
          </p:nvSpPr>
          <p:spPr>
            <a:xfrm>
              <a:off x="4446418" y="2708920"/>
              <a:ext cx="4716016" cy="2646878"/>
            </a:xfrm>
            <a:prstGeom prst="rect">
              <a:avLst/>
            </a:prstGeom>
            <a:noFill/>
          </p:spPr>
          <p:txBody>
            <a:bodyPr wrap="square" rtlCol="0">
              <a:spAutoFit/>
            </a:bodyPr>
            <a:lstStyle/>
            <a:p>
              <a:pPr marL="1028700" lvl="1" indent="-571500">
                <a:buFont typeface="Wingdings" pitchFamily="2" charset="2"/>
                <a:buChar char="q"/>
              </a:pPr>
              <a:r>
                <a:rPr lang="ru-RU" sz="2800" b="1" i="1" dirty="0" smtClean="0">
                  <a:solidFill>
                    <a:schemeClr val="accent1"/>
                  </a:solidFill>
                  <a:latin typeface="Times New Roman" pitchFamily="18" charset="0"/>
                  <a:cs typeface="Times New Roman" pitchFamily="18" charset="0"/>
                </a:rPr>
                <a:t>191 организаций</a:t>
              </a:r>
              <a:endParaRPr lang="ru-RU" sz="2800" b="1" i="1" dirty="0">
                <a:solidFill>
                  <a:schemeClr val="accent1"/>
                </a:solidFill>
                <a:latin typeface="Times New Roman" pitchFamily="18" charset="0"/>
                <a:cs typeface="Times New Roman" pitchFamily="18" charset="0"/>
              </a:endParaRPr>
            </a:p>
            <a:p>
              <a:pPr algn="ctr"/>
              <a:endParaRPr lang="ru-RU" sz="2800" b="1" i="1" dirty="0">
                <a:solidFill>
                  <a:schemeClr val="accent1"/>
                </a:solidFill>
                <a:latin typeface="Times New Roman" pitchFamily="18" charset="0"/>
                <a:cs typeface="Times New Roman" pitchFamily="18" charset="0"/>
              </a:endParaRPr>
            </a:p>
            <a:p>
              <a:pPr marL="1028700" lvl="1" indent="-571500">
                <a:buFont typeface="Wingdings" pitchFamily="2" charset="2"/>
                <a:buChar char="q"/>
              </a:pPr>
              <a:r>
                <a:rPr lang="ru-RU" sz="2800" b="1" i="1" dirty="0" smtClean="0">
                  <a:solidFill>
                    <a:schemeClr val="accent1"/>
                  </a:solidFill>
                  <a:latin typeface="Times New Roman" pitchFamily="18" charset="0"/>
                  <a:cs typeface="Times New Roman" pitchFamily="18" charset="0"/>
                </a:rPr>
                <a:t>346 индивидуальных </a:t>
              </a:r>
              <a:r>
                <a:rPr lang="ru-RU" sz="2800" b="1" i="1" dirty="0">
                  <a:solidFill>
                    <a:schemeClr val="accent1"/>
                  </a:solidFill>
                  <a:latin typeface="Times New Roman" pitchFamily="18" charset="0"/>
                  <a:cs typeface="Times New Roman" pitchFamily="18" charset="0"/>
                </a:rPr>
                <a:t>предпринимателей</a:t>
              </a:r>
            </a:p>
            <a:p>
              <a:pPr algn="ctr"/>
              <a:endParaRPr lang="ru-RU" sz="3600" b="1" i="1" dirty="0">
                <a:solidFill>
                  <a:schemeClr val="accent1"/>
                </a:solidFill>
                <a:latin typeface="Times New Roman" pitchFamily="18" charset="0"/>
                <a:cs typeface="Times New Roman" pitchFamily="18" charset="0"/>
              </a:endParaRPr>
            </a:p>
            <a:p>
              <a:endParaRPr lang="ru-RU" dirty="0"/>
            </a:p>
          </p:txBody>
        </p:sp>
      </p:grpSp>
    </p:spTree>
    <p:extLst>
      <p:ext uri="{BB962C8B-B14F-4D97-AF65-F5344CB8AC3E}">
        <p14:creationId xmlns:p14="http://schemas.microsoft.com/office/powerpoint/2010/main" val="36899849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0" y="0"/>
            <a:ext cx="9180512" cy="6858000"/>
            <a:chOff x="0" y="0"/>
            <a:chExt cx="9180512" cy="6858000"/>
          </a:xfrm>
        </p:grpSpPr>
        <p:sp>
          <p:nvSpPr>
            <p:cNvPr id="8" name="TextBox 7"/>
            <p:cNvSpPr txBox="1"/>
            <p:nvPr/>
          </p:nvSpPr>
          <p:spPr>
            <a:xfrm>
              <a:off x="0" y="0"/>
              <a:ext cx="9144000" cy="6858000"/>
            </a:xfrm>
            <a:prstGeom prst="rect">
              <a:avLst/>
            </a:prstGeom>
            <a:solidFill>
              <a:schemeClr val="tx1"/>
            </a:solidFill>
          </p:spPr>
          <p:txBody>
            <a:bodyPr wrap="square" rtlCol="0">
              <a:spAutoFit/>
            </a:bodyPr>
            <a:lstStyle/>
            <a:p>
              <a:endParaRPr lang="ru-RU" dirty="0"/>
            </a:p>
          </p:txBody>
        </p:sp>
        <p:pic>
          <p:nvPicPr>
            <p:cNvPr id="3074" name="Picture 2" descr="C:\Users\User\Desktop\Призентация отчет\Без названи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49" y="2001107"/>
              <a:ext cx="1991983" cy="180196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ser\Desktop\Призентация отчет\8pxve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022" y="339552"/>
              <a:ext cx="1986911" cy="16615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97932" y="908720"/>
              <a:ext cx="3813095" cy="523220"/>
            </a:xfrm>
            <a:prstGeom prst="rect">
              <a:avLst/>
            </a:prstGeom>
            <a:noFill/>
          </p:spPr>
          <p:txBody>
            <a:bodyPr wrap="none" rtlCol="0">
              <a:spAutoFit/>
            </a:bodyPr>
            <a:lstStyle/>
            <a:p>
              <a:r>
                <a:rPr lang="ru-RU" sz="2800" i="1" dirty="0" smtClean="0">
                  <a:solidFill>
                    <a:schemeClr val="accent1"/>
                  </a:solidFill>
                  <a:latin typeface="Times New Roman" pitchFamily="18" charset="0"/>
                  <a:cs typeface="Times New Roman" pitchFamily="18" charset="0"/>
                </a:rPr>
                <a:t>- 46 объектов торговли</a:t>
              </a:r>
              <a:endParaRPr lang="ru-RU" sz="2800" i="1" dirty="0">
                <a:solidFill>
                  <a:schemeClr val="accent1"/>
                </a:solidFill>
                <a:latin typeface="Times New Roman" pitchFamily="18" charset="0"/>
                <a:cs typeface="Times New Roman" pitchFamily="18" charset="0"/>
              </a:endParaRPr>
            </a:p>
          </p:txBody>
        </p:sp>
        <p:sp>
          <p:nvSpPr>
            <p:cNvPr id="11" name="TextBox 10"/>
            <p:cNvSpPr txBox="1"/>
            <p:nvPr/>
          </p:nvSpPr>
          <p:spPr>
            <a:xfrm>
              <a:off x="2273671" y="2748462"/>
              <a:ext cx="6561091" cy="523220"/>
            </a:xfrm>
            <a:prstGeom prst="rect">
              <a:avLst/>
            </a:prstGeom>
            <a:noFill/>
          </p:spPr>
          <p:txBody>
            <a:bodyPr wrap="none" rtlCol="0">
              <a:spAutoFit/>
            </a:bodyPr>
            <a:lstStyle/>
            <a:p>
              <a:r>
                <a:rPr lang="ru-RU" sz="2800" i="1" dirty="0" smtClean="0">
                  <a:solidFill>
                    <a:schemeClr val="accent1"/>
                  </a:solidFill>
                  <a:latin typeface="Times New Roman" pitchFamily="18" charset="0"/>
                  <a:cs typeface="Times New Roman" pitchFamily="18" charset="0"/>
                </a:rPr>
                <a:t>- 6 предприятий общественного питания</a:t>
              </a:r>
              <a:endParaRPr lang="ru-RU" sz="2800" i="1" dirty="0">
                <a:solidFill>
                  <a:schemeClr val="accent1"/>
                </a:solidFill>
                <a:latin typeface="Times New Roman" pitchFamily="18" charset="0"/>
                <a:cs typeface="Times New Roman" pitchFamily="18" charset="0"/>
              </a:endParaRPr>
            </a:p>
          </p:txBody>
        </p:sp>
        <p:pic>
          <p:nvPicPr>
            <p:cNvPr id="3076" name="Picture 4" descr="C:\Users\User\Desktop\Призентация отчет\depositphotos_6399311-stock-photo-3d-small-repair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49" y="3795968"/>
              <a:ext cx="1991984" cy="14821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162693" y="4275437"/>
              <a:ext cx="7017819" cy="523220"/>
            </a:xfrm>
            <a:prstGeom prst="rect">
              <a:avLst/>
            </a:prstGeom>
            <a:noFill/>
          </p:spPr>
          <p:txBody>
            <a:bodyPr wrap="none" rtlCol="0">
              <a:spAutoFit/>
            </a:bodyPr>
            <a:lstStyle/>
            <a:p>
              <a:r>
                <a:rPr lang="ru-RU" sz="2800" i="1" dirty="0" smtClean="0">
                  <a:solidFill>
                    <a:schemeClr val="accent1"/>
                  </a:solidFill>
                  <a:latin typeface="Times New Roman" pitchFamily="18" charset="0"/>
                  <a:cs typeface="Times New Roman" pitchFamily="18" charset="0"/>
                </a:rPr>
                <a:t>-  6 предприятий оказывает бытовые услуги</a:t>
              </a:r>
              <a:endParaRPr lang="ru-RU" sz="2800" i="1" dirty="0">
                <a:solidFill>
                  <a:schemeClr val="accent1"/>
                </a:solidFill>
                <a:latin typeface="Times New Roman" pitchFamily="18" charset="0"/>
                <a:cs typeface="Times New Roman" pitchFamily="18" charset="0"/>
              </a:endParaRPr>
            </a:p>
          </p:txBody>
        </p:sp>
        <p:pic>
          <p:nvPicPr>
            <p:cNvPr id="3077" name="Picture 5" descr="C:\Users\User\Desktop\Призентация отчет\81443282300319fd0b00c5cc3b45d860223e61bbc9_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7493" y="5308189"/>
              <a:ext cx="1745771" cy="130932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52857" y="5701243"/>
              <a:ext cx="2453172" cy="523220"/>
            </a:xfrm>
            <a:prstGeom prst="rect">
              <a:avLst/>
            </a:prstGeom>
            <a:noFill/>
          </p:spPr>
          <p:txBody>
            <a:bodyPr wrap="none" rtlCol="0">
              <a:spAutoFit/>
            </a:bodyPr>
            <a:lstStyle/>
            <a:p>
              <a:r>
                <a:rPr lang="ru-RU" sz="2800" i="1" dirty="0" smtClean="0">
                  <a:solidFill>
                    <a:schemeClr val="accent1"/>
                  </a:solidFill>
                  <a:latin typeface="Times New Roman" pitchFamily="18" charset="0"/>
                  <a:cs typeface="Times New Roman" pitchFamily="18" charset="0"/>
                </a:rPr>
                <a:t>-  3 автолавки </a:t>
              </a:r>
              <a:endParaRPr lang="ru-RU" sz="2800" i="1" dirty="0">
                <a:solidFill>
                  <a:schemeClr val="accent1"/>
                </a:solidFill>
                <a:latin typeface="Times New Roman" pitchFamily="18" charset="0"/>
                <a:cs typeface="Times New Roman" pitchFamily="18" charset="0"/>
              </a:endParaRPr>
            </a:p>
          </p:txBody>
        </p:sp>
      </p:grpSp>
      <p:grpSp>
        <p:nvGrpSpPr>
          <p:cNvPr id="12" name="Группа 11"/>
          <p:cNvGrpSpPr/>
          <p:nvPr/>
        </p:nvGrpSpPr>
        <p:grpSpPr>
          <a:xfrm>
            <a:off x="0" y="0"/>
            <a:ext cx="9180512" cy="6885384"/>
            <a:chOff x="0" y="0"/>
            <a:chExt cx="9180512" cy="6885384"/>
          </a:xfrm>
        </p:grpSpPr>
        <p:pic>
          <p:nvPicPr>
            <p:cNvPr id="14" name="Picture 2" descr="C:\Users\User\Desktop\Призентация отчет\1034034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92696"/>
              <a:ext cx="5436096" cy="55872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253744" y="0"/>
              <a:ext cx="3926768" cy="6885384"/>
            </a:xfrm>
            <a:prstGeom prst="rect">
              <a:avLst/>
            </a:prstGeom>
            <a:solidFill>
              <a:schemeClr val="tx1"/>
            </a:solidFill>
          </p:spPr>
          <p:txBody>
            <a:bodyPr wrap="square" rtlCol="0">
              <a:spAutoFit/>
            </a:bodyPr>
            <a:lstStyle/>
            <a:p>
              <a:endParaRPr lang="ru-RU" dirty="0"/>
            </a:p>
          </p:txBody>
        </p:sp>
        <p:sp>
          <p:nvSpPr>
            <p:cNvPr id="17" name="TextBox 16"/>
            <p:cNvSpPr txBox="1"/>
            <p:nvPr/>
          </p:nvSpPr>
          <p:spPr>
            <a:xfrm>
              <a:off x="5076055" y="2204864"/>
              <a:ext cx="4034273" cy="2308324"/>
            </a:xfrm>
            <a:prstGeom prst="rect">
              <a:avLst/>
            </a:prstGeom>
            <a:noFill/>
          </p:spPr>
          <p:txBody>
            <a:bodyPr wrap="square" rtlCol="0">
              <a:spAutoFit/>
            </a:bodyPr>
            <a:lstStyle/>
            <a:p>
              <a:pPr algn="ctr"/>
              <a:r>
                <a:rPr lang="ru-RU" sz="3600" b="1" i="1" dirty="0" smtClean="0">
                  <a:solidFill>
                    <a:schemeClr val="accent1"/>
                  </a:solidFill>
                  <a:latin typeface="Times New Roman" pitchFamily="18" charset="0"/>
                  <a:cs typeface="Times New Roman" pitchFamily="18" charset="0"/>
                </a:rPr>
                <a:t>Рост среднемесячной </a:t>
              </a:r>
            </a:p>
            <a:p>
              <a:pPr algn="ctr"/>
              <a:r>
                <a:rPr lang="ru-RU" sz="3600" b="1" i="1" dirty="0" smtClean="0">
                  <a:solidFill>
                    <a:schemeClr val="accent1"/>
                  </a:solidFill>
                  <a:latin typeface="Times New Roman" pitchFamily="18" charset="0"/>
                  <a:cs typeface="Times New Roman" pitchFamily="18" charset="0"/>
                </a:rPr>
                <a:t>заработной платы  на 18,6%</a:t>
              </a:r>
              <a:endParaRPr lang="ru-RU" sz="3600" b="1" i="1" dirty="0">
                <a:solidFill>
                  <a:schemeClr val="accent1"/>
                </a:solidFill>
                <a:latin typeface="Times New Roman" pitchFamily="18" charset="0"/>
                <a:cs typeface="Times New Roman" pitchFamily="18" charset="0"/>
              </a:endParaRPr>
            </a:p>
          </p:txBody>
        </p:sp>
        <p:sp>
          <p:nvSpPr>
            <p:cNvPr id="18" name="TextBox 17"/>
            <p:cNvSpPr txBox="1"/>
            <p:nvPr/>
          </p:nvSpPr>
          <p:spPr>
            <a:xfrm>
              <a:off x="0" y="6192688"/>
              <a:ext cx="5436096" cy="692696"/>
            </a:xfrm>
            <a:prstGeom prst="rect">
              <a:avLst/>
            </a:prstGeom>
            <a:solidFill>
              <a:schemeClr val="tx1"/>
            </a:solidFill>
          </p:spPr>
          <p:txBody>
            <a:bodyPr wrap="square" rtlCol="0">
              <a:spAutoFit/>
            </a:bodyPr>
            <a:lstStyle/>
            <a:p>
              <a:endParaRPr lang="ru-RU" dirty="0"/>
            </a:p>
          </p:txBody>
        </p:sp>
        <p:sp>
          <p:nvSpPr>
            <p:cNvPr id="19" name="TextBox 18"/>
            <p:cNvSpPr txBox="1"/>
            <p:nvPr/>
          </p:nvSpPr>
          <p:spPr>
            <a:xfrm>
              <a:off x="0" y="0"/>
              <a:ext cx="5436096" cy="692696"/>
            </a:xfrm>
            <a:prstGeom prst="rect">
              <a:avLst/>
            </a:prstGeom>
            <a:solidFill>
              <a:schemeClr val="tx1"/>
            </a:solidFill>
          </p:spPr>
          <p:txBody>
            <a:bodyPr wrap="square" rtlCol="0">
              <a:spAutoFit/>
            </a:bodyPr>
            <a:lstStyle/>
            <a:p>
              <a:endParaRPr lang="ru-RU" dirty="0"/>
            </a:p>
          </p:txBody>
        </p:sp>
      </p:grpSp>
    </p:spTree>
    <p:extLst>
      <p:ext uri="{BB962C8B-B14F-4D97-AF65-F5344CB8AC3E}">
        <p14:creationId xmlns:p14="http://schemas.microsoft.com/office/powerpoint/2010/main" val="24070341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2888" y="1028700"/>
            <a:ext cx="8801100" cy="4972050"/>
          </a:xfrm>
        </p:spPr>
        <p:txBody>
          <a:bodyPr>
            <a:normAutofit fontScale="90000"/>
          </a:bodyPr>
          <a:lstStyle/>
          <a:p>
            <a:pPr algn="ctr"/>
            <a:r>
              <a:rPr lang="ru-RU" sz="2400" b="1" dirty="0" smtClean="0">
                <a:solidFill>
                  <a:srgbClr val="002060"/>
                </a:solidFill>
                <a:latin typeface="Times New Roman" panose="02020603050405020304" pitchFamily="18" charset="0"/>
                <a:cs typeface="Times New Roman" panose="02020603050405020304" pitchFamily="18" charset="0"/>
              </a:rPr>
              <a:t>БЮДЖЕТ. ОСНОВНЫЕ </a:t>
            </a:r>
            <a:r>
              <a:rPr lang="ru-RU" sz="2400" b="1" dirty="0">
                <a:solidFill>
                  <a:srgbClr val="002060"/>
                </a:solidFill>
                <a:latin typeface="Times New Roman" panose="02020603050405020304" pitchFamily="18" charset="0"/>
                <a:cs typeface="Times New Roman" panose="02020603050405020304" pitchFamily="18" charset="0"/>
              </a:rPr>
              <a:t>ТЕРМИНЫ И ОПРЕДЕЛЕНИЯ</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Бюджет</a:t>
            </a:r>
            <a:r>
              <a:rPr lang="ru-RU" sz="1200" dirty="0">
                <a:latin typeface="Times New Roman" panose="02020603050405020304" pitchFamily="18" charset="0"/>
                <a:cs typeface="Times New Roman" panose="02020603050405020304" pitchFamily="18" charset="0"/>
              </a:rPr>
              <a:t>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Консолидированный бюджет</a:t>
            </a:r>
            <a:r>
              <a:rPr lang="ru-RU" sz="1200" dirty="0">
                <a:latin typeface="Times New Roman" panose="02020603050405020304" pitchFamily="18" charset="0"/>
                <a:cs typeface="Times New Roman" panose="02020603050405020304" pitchFamily="18" charset="0"/>
              </a:rPr>
              <a:t>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Бюджетная система Российской Федерации</a:t>
            </a:r>
            <a:r>
              <a:rPr lang="ru-RU" sz="1200" dirty="0">
                <a:latin typeface="Times New Roman" panose="02020603050405020304" pitchFamily="18" charset="0"/>
                <a:cs typeface="Times New Roman" panose="02020603050405020304" pitchFamily="18" charset="0"/>
              </a:rPr>
              <a:t> - основанная на экономических отношениях и государственном устройстве Российской Федерации, регулируемая законодательством Российской Федерации совокупность федерального бюджета, бюджетов субъектов Российской Федерации, местных бюджетов и бюджетов государственных внебюджетных фондов;</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Доходы бюджета </a:t>
            </a:r>
            <a:r>
              <a:rPr lang="ru-RU" sz="1200" dirty="0">
                <a:latin typeface="Times New Roman" panose="02020603050405020304" pitchFamily="18" charset="0"/>
                <a:cs typeface="Times New Roman" panose="02020603050405020304" pitchFamily="18" charset="0"/>
              </a:rPr>
              <a:t>- поступающие в бюджет денежные средства, за исключением средств, являющихся в соответствии с настоящим Кодексом источниками финансирования дефицита бюджета;</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Расходы бюджета </a:t>
            </a:r>
            <a:r>
              <a:rPr lang="ru-RU" sz="1200" dirty="0">
                <a:latin typeface="Times New Roman" panose="02020603050405020304" pitchFamily="18" charset="0"/>
                <a:cs typeface="Times New Roman" panose="02020603050405020304" pitchFamily="18" charset="0"/>
              </a:rPr>
              <a:t>- выплачиваемые из бюджета денежные средства, за исключением средств, являющихся в соответствии с настоящим Кодексом источниками финансирования дефицита бюджета;</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Дефицит бюджета </a:t>
            </a:r>
            <a:r>
              <a:rPr lang="ru-RU" sz="1200" dirty="0">
                <a:latin typeface="Times New Roman" panose="02020603050405020304" pitchFamily="18" charset="0"/>
                <a:cs typeface="Times New Roman" panose="02020603050405020304" pitchFamily="18" charset="0"/>
              </a:rPr>
              <a:t>- превышение расходов бюджета над его доходами;</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Профицит бюджета </a:t>
            </a:r>
            <a:r>
              <a:rPr lang="ru-RU" sz="1200" dirty="0">
                <a:latin typeface="Times New Roman" panose="02020603050405020304" pitchFamily="18" charset="0"/>
                <a:cs typeface="Times New Roman" panose="02020603050405020304" pitchFamily="18" charset="0"/>
              </a:rPr>
              <a:t>- превышение доходов бюджета над его расходами;</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Бюджетный процесс </a:t>
            </a:r>
            <a:r>
              <a:rPr lang="ru-RU" sz="1200" dirty="0">
                <a:latin typeface="Times New Roman" panose="02020603050405020304" pitchFamily="18" charset="0"/>
                <a:cs typeface="Times New Roman" panose="02020603050405020304" pitchFamily="18" charset="0"/>
              </a:rPr>
              <a:t>- регламентируемая законодательством Российской Федерации деятельность органов государственной власти, органов местного самоуправления и иных участников бюджетного процесса по составлению и рассмотрению проектов бюджетов, утверждению и исполнению бюджетов, контролю за их исполнением, осуществлению бюджетного учета, составлению, внешней проверке, рассмотрению и утверждению бюджетной отчетности;</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Бюджетная роспись </a:t>
            </a:r>
            <a:r>
              <a:rPr lang="ru-RU" sz="1200" dirty="0">
                <a:latin typeface="Times New Roman" panose="02020603050405020304" pitchFamily="18" charset="0"/>
                <a:cs typeface="Times New Roman" panose="02020603050405020304" pitchFamily="18" charset="0"/>
              </a:rPr>
              <a:t>- документ, который составляется и ведется главным распорядителем бюджетных средств (главным администратором источников финансирования дефицита бюджета) в соответствии с настоящим Кодексом в целях исполнения бюджета по расходам (источникам финансирования дефицита бюджета);</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Бюджетные ассигнования</a:t>
            </a:r>
            <a:r>
              <a:rPr lang="ru-RU" sz="1200" dirty="0">
                <a:latin typeface="Times New Roman" panose="02020603050405020304" pitchFamily="18" charset="0"/>
                <a:cs typeface="Times New Roman" panose="02020603050405020304" pitchFamily="18" charset="0"/>
              </a:rPr>
              <a:t> - предельные объемы денежных средств, предусмотренных в соответствующем финансовом году для исполнения бюджетных обязательств;</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Государственный или муниципальный долг</a:t>
            </a:r>
            <a:r>
              <a:rPr lang="ru-RU" sz="1200" dirty="0">
                <a:latin typeface="Times New Roman" panose="02020603050405020304" pitchFamily="18" charset="0"/>
                <a:cs typeface="Times New Roman" panose="02020603050405020304" pitchFamily="18" charset="0"/>
              </a:rPr>
              <a:t> - обязательства, возникающие из государственных или муниципальных заимствований, гарантий по обязательствам третьих лиц, другие обязательства в соответствии с видами долговых обязательств, установленными настоящим Кодексом, принятые на себя Российской Федерацией, субъектом Российской Федерации или муниципальным образованием;</a:t>
            </a:r>
            <a:br>
              <a:rPr lang="ru-RU" sz="1200" dirty="0">
                <a:latin typeface="Times New Roman" panose="02020603050405020304" pitchFamily="18" charset="0"/>
                <a:cs typeface="Times New Roman" panose="02020603050405020304" pitchFamily="18" charset="0"/>
              </a:rPr>
            </a:br>
            <a:r>
              <a:rPr lang="ru-RU" sz="1200" b="1" dirty="0">
                <a:latin typeface="Times New Roman" panose="02020603050405020304" pitchFamily="18" charset="0"/>
                <a:cs typeface="Times New Roman" panose="02020603050405020304" pitchFamily="18" charset="0"/>
              </a:rPr>
              <a:t>Расходные обязательства</a:t>
            </a:r>
            <a:r>
              <a:rPr lang="ru-RU" sz="1200" dirty="0">
                <a:latin typeface="Times New Roman" panose="02020603050405020304" pitchFamily="18" charset="0"/>
                <a:cs typeface="Times New Roman" panose="02020603050405020304" pitchFamily="18" charset="0"/>
              </a:rPr>
              <a:t> - обусловленные законом, иным нормативным правовым актом, договором или соглашением обязанности публично-правового образования (Российской Федерации, субъекта Российской Федерации, муниципального образования) или действующего от его имени казенного учреждения предоставить физическому или юридическому лицу, иному публично-правовому образованию, субъекту международного права средства из соответствующего бюджета;</a:t>
            </a:r>
            <a:br>
              <a:rPr lang="ru-RU" sz="1200" dirty="0">
                <a:latin typeface="Times New Roman" panose="02020603050405020304" pitchFamily="18" charset="0"/>
                <a:cs typeface="Times New Roman" panose="02020603050405020304" pitchFamily="18" charset="0"/>
              </a:rPr>
            </a:b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64861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07419"/>
            <a:ext cx="9144000" cy="3900488"/>
          </a:xfrm>
        </p:spPr>
        <p:txBody>
          <a:bodyPr>
            <a:normAutofit fontScale="90000"/>
          </a:bodyPr>
          <a:lstStyle/>
          <a:p>
            <a:pPr algn="ctr"/>
            <a:r>
              <a:rPr lang="ru-RU" sz="2400" b="1" dirty="0" smtClean="0">
                <a:solidFill>
                  <a:srgbClr val="002060"/>
                </a:solidFill>
                <a:latin typeface="Times New Roman" panose="02020603050405020304" pitchFamily="18" charset="0"/>
                <a:cs typeface="Times New Roman" panose="02020603050405020304" pitchFamily="18" charset="0"/>
              </a:rPr>
              <a:t>БЮДЖЕТ. ОСНОВНЫЕ </a:t>
            </a:r>
            <a:r>
              <a:rPr lang="ru-RU" sz="2400" b="1" dirty="0">
                <a:solidFill>
                  <a:srgbClr val="002060"/>
                </a:solidFill>
                <a:latin typeface="Times New Roman" panose="02020603050405020304" pitchFamily="18" charset="0"/>
                <a:cs typeface="Times New Roman" panose="02020603050405020304" pitchFamily="18" charset="0"/>
              </a:rPr>
              <a:t>ТЕРМИНЫ И ОПРЕДЕЛЕНИЯ</a:t>
            </a:r>
            <a:r>
              <a:rPr lang="ru-RU" sz="2400" b="1" dirty="0">
                <a:latin typeface="Times New Roman" panose="02020603050405020304" pitchFamily="18" charset="0"/>
                <a:cs typeface="Times New Roman" panose="02020603050405020304" pitchFamily="18" charset="0"/>
              </a:rPr>
              <a:t/>
            </a:r>
            <a:br>
              <a:rPr lang="ru-RU" sz="2400" b="1" dirty="0">
                <a:latin typeface="Times New Roman" panose="02020603050405020304" pitchFamily="18" charset="0"/>
                <a:cs typeface="Times New Roman" panose="02020603050405020304" pitchFamily="18" charset="0"/>
              </a:rPr>
            </a:br>
            <a:r>
              <a:rPr lang="ru-RU" sz="1200" dirty="0">
                <a:latin typeface="Times New Roman" panose="02020603050405020304" pitchFamily="18" charset="0"/>
                <a:cs typeface="Times New Roman" panose="02020603050405020304" pitchFamily="18" charset="0"/>
              </a:rPr>
              <a:t/>
            </a:r>
            <a:br>
              <a:rPr lang="ru-RU" sz="1200" dirty="0">
                <a:latin typeface="Times New Roman" panose="02020603050405020304" pitchFamily="18" charset="0"/>
                <a:cs typeface="Times New Roman" panose="02020603050405020304" pitchFamily="18" charset="0"/>
              </a:rPr>
            </a:br>
            <a:r>
              <a:rPr lang="ru-RU" sz="1200" b="1" dirty="0">
                <a:solidFill>
                  <a:srgbClr val="000000"/>
                </a:solidFill>
                <a:latin typeface="Times New Roman" panose="02020603050405020304" pitchFamily="18" charset="0"/>
                <a:cs typeface="Times New Roman" panose="02020603050405020304" pitchFamily="18" charset="0"/>
              </a:rPr>
              <a:t>Публичные нормативные обязательства </a:t>
            </a:r>
            <a:r>
              <a:rPr lang="ru-RU" sz="1200" dirty="0">
                <a:solidFill>
                  <a:srgbClr val="000000"/>
                </a:solidFill>
                <a:latin typeface="Times New Roman" panose="02020603050405020304" pitchFamily="18" charset="0"/>
                <a:cs typeface="Times New Roman" panose="02020603050405020304" pitchFamily="18" charset="0"/>
              </a:rPr>
              <a:t>- публичные обязательства перед физическим лицом, подлежащие исполнению в денежной форме в установленном соответствующим законом, иным нормативным правовым актом размере или имеющие установленный порядок его индексации, за исключением выплат физическому лицу, предусмотренных статусом государственных (муниципальных) служащих, а также лиц, замещающих государственные должности Российской Федерации, государственные должности субъектов Российской Федерации, муниципальные должности, работников казенных учреждений, военнослужащих, проходящих военную службу по призыву (обладающих статусом военнослужащих, проходящих военную службу по призыву), лиц, обучающихся (воспитанников) в государственных (муниципальных) образовательных учреждениях;</a:t>
            </a:r>
            <a:br>
              <a:rPr lang="ru-RU" sz="1200" dirty="0">
                <a:solidFill>
                  <a:srgbClr val="000000"/>
                </a:solidFill>
                <a:latin typeface="Times New Roman" panose="02020603050405020304" pitchFamily="18" charset="0"/>
                <a:cs typeface="Times New Roman" panose="02020603050405020304" pitchFamily="18" charset="0"/>
              </a:rPr>
            </a:br>
            <a:r>
              <a:rPr lang="ru-RU" sz="1200" b="1" dirty="0">
                <a:solidFill>
                  <a:srgbClr val="000000"/>
                </a:solidFill>
                <a:latin typeface="Times New Roman" panose="02020603050405020304" pitchFamily="18" charset="0"/>
                <a:cs typeface="Times New Roman" panose="02020603050405020304" pitchFamily="18" charset="0"/>
              </a:rPr>
              <a:t>Межбюджетные отношения</a:t>
            </a:r>
            <a:r>
              <a:rPr lang="ru-RU" sz="1200" dirty="0">
                <a:solidFill>
                  <a:srgbClr val="000000"/>
                </a:solidFill>
                <a:latin typeface="Times New Roman" panose="02020603050405020304" pitchFamily="18" charset="0"/>
                <a:cs typeface="Times New Roman" panose="02020603050405020304" pitchFamily="18" charset="0"/>
              </a:rPr>
              <a:t> - 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a:t>
            </a:r>
            <a:br>
              <a:rPr lang="ru-RU" sz="1200" dirty="0">
                <a:solidFill>
                  <a:srgbClr val="000000"/>
                </a:solidFill>
                <a:latin typeface="Times New Roman" panose="02020603050405020304" pitchFamily="18" charset="0"/>
                <a:cs typeface="Times New Roman" panose="02020603050405020304" pitchFamily="18" charset="0"/>
              </a:rPr>
            </a:br>
            <a:r>
              <a:rPr lang="ru-RU" sz="1200" b="1" dirty="0">
                <a:solidFill>
                  <a:srgbClr val="000000"/>
                </a:solidFill>
                <a:latin typeface="Times New Roman" panose="02020603050405020304" pitchFamily="18" charset="0"/>
                <a:cs typeface="Times New Roman" panose="02020603050405020304" pitchFamily="18" charset="0"/>
              </a:rPr>
              <a:t>Межбюджетные трансферты</a:t>
            </a:r>
            <a:r>
              <a:rPr lang="ru-RU" sz="1200" dirty="0">
                <a:solidFill>
                  <a:srgbClr val="000000"/>
                </a:solidFill>
                <a:latin typeface="Times New Roman" panose="02020603050405020304" pitchFamily="18" charset="0"/>
                <a:cs typeface="Times New Roman" panose="02020603050405020304" pitchFamily="18" charset="0"/>
              </a:rPr>
              <a:t> - средства, предоставляемые одним бюджетом бюджетной системы Российской Федерации другому бюджету бюджетной системы Российской Федерации;</a:t>
            </a:r>
            <a:br>
              <a:rPr lang="ru-RU" sz="1200" dirty="0">
                <a:solidFill>
                  <a:srgbClr val="000000"/>
                </a:solidFill>
                <a:latin typeface="Times New Roman" panose="02020603050405020304" pitchFamily="18" charset="0"/>
                <a:cs typeface="Times New Roman" panose="02020603050405020304" pitchFamily="18" charset="0"/>
              </a:rPr>
            </a:br>
            <a:r>
              <a:rPr lang="ru-RU" sz="1200" b="1" dirty="0">
                <a:solidFill>
                  <a:srgbClr val="000000"/>
                </a:solidFill>
                <a:latin typeface="Times New Roman" panose="02020603050405020304" pitchFamily="18" charset="0"/>
                <a:cs typeface="Times New Roman" panose="02020603050405020304" pitchFamily="18" charset="0"/>
              </a:rPr>
              <a:t>Дотации</a:t>
            </a:r>
            <a:r>
              <a:rPr lang="ru-RU" sz="1200" dirty="0">
                <a:solidFill>
                  <a:srgbClr val="000000"/>
                </a:solidFill>
                <a:latin typeface="Times New Roman" panose="02020603050405020304" pitchFamily="18" charset="0"/>
                <a:cs typeface="Times New Roman" panose="02020603050405020304" pitchFamily="18" charset="0"/>
              </a:rPr>
              <a:t> - межбюджетные трансферты, предоставляемые на безвозмездной и безвозвратной основе;</a:t>
            </a:r>
            <a:br>
              <a:rPr lang="ru-RU" sz="1200" dirty="0">
                <a:solidFill>
                  <a:srgbClr val="000000"/>
                </a:solidFill>
                <a:latin typeface="Times New Roman" panose="02020603050405020304" pitchFamily="18" charset="0"/>
                <a:cs typeface="Times New Roman" panose="02020603050405020304" pitchFamily="18" charset="0"/>
              </a:rPr>
            </a:br>
            <a:r>
              <a:rPr lang="ru-RU" sz="1200" b="1" dirty="0">
                <a:solidFill>
                  <a:srgbClr val="000000"/>
                </a:solidFill>
                <a:latin typeface="Times New Roman" panose="02020603050405020304" pitchFamily="18" charset="0"/>
                <a:cs typeface="Times New Roman" panose="02020603050405020304" pitchFamily="18" charset="0"/>
              </a:rPr>
              <a:t>Бюджетные полномочия </a:t>
            </a:r>
            <a:r>
              <a:rPr lang="ru-RU" sz="1200" dirty="0">
                <a:solidFill>
                  <a:srgbClr val="000000"/>
                </a:solidFill>
                <a:latin typeface="Times New Roman" panose="02020603050405020304" pitchFamily="18" charset="0"/>
                <a:cs typeface="Times New Roman" panose="02020603050405020304" pitchFamily="18" charset="0"/>
              </a:rPr>
              <a:t>- установленные настоящим Кодексом и принятыми в соответствии с ним правовыми актами, регулирующими бюджетные правоотношения, права и обязанности органов государственной власти (органов местного самоуправления) и иных участников бюджетного процесса по регулированию бюджетных правоотношений, организации и осуществлению бюджетного процесса;</a:t>
            </a:r>
            <a:r>
              <a:rPr lang="ru-RU" sz="1200" dirty="0">
                <a:solidFill>
                  <a:prstClr val="black"/>
                </a:solidFill>
                <a:latin typeface="Times New Roman" panose="02020603050405020304" pitchFamily="18" charset="0"/>
                <a:cs typeface="Times New Roman" panose="02020603050405020304" pitchFamily="18" charset="0"/>
              </a:rPr>
              <a:t/>
            </a:r>
            <a:br>
              <a:rPr lang="ru-RU" sz="1200" dirty="0">
                <a:solidFill>
                  <a:prstClr val="black"/>
                </a:solidFill>
                <a:latin typeface="Times New Roman" panose="02020603050405020304" pitchFamily="18" charset="0"/>
                <a:cs typeface="Times New Roman" panose="02020603050405020304" pitchFamily="18" charset="0"/>
              </a:rPr>
            </a:br>
            <a:r>
              <a:rPr lang="ru-RU" sz="1200" b="1" dirty="0">
                <a:solidFill>
                  <a:prstClr val="black"/>
                </a:solidFill>
                <a:latin typeface="Times New Roman" panose="02020603050405020304" pitchFamily="18" charset="0"/>
                <a:cs typeface="Times New Roman" panose="02020603050405020304" pitchFamily="18" charset="0"/>
              </a:rPr>
              <a:t>смета доходов и расходов </a:t>
            </a:r>
            <a:r>
              <a:rPr lang="ru-RU" sz="1200" dirty="0">
                <a:solidFill>
                  <a:prstClr val="black"/>
                </a:solidFill>
                <a:latin typeface="Times New Roman" panose="02020603050405020304" pitchFamily="18" charset="0"/>
                <a:cs typeface="Times New Roman" panose="02020603050405020304" pitchFamily="18" charset="0"/>
              </a:rPr>
              <a:t>населенного пункта, другой территории, не являющейся муниципальным образованием, - утвержденный органом местного самоуправления городского, сельского поселения план доходов и расходов распорядителя (главного распорядителя) средств местного бюджета, уполномоченного местной администрацией городского, сельского поселения осуществлять в данном населенном пункте (на другой территории), входящем (входящей) в состав территории городского, сельского поселения, отдельные функции местной администрации;</a:t>
            </a:r>
            <a:br>
              <a:rPr lang="ru-RU" sz="1200" dirty="0">
                <a:solidFill>
                  <a:prstClr val="black"/>
                </a:solidFill>
                <a:latin typeface="Times New Roman" panose="02020603050405020304" pitchFamily="18" charset="0"/>
                <a:cs typeface="Times New Roman" panose="02020603050405020304" pitchFamily="18" charset="0"/>
              </a:rPr>
            </a:br>
            <a:r>
              <a:rPr lang="ru-RU" sz="1200" b="1" dirty="0">
                <a:solidFill>
                  <a:prstClr val="black"/>
                </a:solidFill>
                <a:latin typeface="Times New Roman" panose="02020603050405020304" pitchFamily="18" charset="0"/>
                <a:cs typeface="Times New Roman" panose="02020603050405020304" pitchFamily="18" charset="0"/>
              </a:rPr>
              <a:t>государственные (муниципальные) услуги (работы) </a:t>
            </a:r>
            <a:r>
              <a:rPr lang="ru-RU" sz="1200" dirty="0">
                <a:solidFill>
                  <a:prstClr val="black"/>
                </a:solidFill>
                <a:latin typeface="Times New Roman" panose="02020603050405020304" pitchFamily="18" charset="0"/>
                <a:cs typeface="Times New Roman" panose="02020603050405020304" pitchFamily="18" charset="0"/>
              </a:rPr>
              <a:t>- услуги (работы), оказываемые (выполняемые) органами государственной власти (органами местного самоуправления), государственными (муниципальными) учреждениями и в случаях, установленных законодательством Российской Федерации, иными юридическими лицами;</a:t>
            </a:r>
            <a:br>
              <a:rPr lang="ru-RU" sz="1200" dirty="0">
                <a:solidFill>
                  <a:prstClr val="black"/>
                </a:solidFill>
                <a:latin typeface="Times New Roman" panose="02020603050405020304" pitchFamily="18" charset="0"/>
                <a:cs typeface="Times New Roman" panose="02020603050405020304" pitchFamily="18" charset="0"/>
              </a:rPr>
            </a:br>
            <a:r>
              <a:rPr lang="ru-RU" sz="1200" b="1" dirty="0">
                <a:solidFill>
                  <a:prstClr val="black"/>
                </a:solidFill>
                <a:latin typeface="Times New Roman" panose="02020603050405020304" pitchFamily="18" charset="0"/>
                <a:cs typeface="Times New Roman" panose="02020603050405020304" pitchFamily="18" charset="0"/>
              </a:rPr>
              <a:t>Государственное (муниципальное) задание </a:t>
            </a:r>
            <a:r>
              <a:rPr lang="ru-RU" sz="1200" dirty="0">
                <a:solidFill>
                  <a:prstClr val="black"/>
                </a:solidFill>
                <a:latin typeface="Times New Roman" panose="02020603050405020304" pitchFamily="18" charset="0"/>
                <a:cs typeface="Times New Roman" panose="02020603050405020304" pitchFamily="18" charset="0"/>
              </a:rPr>
              <a:t>- документ, устанавливающий требования к составу, качеству и (или) объему (содержанию), условиям, порядку и результатам оказания государственных (муниципальных) услуг (выполнения работ);</a:t>
            </a:r>
            <a:br>
              <a:rPr lang="ru-RU" sz="1200" dirty="0">
                <a:solidFill>
                  <a:prstClr val="black"/>
                </a:solidFill>
                <a:latin typeface="Times New Roman" panose="02020603050405020304" pitchFamily="18" charset="0"/>
                <a:cs typeface="Times New Roman" panose="02020603050405020304" pitchFamily="18" charset="0"/>
              </a:rPr>
            </a:br>
            <a:r>
              <a:rPr lang="ru-RU" sz="1200" b="1" dirty="0">
                <a:solidFill>
                  <a:prstClr val="black"/>
                </a:solidFill>
                <a:latin typeface="Times New Roman" panose="02020603050405020304" pitchFamily="18" charset="0"/>
                <a:cs typeface="Times New Roman" panose="02020603050405020304" pitchFamily="18" charset="0"/>
              </a:rPr>
              <a:t>Бюджетные инвестиции </a:t>
            </a:r>
            <a:r>
              <a:rPr lang="ru-RU" sz="1200" dirty="0">
                <a:solidFill>
                  <a:prstClr val="black"/>
                </a:solidFill>
                <a:latin typeface="Times New Roman" panose="02020603050405020304" pitchFamily="18" charset="0"/>
                <a:cs typeface="Times New Roman" panose="02020603050405020304" pitchFamily="18" charset="0"/>
              </a:rPr>
              <a:t>- бюджетные средства, направляемые на создание или увеличение за счет средств бюджета стоимости государственного (муниципального) имущества;</a:t>
            </a:r>
            <a:br>
              <a:rPr lang="ru-RU" sz="1200" dirty="0">
                <a:solidFill>
                  <a:prstClr val="black"/>
                </a:solidFill>
                <a:latin typeface="Times New Roman" panose="02020603050405020304" pitchFamily="18" charset="0"/>
                <a:cs typeface="Times New Roman" panose="02020603050405020304" pitchFamily="18" charset="0"/>
              </a:rPr>
            </a:br>
            <a:r>
              <a:rPr lang="ru-RU" sz="1200" b="1" dirty="0">
                <a:solidFill>
                  <a:prstClr val="black"/>
                </a:solidFill>
                <a:latin typeface="Times New Roman" panose="02020603050405020304" pitchFamily="18" charset="0"/>
                <a:cs typeface="Times New Roman" panose="02020603050405020304" pitchFamily="18" charset="0"/>
              </a:rPr>
              <a:t>Финансовые органы </a:t>
            </a:r>
            <a:r>
              <a:rPr lang="ru-RU" sz="1200" dirty="0">
                <a:solidFill>
                  <a:prstClr val="black"/>
                </a:solidFill>
                <a:latin typeface="Times New Roman" panose="02020603050405020304" pitchFamily="18" charset="0"/>
                <a:cs typeface="Times New Roman" panose="02020603050405020304" pitchFamily="18" charset="0"/>
              </a:rPr>
              <a:t>- Министерство финансов Российской Федерации, органы исполнительной власти субъектов Российской Федерации, осуществляющие составление и организацию исполнения бюджетов субъектов Российской Федерации (финансовые органы субъектов Российской Федерации), органы (должностные лица) местных администраций муниципальных образований, осуществляющие составление и организацию исполнения местных бюджетов (финансовые органы муниципальных образований);</a:t>
            </a:r>
            <a:br>
              <a:rPr lang="ru-RU" sz="1200" dirty="0">
                <a:solidFill>
                  <a:prstClr val="black"/>
                </a:solidFill>
                <a:latin typeface="Times New Roman" panose="02020603050405020304" pitchFamily="18" charset="0"/>
                <a:cs typeface="Times New Roman" panose="02020603050405020304" pitchFamily="18" charset="0"/>
              </a:rPr>
            </a:br>
            <a:r>
              <a:rPr lang="ru-RU" sz="1200" b="1" dirty="0">
                <a:solidFill>
                  <a:prstClr val="black"/>
                </a:solidFill>
                <a:latin typeface="Times New Roman" panose="02020603050405020304" pitchFamily="18" charset="0"/>
                <a:cs typeface="Times New Roman" panose="02020603050405020304" pitchFamily="18" charset="0"/>
              </a:rPr>
              <a:t>Главный распорядитель бюджетных средств </a:t>
            </a:r>
            <a:r>
              <a:rPr lang="ru-RU" sz="1200" dirty="0">
                <a:solidFill>
                  <a:prstClr val="black"/>
                </a:solidFill>
                <a:latin typeface="Times New Roman" panose="02020603050405020304" pitchFamily="18" charset="0"/>
                <a:cs typeface="Times New Roman" panose="02020603050405020304" pitchFamily="18" charset="0"/>
              </a:rPr>
              <a:t>(главный распорядитель средств соответствующего бюджета) - орган государственной власти (государственный орган), орган управления государственным внебюджетным фондом, орган местного самоуправления, орган местной администрации, а также наиболее значимое учреждение науки, образования, культуры и здравоохранения, указанное в ведомственной структуре расходов бюджета, имеющие право распределять бюджетные ассигнования и лимиты бюджетных обязательств между подведомственными распорядителями и (или) получателями бюджетных средств;</a:t>
            </a:r>
            <a:br>
              <a:rPr lang="ru-RU" sz="1200" dirty="0">
                <a:solidFill>
                  <a:prstClr val="black"/>
                </a:solidFill>
                <a:latin typeface="Times New Roman" panose="02020603050405020304" pitchFamily="18" charset="0"/>
                <a:cs typeface="Times New Roman" panose="02020603050405020304" pitchFamily="18" charset="0"/>
              </a:rPr>
            </a:b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22134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Slice</Template>
  <TotalTime>4582</TotalTime>
  <Words>1702</Words>
  <Application>Microsoft Office PowerPoint</Application>
  <PresentationFormat>Экран (4:3)</PresentationFormat>
  <Paragraphs>456</Paragraphs>
  <Slides>39</Slides>
  <Notes>11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4</vt:i4>
      </vt:variant>
      <vt:variant>
        <vt:lpstr>Заголовки слайдов</vt:lpstr>
      </vt:variant>
      <vt:variant>
        <vt:i4>39</vt:i4>
      </vt:variant>
    </vt:vector>
  </HeadingPairs>
  <TitlesOfParts>
    <vt:vector size="52" baseType="lpstr">
      <vt:lpstr>Arial</vt:lpstr>
      <vt:lpstr>Calibri</vt:lpstr>
      <vt:lpstr>Calibri Light</vt:lpstr>
      <vt:lpstr>Constantia</vt:lpstr>
      <vt:lpstr>Times New Roman</vt:lpstr>
      <vt:lpstr>Trebuchet MS</vt:lpstr>
      <vt:lpstr>Wingdings</vt:lpstr>
      <vt:lpstr>Wingdings 2</vt:lpstr>
      <vt:lpstr>Wingdings 3</vt:lpstr>
      <vt:lpstr>Поток</vt:lpstr>
      <vt:lpstr>1_Тема Office</vt:lpstr>
      <vt:lpstr>Грань</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БЮДЖЕТ. ОСНОВНЫЕ ТЕРМИНЫ И ОПРЕДЕЛЕНИЯ  Бюджет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 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Бюджетная система Российской Федерации - основанная на экономических отношениях и государственном устройстве Российской Федерации, регулируемая законодательством Российской Федерации совокупность федерального бюджета, бюджетов субъектов Российской Федерации, местных бюджетов и бюджетов государственных внебюджетных фондов; Доходы бюджета - поступающие в бюджет денежные средства, за исключением средств, являющихся в соответствии с настоящим Кодексом источниками финансирования дефицита бюджета; Расходы бюджета - выплачиваемые из бюджета денежные средства, за исключением средств, являющихся в соответствии с настоящим Кодексом источниками финансирования дефицита бюджета; Дефицит бюджета - превышение расходов бюджета над его доходами; Профицит бюджета - превышение доходов бюджета над его расходами; Бюджетный процесс - регламентируемая законодательством Российской Федерации деятельность органов государственной власти, органов местного самоуправления и иных участников бюджетного процесса по составлению и рассмотрению проектов бюджетов, утверждению и исполнению бюджетов, контролю за их исполнением, осуществлению бюджетного учета, составлению, внешней проверке, рассмотрению и утверждению бюджетной отчетности; Бюджетная роспись - документ, который составляется и ведется главным распорядителем бюджетных средств (главным администратором источников финансирования дефицита бюджета) в соответствии с настоящим Кодексом в целях исполнения бюджета по расходам (источникам финансирования дефицита бюджета); Бюджетные ассигнования - предельные объемы денежных средств, предусмотренных в соответствующем финансовом году для исполнения бюджетных обязательств; Государственный или муниципальный долг - обязательства, возникающие из государственных или муниципальных заимствований, гарантий по обязательствам третьих лиц, другие обязательства в соответствии с видами долговых обязательств, установленными настоящим Кодексом, принятые на себя Российской Федерацией, субъектом Российской Федерации или муниципальным образованием; Расходные обязательства - обусловленные законом, иным нормативным правовым актом, договором или соглашением обязанности публично-правового образования (Российской Федерации, субъекта Российской Федерации, муниципального образования) или действующего от его имени казенного учреждения предоставить физическому или юридическому лицу, иному публично-правовому образованию, субъекту международного права средства из соответствующего бюджета; </vt:lpstr>
      <vt:lpstr>БЮДЖЕТ. ОСНОВНЫЕ ТЕРМИНЫ И ОПРЕДЕЛЕНИЯ  Публичные нормативные обязательства - публичные обязательства перед физическим лицом, подлежащие исполнению в денежной форме в установленном соответствующим законом, иным нормативным правовым актом размере или имеющие установленный порядок его индексации, за исключением выплат физическому лицу, предусмотренных статусом государственных (муниципальных) служащих, а также лиц, замещающих государственные должности Российской Федерации, государственные должности субъектов Российской Федерации, муниципальные должности, работников казенных учреждений, военнослужащих, проходящих военную службу по призыву (обладающих статусом военнослужащих, проходящих военную службу по призыву), лиц, обучающихся (воспитанников) в государственных (муниципальных) образовательных учреждениях; Межбюджетные отношения - 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 Межбюджетные трансферты - средства, предоставляемые одним бюджетом бюджетной системы Российской Федерации другому бюджету бюджетной системы Российской Федерации; Дотации - межбюджетные трансферты, предоставляемые на безвозмездной и безвозвратной основе; Бюджетные полномочия - установленные настоящим Кодексом и принятыми в соответствии с ним правовыми актами, регулирующими бюджетные правоотношения, права и обязанности органов государственной власти (органов местного самоуправления) и иных участников бюджетного процесса по регулированию бюджетных правоотношений, организации и осуществлению бюджетного процесса; смета доходов и расходов населенного пункта, другой территории, не являющейся муниципальным образованием, - утвержденный органом местного самоуправления городского, сельского поселения план доходов и расходов распорядителя (главного распорядителя) средств местного бюджета, уполномоченного местной администрацией городского, сельского поселения осуществлять в данном населенном пункте (на другой территории), входящем (входящей) в состав территории городского, сельского поселения, отдельные функции местной администрации; государственные (муниципальные) услуги (работы) - услуги (работы), оказываемые (выполняемые) органами государственной власти (органами местного самоуправления), государственными (муниципальными) учреждениями и в случаях, установленных законодательством Российской Федерации, иными юридическими лицами; Государственное (муниципальное) задание - документ, устанавливающий требования к составу, качеству и (или) объему (содержанию), условиям, порядку и результатам оказания государственных (муниципальных) услуг (выполнения работ); Бюджетные инвестиции - бюджетные средства, направляемые на создание или увеличение за счет средств бюджета стоимости государственного (муниципального) имущества; Финансовые органы - Министерство финансов Российской Федерации, органы исполнительной власти субъектов Российской Федерации, осуществляющие составление и организацию исполнения бюджетов субъектов Российской Федерации (финансовые органы субъектов Российской Федерации), органы (должностные лица) местных администраций муниципальных образований, осуществляющие составление и организацию исполнения местных бюджетов (финансовые органы муниципальных образований); Главный распорядитель бюджетных средств (главный распорядитель средств соответствующего бюджета) - орган государственной власти (государственный орган), орган управления государственным внебюджетным фондом, орган местного самоуправления, орган местной администрации, а также наиболее значимое учреждение науки, образования, культуры и здравоохранения, указанное в ведомственной структуре расходов бюджета, имеющие право распределять бюджетные ассигнования и лимиты бюджетных обязательств между подведомственными распорядителями и (или) получателями бюджетных средств; </vt:lpstr>
      <vt:lpstr>БЮДЖЕТ. ОСНОВНЫЕ ТЕРМИНЫ И ОПРЕДЕЛЕНИЯ  Получатель бюджетных средств (получатель средств соответствующего бюджета) - орган государственной власти (государственный орган), орган управления государственным внебюджетным фондом, орган местного самоуправления, орган местной администрации, находящееся в ведении главного распорядителя (распорядителя) бюджетных средств казенное учреждение, имеющие право на принятие и (или) исполнение бюджетных обязательств от имени публично-правового образования за счет средств соответствующего бюджета; Казенное учреждение - государственное (муниципальное) учреждение, осуществляющее оказание государственных (муниципальных) услуг, выполнение работ и (или) исполнение государственных (муниципальных) функций в целях обеспечения реализации предусмотренных законодательством Российской Федерации полномочий органов государственной власти (государственных органов) или органов местного самоуправления, финансовое обеспечение деятельности которого осуществляется за счет средств соответствующего бюджета на основании бюджетной сметы; Ведомственная структура расходов бюджета - распределение бюджетных ассигнований, предусмотренных законом (решением) о бюджете, по главным распорядителям бюджетных средств, разделам, подразделам, целевым статьям, группам (группам и подгруппам) видов расходов бюджетов либо по главным распорядителям бюджетных средств, разделам, подразделам и (или) целевым статьям (государственным (муниципальным) программам и непрограммным направлениям деятельности), группам (группам и подгруппам) видов расходов классификации расходов бюджетов; Администратор доходов бюджета - орган государственной власти (государственный орган), орган местного самоуправления, орган местной администрации, орган управления государственным внебюджетным фондом, Центральный банк Российской Федерации, казенное учреждение, осуществляющие в соответствии с законодательством Российской Федерации контроль за правильностью исчисления, полнотой и своевременностью уплаты, начисление, учет, взыскание и принятие решений о возврате (зачете) излишне уплаченных (взысканных) платежей, пеней и штрафов по ним, являющихся доходами бюджетов бюджетной системы Российской Федерации; Государственная или муниципальная гарантия (государственная гарантия Российской Федерации, государственная гарантия субъекта Российской Федерации, муниципальная гарантия) - вид долгового обязательства, в силу которого соответственно Российская Федерация, субъект Российской Федерации, муниципальное образование (гарант) обязаны при наступлении предусмотренного в гарантии события (гарантийного случая) уплатить лицу, в пользу которого предоставлена гарантия (бенефициару), по его письменному требованию определенную в обязательстве денежную сумму за счет средств соответствующего бюджета в соответствии с условиями даваемого гарантом обязательства отвечать за исполнение третьим лицом (принципалом) его обязательств перед бенефициаром; Текущий финансовый год - год, в котором осуществляется исполнение бюджета, составление и рассмотрение проекта бюджета на очередной финансовый год (очередной финансовый год и плановый период); Очередной финансовый год - год, следующий за текущим финансовым годом; Плановый период - два финансовых года, следующие за очередным финансовым годом; Отчетный финансовый год - год, предшествующий текущему финансовому году.  </vt:lpstr>
      <vt:lpstr>Основные характеристики бюджета                                 МО Пудостьское сельское поселение за 2023 год</vt:lpstr>
      <vt:lpstr>Презентация PowerPoint</vt:lpstr>
      <vt:lpstr>Исполнение доходов                                                            МО Пудостьское сельское поселение за 2023 год</vt:lpstr>
      <vt:lpstr>Презентация PowerPoint</vt:lpstr>
      <vt:lpstr>Презентация PowerPoint</vt:lpstr>
      <vt:lpstr>Исполнение расходов                                                                   МО Пудостьское сельское поселение за 2023 год</vt:lpstr>
      <vt:lpstr>Презентация PowerPoint</vt:lpstr>
      <vt:lpstr>Презентация PowerPoint</vt:lpstr>
      <vt:lpstr>Информация об исполнении расходной части бюджета в разрезе муниципальной программы                                           МО Пудостьское сельское поселение за 2023 год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NB</cp:lastModifiedBy>
  <cp:revision>413</cp:revision>
  <cp:lastPrinted>2025-02-28T08:07:46Z</cp:lastPrinted>
  <dcterms:created xsi:type="dcterms:W3CDTF">2016-02-05T12:29:19Z</dcterms:created>
  <dcterms:modified xsi:type="dcterms:W3CDTF">2025-02-28T12:14:03Z</dcterms:modified>
</cp:coreProperties>
</file>