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8"/>
  </p:notesMasterIdLst>
  <p:sldIdLst>
    <p:sldId id="291" r:id="rId7"/>
    <p:sldId id="256" r:id="rId8"/>
    <p:sldId id="292" r:id="rId9"/>
    <p:sldId id="293" r:id="rId10"/>
    <p:sldId id="296" r:id="rId11"/>
    <p:sldId id="297" r:id="rId12"/>
    <p:sldId id="298" r:id="rId13"/>
    <p:sldId id="257" r:id="rId14"/>
    <p:sldId id="258" r:id="rId15"/>
    <p:sldId id="300" r:id="rId16"/>
    <p:sldId id="301" r:id="rId17"/>
    <p:sldId id="302" r:id="rId18"/>
    <p:sldId id="303" r:id="rId19"/>
    <p:sldId id="304" r:id="rId20"/>
    <p:sldId id="259" r:id="rId21"/>
    <p:sldId id="288" r:id="rId22"/>
    <p:sldId id="260" r:id="rId23"/>
    <p:sldId id="261" r:id="rId24"/>
    <p:sldId id="263" r:id="rId25"/>
    <p:sldId id="262" r:id="rId26"/>
    <p:sldId id="289" r:id="rId27"/>
    <p:sldId id="265" r:id="rId28"/>
    <p:sldId id="266" r:id="rId29"/>
    <p:sldId id="267" r:id="rId30"/>
    <p:sldId id="269" r:id="rId31"/>
    <p:sldId id="290" r:id="rId32"/>
    <p:sldId id="271" r:id="rId33"/>
    <p:sldId id="287" r:id="rId34"/>
    <p:sldId id="272" r:id="rId35"/>
    <p:sldId id="294" r:id="rId36"/>
    <p:sldId id="295" r:id="rId3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3" autoAdjust="0"/>
    <p:restoredTop sz="80193" autoAdjust="0"/>
  </p:normalViewPr>
  <p:slideViewPr>
    <p:cSldViewPr>
      <p:cViewPr varScale="1">
        <p:scale>
          <a:sx n="71" d="100"/>
          <a:sy n="71" d="100"/>
        </p:scale>
        <p:origin x="1565"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rgbClr val="C00000"/>
                </a:solidFill>
                <a:latin typeface="+mn-lt"/>
                <a:ea typeface="+mn-ea"/>
                <a:cs typeface="+mn-cs"/>
              </a:defRPr>
            </a:pPr>
            <a:r>
              <a:rPr lang="ru-RU" dirty="0" smtClean="0">
                <a:solidFill>
                  <a:srgbClr val="C00000"/>
                </a:solidFill>
                <a:latin typeface="Times New Roman" panose="02020603050405020304" pitchFamily="18" charset="0"/>
                <a:cs typeface="Times New Roman" panose="02020603050405020304" pitchFamily="18" charset="0"/>
              </a:rPr>
              <a:t>Объём и структура </a:t>
            </a:r>
            <a:r>
              <a:rPr lang="ru-RU" dirty="0">
                <a:solidFill>
                  <a:srgbClr val="C00000"/>
                </a:solidFill>
                <a:latin typeface="Times New Roman" panose="02020603050405020304" pitchFamily="18" charset="0"/>
                <a:cs typeface="Times New Roman" panose="02020603050405020304" pitchFamily="18" charset="0"/>
              </a:rPr>
              <a:t>налоговых и неналоговых </a:t>
            </a:r>
            <a:r>
              <a:rPr lang="ru-RU" dirty="0" smtClean="0">
                <a:solidFill>
                  <a:srgbClr val="C00000"/>
                </a:solidFill>
                <a:latin typeface="Times New Roman" panose="02020603050405020304" pitchFamily="18" charset="0"/>
                <a:cs typeface="Times New Roman" panose="02020603050405020304" pitchFamily="18" charset="0"/>
              </a:rPr>
              <a:t>доходов</a:t>
            </a:r>
            <a:r>
              <a:rPr lang="ru-RU" baseline="0" dirty="0" smtClean="0">
                <a:solidFill>
                  <a:srgbClr val="C00000"/>
                </a:solidFill>
                <a:latin typeface="Times New Roman" panose="02020603050405020304" pitchFamily="18" charset="0"/>
                <a:cs typeface="Times New Roman" panose="02020603050405020304" pitchFamily="18" charset="0"/>
              </a:rPr>
              <a:t> </a:t>
            </a:r>
            <a:r>
              <a:rPr lang="ru-RU" dirty="0" smtClean="0">
                <a:solidFill>
                  <a:srgbClr val="C00000"/>
                </a:solidFill>
                <a:latin typeface="Times New Roman" panose="02020603050405020304" pitchFamily="18" charset="0"/>
                <a:cs typeface="Times New Roman" panose="02020603050405020304" pitchFamily="18" charset="0"/>
              </a:rPr>
              <a:t>на </a:t>
            </a:r>
            <a:r>
              <a:rPr lang="ru-RU" dirty="0">
                <a:solidFill>
                  <a:srgbClr val="C00000"/>
                </a:solidFill>
                <a:latin typeface="Times New Roman" panose="02020603050405020304" pitchFamily="18" charset="0"/>
                <a:cs typeface="Times New Roman" panose="02020603050405020304" pitchFamily="18" charset="0"/>
              </a:rPr>
              <a:t>2022 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rgbClr val="C00000"/>
              </a:solidFill>
              <a:latin typeface="+mn-lt"/>
              <a:ea typeface="+mn-ea"/>
              <a:cs typeface="+mn-cs"/>
            </a:defRPr>
          </a:pPr>
          <a:endParaRPr lang="ru-RU"/>
        </a:p>
      </c:txPr>
    </c:title>
    <c:autoTitleDeleted val="0"/>
    <c:plotArea>
      <c:layout/>
      <c:pieChart>
        <c:varyColors val="1"/>
        <c:ser>
          <c:idx val="0"/>
          <c:order val="0"/>
          <c:tx>
            <c:strRef>
              <c:f>Лист1!$B$1</c:f>
              <c:strCache>
                <c:ptCount val="1"/>
                <c:pt idx="0">
                  <c:v>Структура налоговых и неналоговых доходов на 2022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1.9231866102179123E-2"/>
                  <c:y val="-0.1545304197104369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4.8735904343962357E-3"/>
                  <c:y val="0.1456427603248287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Налог на доходы физических лиц (35240,0 тыс. руб.)</c:v>
                </c:pt>
                <c:pt idx="1">
                  <c:v>Акцизы по подакцизным товарам (продукции), производимым на территории Российской Федерации                                              (3 350,0 тыс. руб.)</c:v>
                </c:pt>
                <c:pt idx="2">
                  <c:v>Единый сельскохозяйственный налог (2,2 тыс. руб.)</c:v>
                </c:pt>
                <c:pt idx="3">
                  <c:v>Налог на имущество физических лиц (1 640,0 тыс. руб.)</c:v>
                </c:pt>
                <c:pt idx="4">
                  <c:v>Земельный налог (13 200,0 тыс. руб.)</c:v>
                </c:pt>
                <c:pt idx="5">
                  <c:v>Доходы от использования имущества (2 883,0 тыс. руб.)</c:v>
                </c:pt>
                <c:pt idx="6">
                  <c:v>Доходы от оказания платных услуг (работ) и компенсации затрат государства (900,0 тыс. руб.)</c:v>
                </c:pt>
                <c:pt idx="7">
                  <c:v>Штрафы, санкции, возмещение ущерба (68,0 тыс. руб.)</c:v>
                </c:pt>
              </c:strCache>
            </c:strRef>
          </c:cat>
          <c:val>
            <c:numRef>
              <c:f>Лист1!$B$2:$B$9</c:f>
              <c:numCache>
                <c:formatCode>0.0</c:formatCode>
                <c:ptCount val="8"/>
                <c:pt idx="0">
                  <c:v>13196.8</c:v>
                </c:pt>
                <c:pt idx="1">
                  <c:v>3350</c:v>
                </c:pt>
                <c:pt idx="2">
                  <c:v>2.2000000000000002</c:v>
                </c:pt>
                <c:pt idx="3">
                  <c:v>1640</c:v>
                </c:pt>
                <c:pt idx="4">
                  <c:v>13200</c:v>
                </c:pt>
                <c:pt idx="5">
                  <c:v>2883</c:v>
                </c:pt>
                <c:pt idx="6">
                  <c:v>900</c:v>
                </c:pt>
                <c:pt idx="7">
                  <c:v>68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60506806287396642"/>
          <c:y val="0.14731308551345257"/>
          <c:w val="0.35871324317139369"/>
          <c:h val="0.852686914486547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mn-lt"/>
                <a:ea typeface="+mn-ea"/>
                <a:cs typeface="+mn-cs"/>
              </a:defRPr>
            </a:pPr>
            <a:r>
              <a:rPr lang="ru-RU" dirty="0" smtClean="0">
                <a:solidFill>
                  <a:schemeClr val="accent2"/>
                </a:solidFill>
                <a:latin typeface="Times New Roman" panose="02020603050405020304" pitchFamily="18" charset="0"/>
                <a:cs typeface="Times New Roman" panose="02020603050405020304" pitchFamily="18" charset="0"/>
              </a:rPr>
              <a:t>Объём</a:t>
            </a:r>
            <a:r>
              <a:rPr lang="ru-RU" baseline="0" dirty="0" smtClean="0">
                <a:solidFill>
                  <a:schemeClr val="accent2"/>
                </a:solidFill>
                <a:latin typeface="Times New Roman" panose="02020603050405020304" pitchFamily="18" charset="0"/>
                <a:cs typeface="Times New Roman" panose="02020603050405020304" pitchFamily="18" charset="0"/>
              </a:rPr>
              <a:t> и с</a:t>
            </a:r>
            <a:r>
              <a:rPr lang="ru-RU" dirty="0" smtClean="0">
                <a:solidFill>
                  <a:schemeClr val="accent2"/>
                </a:solidFill>
                <a:latin typeface="Times New Roman" panose="02020603050405020304" pitchFamily="18" charset="0"/>
                <a:cs typeface="Times New Roman" panose="02020603050405020304" pitchFamily="18" charset="0"/>
              </a:rPr>
              <a:t>труктура </a:t>
            </a:r>
            <a:r>
              <a:rPr lang="ru-RU" dirty="0">
                <a:solidFill>
                  <a:schemeClr val="accent2"/>
                </a:solidFill>
                <a:latin typeface="Times New Roman" panose="02020603050405020304" pitchFamily="18" charset="0"/>
                <a:cs typeface="Times New Roman" panose="02020603050405020304" pitchFamily="18" charset="0"/>
              </a:rPr>
              <a:t>безвозмездных </a:t>
            </a:r>
            <a:r>
              <a:rPr lang="ru-RU" dirty="0" smtClean="0">
                <a:solidFill>
                  <a:schemeClr val="accent2"/>
                </a:solidFill>
                <a:latin typeface="Times New Roman" panose="02020603050405020304" pitchFamily="18" charset="0"/>
                <a:cs typeface="Times New Roman" panose="02020603050405020304" pitchFamily="18" charset="0"/>
              </a:rPr>
              <a:t>поступлений</a:t>
            </a:r>
            <a:r>
              <a:rPr lang="ru-RU" baseline="0" dirty="0" smtClean="0">
                <a:solidFill>
                  <a:schemeClr val="accent2"/>
                </a:solidFill>
                <a:latin typeface="Times New Roman" panose="02020603050405020304" pitchFamily="18" charset="0"/>
                <a:cs typeface="Times New Roman" panose="02020603050405020304" pitchFamily="18" charset="0"/>
              </a:rPr>
              <a:t> </a:t>
            </a:r>
            <a:r>
              <a:rPr lang="ru-RU" dirty="0" smtClean="0">
                <a:solidFill>
                  <a:schemeClr val="accent2"/>
                </a:solidFill>
                <a:latin typeface="Times New Roman" panose="02020603050405020304" pitchFamily="18" charset="0"/>
                <a:cs typeface="Times New Roman" panose="02020603050405020304" pitchFamily="18" charset="0"/>
              </a:rPr>
              <a:t>на </a:t>
            </a:r>
            <a:r>
              <a:rPr lang="ru-RU" dirty="0">
                <a:solidFill>
                  <a:schemeClr val="accent2"/>
                </a:solidFill>
                <a:latin typeface="Times New Roman" panose="02020603050405020304" pitchFamily="18" charset="0"/>
                <a:cs typeface="Times New Roman" panose="02020603050405020304" pitchFamily="18" charset="0"/>
              </a:rPr>
              <a:t>2022 год</a:t>
            </a:r>
          </a:p>
        </c:rich>
      </c:tx>
      <c:layout>
        <c:manualLayout>
          <c:xMode val="edge"/>
          <c:yMode val="edge"/>
          <c:x val="0.18039746425481343"/>
          <c:y val="4.290063866777565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mn-lt"/>
              <a:ea typeface="+mn-ea"/>
              <a:cs typeface="+mn-cs"/>
            </a:defRPr>
          </a:pPr>
          <a:endParaRPr lang="ru-RU"/>
        </a:p>
      </c:txPr>
    </c:title>
    <c:autoTitleDeleted val="0"/>
    <c:plotArea>
      <c:layout/>
      <c:pieChart>
        <c:varyColors val="1"/>
        <c:ser>
          <c:idx val="0"/>
          <c:order val="0"/>
          <c:tx>
            <c:strRef>
              <c:f>Лист1!$B$1</c:f>
              <c:strCache>
                <c:ptCount val="1"/>
                <c:pt idx="0">
                  <c:v>Структура безвозмездных поступлений на 2022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Лист1!$A$2:$A$5</c:f>
              <c:strCache>
                <c:ptCount val="4"/>
                <c:pt idx="0">
                  <c:v>Дотация                                 (33 148,8 тыс. руб.)</c:v>
                </c:pt>
                <c:pt idx="1">
                  <c:v>Субсидии                               (30 308,6 тыс. руб.)</c:v>
                </c:pt>
                <c:pt idx="2">
                  <c:v>Субвенции                             (601,8 тыс. руб.)</c:v>
                </c:pt>
                <c:pt idx="3">
                  <c:v>Иные межбюджетные трасферты                                                 (150,0 тыс. руб.)</c:v>
                </c:pt>
              </c:strCache>
            </c:strRef>
          </c:cat>
          <c:val>
            <c:numRef>
              <c:f>Лист1!$B$2:$B$5</c:f>
              <c:numCache>
                <c:formatCode>#,##0.00</c:formatCode>
                <c:ptCount val="4"/>
                <c:pt idx="0">
                  <c:v>33148.800000000003</c:v>
                </c:pt>
                <c:pt idx="1">
                  <c:v>30308.6</c:v>
                </c:pt>
                <c:pt idx="2">
                  <c:v>601.79999999999995</c:v>
                </c:pt>
                <c:pt idx="3">
                  <c:v>150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265745604985693"/>
          <c:y val="0.17979122532798003"/>
          <c:w val="0.31382663831002905"/>
          <c:h val="0.651409232067653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rPr>
              <a:t>Объём</a:t>
            </a:r>
            <a:r>
              <a:rPr lang="ru-RU" baseline="0" dirty="0" smtClean="0">
                <a:solidFill>
                  <a:schemeClr val="accent2"/>
                </a:solidFill>
              </a:rPr>
              <a:t> и с</a:t>
            </a:r>
            <a:r>
              <a:rPr lang="ru-RU" dirty="0" smtClean="0">
                <a:solidFill>
                  <a:schemeClr val="accent2"/>
                </a:solidFill>
              </a:rPr>
              <a:t>труктура </a:t>
            </a:r>
            <a:r>
              <a:rPr lang="ru-RU" dirty="0">
                <a:solidFill>
                  <a:schemeClr val="accent2"/>
                </a:solidFill>
              </a:rPr>
              <a:t>расходов бюджета на 2022 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расходов бюджета на 2022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0.11430461064069318"/>
                  <c:y val="5.807282336918868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Общегосударственные расходы                       (20 166,87 тыс. руб.)</c:v>
                </c:pt>
                <c:pt idx="1">
                  <c:v>Национальная оборона                                   (594,7 тыс. руб.)</c:v>
                </c:pt>
                <c:pt idx="2">
                  <c:v>Национальная безопасность и правохранительная деятельность                        (500,0 тыс. руб.)</c:v>
                </c:pt>
                <c:pt idx="3">
                  <c:v>Национальная экономика                                   (11 417,7 тыс. руб.)</c:v>
                </c:pt>
                <c:pt idx="4">
                  <c:v>Жилищно-коммунальное хозяйство (37 579,33 тыс. руб.)</c:v>
                </c:pt>
                <c:pt idx="5">
                  <c:v>Образование                                                  (1 050,0 тыс. руб.)</c:v>
                </c:pt>
                <c:pt idx="6">
                  <c:v>Культура ,кинематография                                             (29 560,0 тыс. руб.)</c:v>
                </c:pt>
                <c:pt idx="7">
                  <c:v>Физическая культура и спорт                                   (2 000,00 тыс. руб.)</c:v>
                </c:pt>
              </c:strCache>
            </c:strRef>
          </c:cat>
          <c:val>
            <c:numRef>
              <c:f>Лист1!$B$2:$B$9</c:f>
              <c:numCache>
                <c:formatCode>0.00</c:formatCode>
                <c:ptCount val="8"/>
                <c:pt idx="0">
                  <c:v>20166.87</c:v>
                </c:pt>
                <c:pt idx="1">
                  <c:v>594.70000000000005</c:v>
                </c:pt>
                <c:pt idx="2">
                  <c:v>500</c:v>
                </c:pt>
                <c:pt idx="3">
                  <c:v>11417.7</c:v>
                </c:pt>
                <c:pt idx="4">
                  <c:v>37579.33</c:v>
                </c:pt>
                <c:pt idx="5">
                  <c:v>1050</c:v>
                </c:pt>
                <c:pt idx="6">
                  <c:v>29560</c:v>
                </c:pt>
                <c:pt idx="7">
                  <c:v>2000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389873231853552"/>
          <c:y val="0.12381910748992932"/>
          <c:w val="0.39677720131173216"/>
          <c:h val="0.762864675460529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 и структура </a:t>
            </a:r>
            <a:r>
              <a:rPr lang="ru-RU" dirty="0">
                <a:solidFill>
                  <a:schemeClr val="accent2"/>
                </a:solidFill>
                <a:latin typeface="Times New Roman" panose="02020603050405020304" pitchFamily="18" charset="0"/>
                <a:cs typeface="Times New Roman" panose="02020603050405020304" pitchFamily="18" charset="0"/>
              </a:rPr>
              <a:t>налоговых и неналоговых </a:t>
            </a:r>
            <a:r>
              <a:rPr lang="ru-RU" dirty="0" smtClean="0">
                <a:solidFill>
                  <a:schemeClr val="accent2"/>
                </a:solidFill>
                <a:latin typeface="Times New Roman" panose="02020603050405020304" pitchFamily="18" charset="0"/>
                <a:cs typeface="Times New Roman" panose="02020603050405020304" pitchFamily="18" charset="0"/>
              </a:rPr>
              <a:t>доходов</a:t>
            </a:r>
            <a:r>
              <a:rPr lang="ru-RU" baseline="0" dirty="0" smtClean="0">
                <a:solidFill>
                  <a:schemeClr val="accent2"/>
                </a:solidFill>
                <a:latin typeface="Times New Roman" panose="02020603050405020304" pitchFamily="18" charset="0"/>
                <a:cs typeface="Times New Roman" panose="02020603050405020304" pitchFamily="18" charset="0"/>
              </a:rPr>
              <a:t> </a:t>
            </a:r>
            <a:r>
              <a:rPr lang="ru-RU" dirty="0" smtClean="0">
                <a:solidFill>
                  <a:schemeClr val="accent2"/>
                </a:solidFill>
                <a:latin typeface="Times New Roman" panose="02020603050405020304" pitchFamily="18" charset="0"/>
                <a:cs typeface="Times New Roman" panose="02020603050405020304" pitchFamily="18" charset="0"/>
              </a:rPr>
              <a:t>на </a:t>
            </a:r>
            <a:r>
              <a:rPr lang="ru-RU" dirty="0">
                <a:solidFill>
                  <a:schemeClr val="accent2"/>
                </a:solidFill>
                <a:latin typeface="Times New Roman" panose="02020603050405020304" pitchFamily="18" charset="0"/>
                <a:cs typeface="Times New Roman" panose="02020603050405020304" pitchFamily="18" charset="0"/>
              </a:rPr>
              <a:t>2023 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3.8278668625296774E-2"/>
          <c:y val="0.12855361749929017"/>
          <c:w val="0.56006122776481626"/>
          <c:h val="0.84009184164722439"/>
        </c:manualLayout>
      </c:layout>
      <c:pieChart>
        <c:varyColors val="1"/>
        <c:ser>
          <c:idx val="0"/>
          <c:order val="0"/>
          <c:tx>
            <c:strRef>
              <c:f>Лист1!$B$1</c:f>
              <c:strCache>
                <c:ptCount val="1"/>
                <c:pt idx="0">
                  <c:v>Структура налоговых и неналоговых доходов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1.4596011965748709E-2"/>
                  <c:y val="-0.160289443148292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2.4685662945662986E-2"/>
                  <c:y val="0.1495717508799388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Налог на доходы физических лиц                                                           (14 133,8 тыс. руб.)</c:v>
                </c:pt>
                <c:pt idx="1">
                  <c:v>Акцизы по подакцизным товарам (продукции), проводимым на территории Российской Федерации (3 554,0 тыс. руб.)</c:v>
                </c:pt>
                <c:pt idx="2">
                  <c:v>Единый сельскохозяйственный налог                              (2,2 тыс. руб.)</c:v>
                </c:pt>
                <c:pt idx="3">
                  <c:v>Налог на имущество физических лиц                   (1 745,0 тыс. руб.)</c:v>
                </c:pt>
                <c:pt idx="4">
                  <c:v>Земельный налог                                                              (13 200,0 тыс. руб.)</c:v>
                </c:pt>
                <c:pt idx="5">
                  <c:v>Доходы от использования имущества, находящегося в государственной и муниципальной собственности                                           (2 543,0 тыс. руб.)</c:v>
                </c:pt>
                <c:pt idx="6">
                  <c:v>Доходы от оказания платных услуг (работ) и компенсации затрат государства                                       (900,0 тыс. руб.)</c:v>
                </c:pt>
                <c:pt idx="7">
                  <c:v>Штрафы, санкции, возмещение ущерба                                  (68,0 тыс. руб.)</c:v>
                </c:pt>
              </c:strCache>
            </c:strRef>
          </c:cat>
          <c:val>
            <c:numRef>
              <c:f>Лист1!$B$2:$B$9</c:f>
              <c:numCache>
                <c:formatCode>0.00</c:formatCode>
                <c:ptCount val="8"/>
                <c:pt idx="0">
                  <c:v>14133.8</c:v>
                </c:pt>
                <c:pt idx="1">
                  <c:v>3554</c:v>
                </c:pt>
                <c:pt idx="2">
                  <c:v>2.2000000000000002</c:v>
                </c:pt>
                <c:pt idx="3">
                  <c:v>1745</c:v>
                </c:pt>
                <c:pt idx="4">
                  <c:v>13200</c:v>
                </c:pt>
                <c:pt idx="5">
                  <c:v>2543</c:v>
                </c:pt>
                <c:pt idx="6">
                  <c:v>900</c:v>
                </c:pt>
                <c:pt idx="7">
                  <c:v>68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519570289291528"/>
          <c:y val="0.15460248006631744"/>
          <c:w val="0.33793419088700288"/>
          <c:h val="0.845282758570171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a:t>
            </a:r>
            <a:r>
              <a:rPr lang="ru-RU" baseline="0" dirty="0" smtClean="0">
                <a:solidFill>
                  <a:schemeClr val="accent2"/>
                </a:solidFill>
                <a:latin typeface="Times New Roman" panose="02020603050405020304" pitchFamily="18" charset="0"/>
                <a:cs typeface="Times New Roman" panose="02020603050405020304" pitchFamily="18" charset="0"/>
              </a:rPr>
              <a:t> и с</a:t>
            </a:r>
            <a:r>
              <a:rPr lang="ru-RU" dirty="0" smtClean="0">
                <a:solidFill>
                  <a:schemeClr val="accent2"/>
                </a:solidFill>
                <a:latin typeface="Times New Roman" panose="02020603050405020304" pitchFamily="18" charset="0"/>
                <a:cs typeface="Times New Roman" panose="02020603050405020304" pitchFamily="18" charset="0"/>
              </a:rPr>
              <a:t>труктура </a:t>
            </a:r>
            <a:r>
              <a:rPr lang="ru-RU" dirty="0">
                <a:solidFill>
                  <a:schemeClr val="accent2"/>
                </a:solidFill>
                <a:latin typeface="Times New Roman" panose="02020603050405020304" pitchFamily="18" charset="0"/>
                <a:cs typeface="Times New Roman" panose="02020603050405020304" pitchFamily="18" charset="0"/>
              </a:rPr>
              <a:t>безвозмездных поступлений </a:t>
            </a:r>
            <a:r>
              <a:rPr lang="ru-RU" dirty="0" smtClean="0">
                <a:solidFill>
                  <a:schemeClr val="accent2"/>
                </a:solidFill>
                <a:latin typeface="Times New Roman" panose="02020603050405020304" pitchFamily="18" charset="0"/>
                <a:cs typeface="Times New Roman" panose="02020603050405020304" pitchFamily="18" charset="0"/>
              </a:rPr>
              <a:t>                         на </a:t>
            </a:r>
            <a:r>
              <a:rPr lang="ru-RU" dirty="0">
                <a:solidFill>
                  <a:schemeClr val="accent2"/>
                </a:solidFill>
                <a:latin typeface="Times New Roman" panose="02020603050405020304" pitchFamily="18" charset="0"/>
                <a:cs typeface="Times New Roman" panose="02020603050405020304" pitchFamily="18" charset="0"/>
              </a:rPr>
              <a:t>2023 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безвозмездных поступлений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1"/>
              <c:layout>
                <c:manualLayout>
                  <c:x val="4.0389656404543053E-3"/>
                  <c:y val="0.1754122863027428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Лист1!$A$2:$A$4</c:f>
              <c:strCache>
                <c:ptCount val="3"/>
                <c:pt idx="0">
                  <c:v>Дотация                                                      (34 009,7 тыс. руб.)</c:v>
                </c:pt>
                <c:pt idx="1">
                  <c:v>Субвенции                                                       (601,6 тыс. руб.)</c:v>
                </c:pt>
                <c:pt idx="2">
                  <c:v>Иные межбюджетные трансферты                                         (150,0 тыс. руб.)</c:v>
                </c:pt>
              </c:strCache>
            </c:strRef>
          </c:cat>
          <c:val>
            <c:numRef>
              <c:f>Лист1!$B$2:$B$4</c:f>
              <c:numCache>
                <c:formatCode>#,##0.00</c:formatCode>
                <c:ptCount val="3"/>
                <c:pt idx="0">
                  <c:v>34009.699999999997</c:v>
                </c:pt>
                <c:pt idx="1">
                  <c:v>601.79999999999995</c:v>
                </c:pt>
                <c:pt idx="2">
                  <c:v>150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373560595369288"/>
          <c:y val="9.9138862470714489E-2"/>
          <c:w val="0.24429680485952016"/>
          <c:h val="0.508784432987299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a:t>
            </a:r>
            <a:r>
              <a:rPr lang="ru-RU" baseline="0" dirty="0" smtClean="0">
                <a:solidFill>
                  <a:schemeClr val="accent2"/>
                </a:solidFill>
                <a:latin typeface="Times New Roman" panose="02020603050405020304" pitchFamily="18" charset="0"/>
                <a:cs typeface="Times New Roman" panose="02020603050405020304" pitchFamily="18" charset="0"/>
              </a:rPr>
              <a:t> и с</a:t>
            </a:r>
            <a:r>
              <a:rPr lang="ru-RU" dirty="0" smtClean="0">
                <a:solidFill>
                  <a:schemeClr val="accent2"/>
                </a:solidFill>
                <a:latin typeface="Times New Roman" panose="02020603050405020304" pitchFamily="18" charset="0"/>
                <a:cs typeface="Times New Roman" panose="02020603050405020304" pitchFamily="18" charset="0"/>
              </a:rPr>
              <a:t>труктура </a:t>
            </a:r>
            <a:r>
              <a:rPr lang="ru-RU" dirty="0">
                <a:solidFill>
                  <a:schemeClr val="accent2"/>
                </a:solidFill>
                <a:latin typeface="Times New Roman" panose="02020603050405020304" pitchFamily="18" charset="0"/>
                <a:cs typeface="Times New Roman" panose="02020603050405020304" pitchFamily="18" charset="0"/>
              </a:rPr>
              <a:t>расходов бюджета </a:t>
            </a:r>
            <a:r>
              <a:rPr lang="ru-RU" dirty="0" smtClean="0">
                <a:solidFill>
                  <a:schemeClr val="accent2"/>
                </a:solidFill>
                <a:latin typeface="Times New Roman" panose="02020603050405020304" pitchFamily="18" charset="0"/>
                <a:cs typeface="Times New Roman" panose="02020603050405020304" pitchFamily="18" charset="0"/>
              </a:rPr>
              <a:t>                     на </a:t>
            </a:r>
            <a:r>
              <a:rPr lang="ru-RU" dirty="0">
                <a:solidFill>
                  <a:schemeClr val="accent2"/>
                </a:solidFill>
                <a:latin typeface="Times New Roman" panose="02020603050405020304" pitchFamily="18" charset="0"/>
                <a:cs typeface="Times New Roman" panose="02020603050405020304" pitchFamily="18" charset="0"/>
              </a:rPr>
              <a:t>2023 год</a:t>
            </a:r>
          </a:p>
        </c:rich>
      </c:tx>
      <c:layout>
        <c:manualLayout>
          <c:xMode val="edge"/>
          <c:yMode val="edge"/>
          <c:x val="0.17841449600096354"/>
          <c:y val="4.359690371481820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расходов бюджета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0.24330032903924487"/>
                  <c:y val="-6.765072295337978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Общегосударственные расходы (19 799,2 тыс. руб.)</c:v>
                </c:pt>
                <c:pt idx="1">
                  <c:v>Национальная оборона                                       (594,7 тыс. руб.)</c:v>
                </c:pt>
                <c:pt idx="2">
                  <c:v>Национальная безопасность и правохранительная деятельность (500,0 тыс. руб.) </c:v>
                </c:pt>
                <c:pt idx="3">
                  <c:v>Национальная экономика                              (6 460,0 тыс. руб.)</c:v>
                </c:pt>
                <c:pt idx="4">
                  <c:v>Жилищно-коммунальное хозяйство (16 17 178,0 тыс. руб.)</c:v>
                </c:pt>
                <c:pt idx="5">
                  <c:v>Образование                                                        (1 050,0 тыс. руб.)</c:v>
                </c:pt>
                <c:pt idx="6">
                  <c:v>Культура ,кинематография                                 (24 620,0 тыс. руб.)</c:v>
                </c:pt>
                <c:pt idx="7">
                  <c:v>Физическая культура и спорт                              (2 000,0 тыс. руб.)</c:v>
                </c:pt>
              </c:strCache>
            </c:strRef>
          </c:cat>
          <c:val>
            <c:numRef>
              <c:f>Лист1!$B$2:$B$9</c:f>
              <c:numCache>
                <c:formatCode>#,##0.00</c:formatCode>
                <c:ptCount val="8"/>
                <c:pt idx="0">
                  <c:v>19799.2</c:v>
                </c:pt>
                <c:pt idx="1">
                  <c:v>594.70000000000005</c:v>
                </c:pt>
                <c:pt idx="2">
                  <c:v>500</c:v>
                </c:pt>
                <c:pt idx="3">
                  <c:v>6460</c:v>
                </c:pt>
                <c:pt idx="4">
                  <c:v>16178</c:v>
                </c:pt>
                <c:pt idx="5">
                  <c:v>1050</c:v>
                </c:pt>
                <c:pt idx="6">
                  <c:v>24620</c:v>
                </c:pt>
                <c:pt idx="7">
                  <c:v>2000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4"/>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 и структура </a:t>
            </a:r>
            <a:r>
              <a:rPr lang="ru-RU" dirty="0">
                <a:solidFill>
                  <a:schemeClr val="accent2"/>
                </a:solidFill>
                <a:latin typeface="Times New Roman" panose="02020603050405020304" pitchFamily="18" charset="0"/>
                <a:cs typeface="Times New Roman" panose="02020603050405020304" pitchFamily="18" charset="0"/>
              </a:rPr>
              <a:t>налоговых и неналоговых доходов на 2024 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налоговых и неналоговых доходов на 2024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3.7361964786694788E-3"/>
                  <c:y val="-0.1411598206259911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1.2880200498242937E-3"/>
                  <c:y val="0.3036976320812839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Налог на доходы физических лиц                                  (15 024,0 тыс. руб.)</c:v>
                </c:pt>
                <c:pt idx="1">
                  <c:v>Акцизы по подакцизным товарам (продукции), производимым на территории Российской Федерации                      (3 643,0 тыс. руб.)</c:v>
                </c:pt>
                <c:pt idx="2">
                  <c:v>Единый сельскохозяйственный налог                                                              (2,2 тыс. руб.)</c:v>
                </c:pt>
                <c:pt idx="3">
                  <c:v>Налог на имущество физических лиц                                           (1 858,0 тыс. руб.)</c:v>
                </c:pt>
                <c:pt idx="4">
                  <c:v>Земельный налог                                                                     (13 200,0 тыс. руб.)</c:v>
                </c:pt>
                <c:pt idx="5">
                  <c:v>Доходы от использования имущества, находящегося в государственной и муниципальной собственности                                      (2 533,0 тыс. руб.)</c:v>
                </c:pt>
                <c:pt idx="6">
                  <c:v>Доходы от оказания платных услуг (работ) и компенсации затрат государства (900,0 тыс. руб.)</c:v>
                </c:pt>
                <c:pt idx="7">
                  <c:v>Штрафы, санкции, возмещение ущерба (68,0 тыс. руб.)</c:v>
                </c:pt>
              </c:strCache>
            </c:strRef>
          </c:cat>
          <c:val>
            <c:numRef>
              <c:f>Лист1!$B$2:$B$9</c:f>
              <c:numCache>
                <c:formatCode>#,##0.00</c:formatCode>
                <c:ptCount val="8"/>
                <c:pt idx="0">
                  <c:v>15024</c:v>
                </c:pt>
                <c:pt idx="1">
                  <c:v>3643</c:v>
                </c:pt>
                <c:pt idx="2">
                  <c:v>2.2000000000000002</c:v>
                </c:pt>
                <c:pt idx="3">
                  <c:v>1858</c:v>
                </c:pt>
                <c:pt idx="4">
                  <c:v>13200</c:v>
                </c:pt>
                <c:pt idx="5">
                  <c:v>2533</c:v>
                </c:pt>
                <c:pt idx="6">
                  <c:v>900</c:v>
                </c:pt>
                <c:pt idx="7">
                  <c:v>68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404321441761731"/>
          <c:y val="0.15284854713112683"/>
          <c:w val="0.38735635980386562"/>
          <c:h val="0.846040465200836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 и структура </a:t>
            </a:r>
            <a:r>
              <a:rPr lang="ru-RU" dirty="0">
                <a:solidFill>
                  <a:schemeClr val="accent2"/>
                </a:solidFill>
                <a:latin typeface="Times New Roman" panose="02020603050405020304" pitchFamily="18" charset="0"/>
                <a:cs typeface="Times New Roman" panose="02020603050405020304" pitchFamily="18" charset="0"/>
              </a:rPr>
              <a:t>безвозмездных поступлений </a:t>
            </a:r>
            <a:r>
              <a:rPr lang="ru-RU" dirty="0" smtClean="0">
                <a:solidFill>
                  <a:schemeClr val="accent2"/>
                </a:solidFill>
                <a:latin typeface="Times New Roman" panose="02020603050405020304" pitchFamily="18" charset="0"/>
                <a:cs typeface="Times New Roman" panose="02020603050405020304" pitchFamily="18" charset="0"/>
              </a:rPr>
              <a:t>                  на 2024 </a:t>
            </a:r>
            <a:r>
              <a:rPr lang="ru-RU" dirty="0">
                <a:solidFill>
                  <a:schemeClr val="accent2"/>
                </a:solidFill>
                <a:latin typeface="Times New Roman" panose="02020603050405020304" pitchFamily="18" charset="0"/>
                <a:cs typeface="Times New Roman" panose="02020603050405020304" pitchFamily="18" charset="0"/>
              </a:rPr>
              <a:t>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безвозмездных поступлений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2"/>
              <c:layout>
                <c:manualLayout>
                  <c:x val="3.3817688925454732E-2"/>
                  <c:y val="0.3316469110269799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Лист1!$A$2:$A$4</c:f>
              <c:strCache>
                <c:ptCount val="3"/>
                <c:pt idx="0">
                  <c:v>Дотация                                                      (34 941,2 тыс. руб.)</c:v>
                </c:pt>
                <c:pt idx="1">
                  <c:v>Субвенции                                             (7, 1 тыс. руб.)</c:v>
                </c:pt>
                <c:pt idx="2">
                  <c:v>Иные межбюджетные трансферты                                        (150,0 тыс. руб.)</c:v>
                </c:pt>
              </c:strCache>
            </c:strRef>
          </c:cat>
          <c:val>
            <c:numRef>
              <c:f>Лист1!$B$2:$B$4</c:f>
              <c:numCache>
                <c:formatCode>#,##0.00</c:formatCode>
                <c:ptCount val="3"/>
                <c:pt idx="0">
                  <c:v>34941.199999999997</c:v>
                </c:pt>
                <c:pt idx="1">
                  <c:v>7.1</c:v>
                </c:pt>
                <c:pt idx="2">
                  <c:v>150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981406970797037"/>
          <c:y val="0.1204582274741146"/>
          <c:w val="0.24429680485952016"/>
          <c:h val="0.462269454798062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ru-RU" dirty="0">
                <a:solidFill>
                  <a:srgbClr val="C00000"/>
                </a:solidFill>
                <a:latin typeface="Times New Roman" panose="02020603050405020304" pitchFamily="18" charset="0"/>
                <a:cs typeface="Times New Roman" panose="02020603050405020304" pitchFamily="18" charset="0"/>
              </a:rPr>
              <a:t>Объём и структура расходов бюджета на 2024 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расходов бюджета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Лист1!$A$2:$A$8</c:f>
              <c:strCache>
                <c:ptCount val="7"/>
                <c:pt idx="0">
                  <c:v>Общегосударственные расходы (19 799,0 тыс. руб.)</c:v>
                </c:pt>
                <c:pt idx="1">
                  <c:v>Национальная безопасность и правохранительная деятельность (500,0 тыс. руб.)</c:v>
                </c:pt>
                <c:pt idx="2">
                  <c:v>Национальная экономика                                                               (6 460,0 тыс. руб.)</c:v>
                </c:pt>
                <c:pt idx="3">
                  <c:v>Жилищно-коммунальное хозяйство                                                       (16 338,0 тыс. руб.)</c:v>
                </c:pt>
                <c:pt idx="4">
                  <c:v>Образование                                                                              (1 050,0 тыс. руб.)</c:v>
                </c:pt>
                <c:pt idx="5">
                  <c:v>Культура ,кинематография                                    (24 620,0 тыс. руб.)</c:v>
                </c:pt>
                <c:pt idx="6">
                  <c:v>Физическая культура и спорт                                    (2 000,0 тыс. руб.)</c:v>
                </c:pt>
              </c:strCache>
            </c:strRef>
          </c:cat>
          <c:val>
            <c:numRef>
              <c:f>Лист1!$B$2:$B$8</c:f>
              <c:numCache>
                <c:formatCode>#,##0.00</c:formatCode>
                <c:ptCount val="7"/>
                <c:pt idx="0">
                  <c:v>19799.400000000001</c:v>
                </c:pt>
                <c:pt idx="1">
                  <c:v>500</c:v>
                </c:pt>
                <c:pt idx="2">
                  <c:v>6460</c:v>
                </c:pt>
                <c:pt idx="3">
                  <c:v>16338</c:v>
                </c:pt>
                <c:pt idx="4">
                  <c:v>1050</c:v>
                </c:pt>
                <c:pt idx="5">
                  <c:v>24620</c:v>
                </c:pt>
                <c:pt idx="6">
                  <c:v>2000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5"/>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E463A-9D9A-4E9E-9C50-6E3CE225A2D2}"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AF69A7F4-0932-4ADB-A3E0-6EB84B500661}">
      <dgm:prSet phldrT="[Текст]"/>
      <dgm:spPr>
        <a:ln>
          <a:solidFill>
            <a:schemeClr val="accent3">
              <a:lumMod val="75000"/>
            </a:schemeClr>
          </a:solidFill>
        </a:ln>
      </dgm:spPr>
      <dgm:t>
        <a:bodyPr/>
        <a:lstStyle/>
        <a:p>
          <a:r>
            <a:rPr lang="ru-RU" dirty="0">
              <a:solidFill>
                <a:schemeClr val="tx2"/>
              </a:solidFill>
              <a:latin typeface="Times New Roman" panose="02020603050405020304" pitchFamily="18" charset="0"/>
              <a:cs typeface="Times New Roman" panose="02020603050405020304" pitchFamily="18" charset="0"/>
            </a:rPr>
            <a:t>Основы формирования бюджета </a:t>
          </a:r>
          <a:r>
            <a:rPr lang="ru-RU" dirty="0" smtClean="0">
              <a:solidFill>
                <a:schemeClr val="tx2"/>
              </a:solidFill>
              <a:latin typeface="Times New Roman" panose="02020603050405020304" pitchFamily="18" charset="0"/>
              <a:cs typeface="Times New Roman" panose="02020603050405020304" pitchFamily="18" charset="0"/>
            </a:rPr>
            <a:t>Пудостьского сельского поселения </a:t>
          </a:r>
          <a:r>
            <a:rPr lang="ru-RU" dirty="0">
              <a:solidFill>
                <a:schemeClr val="tx2"/>
              </a:solidFill>
              <a:latin typeface="Times New Roman" panose="02020603050405020304" pitchFamily="18" charset="0"/>
              <a:cs typeface="Times New Roman" panose="02020603050405020304" pitchFamily="18" charset="0"/>
            </a:rPr>
            <a:t>на 20</a:t>
          </a:r>
          <a:r>
            <a:rPr lang="en-US" dirty="0">
              <a:solidFill>
                <a:schemeClr val="tx2"/>
              </a:solidFill>
              <a:latin typeface="Times New Roman" panose="02020603050405020304" pitchFamily="18" charset="0"/>
              <a:cs typeface="Times New Roman" panose="02020603050405020304" pitchFamily="18" charset="0"/>
            </a:rPr>
            <a:t>2</a:t>
          </a:r>
          <a:r>
            <a:rPr lang="ru-RU" dirty="0">
              <a:solidFill>
                <a:schemeClr val="tx2"/>
              </a:solidFill>
              <a:latin typeface="Times New Roman" panose="02020603050405020304" pitchFamily="18" charset="0"/>
              <a:cs typeface="Times New Roman" panose="02020603050405020304" pitchFamily="18" charset="0"/>
            </a:rPr>
            <a:t>2 год и плановый период 20</a:t>
          </a:r>
          <a:r>
            <a:rPr lang="en-US" dirty="0">
              <a:solidFill>
                <a:schemeClr val="tx2"/>
              </a:solidFill>
              <a:latin typeface="Times New Roman" panose="02020603050405020304" pitchFamily="18" charset="0"/>
              <a:cs typeface="Times New Roman" panose="02020603050405020304" pitchFamily="18" charset="0"/>
            </a:rPr>
            <a:t>2</a:t>
          </a:r>
          <a:r>
            <a:rPr lang="ru-RU" dirty="0">
              <a:solidFill>
                <a:schemeClr val="tx2"/>
              </a:solidFill>
              <a:latin typeface="Times New Roman" panose="02020603050405020304" pitchFamily="18" charset="0"/>
              <a:cs typeface="Times New Roman" panose="02020603050405020304" pitchFamily="18" charset="0"/>
            </a:rPr>
            <a:t>3 и </a:t>
          </a:r>
          <a:r>
            <a:rPr lang="en-US" dirty="0">
              <a:solidFill>
                <a:schemeClr val="tx2"/>
              </a:solidFill>
              <a:latin typeface="Times New Roman" panose="02020603050405020304" pitchFamily="18" charset="0"/>
              <a:cs typeface="Times New Roman" panose="02020603050405020304" pitchFamily="18" charset="0"/>
            </a:rPr>
            <a:t>202</a:t>
          </a:r>
          <a:r>
            <a:rPr lang="ru-RU" dirty="0">
              <a:solidFill>
                <a:schemeClr val="tx2"/>
              </a:solidFill>
              <a:latin typeface="Times New Roman" panose="02020603050405020304" pitchFamily="18" charset="0"/>
              <a:cs typeface="Times New Roman" panose="02020603050405020304" pitchFamily="18" charset="0"/>
            </a:rPr>
            <a:t>4 </a:t>
          </a:r>
          <a:r>
            <a:rPr lang="ru-RU" dirty="0" smtClean="0">
              <a:solidFill>
                <a:schemeClr val="tx2"/>
              </a:solidFill>
              <a:latin typeface="Times New Roman" panose="02020603050405020304" pitchFamily="18" charset="0"/>
              <a:cs typeface="Times New Roman" panose="02020603050405020304" pitchFamily="18" charset="0"/>
            </a:rPr>
            <a:t>годов</a:t>
          </a:r>
          <a:r>
            <a:rPr lang="en-US" dirty="0" smtClean="0">
              <a:solidFill>
                <a:schemeClr val="tx2"/>
              </a:solidFill>
              <a:latin typeface="Times New Roman" panose="02020603050405020304" pitchFamily="18" charset="0"/>
              <a:cs typeface="Times New Roman" panose="02020603050405020304" pitchFamily="18" charset="0"/>
            </a:rPr>
            <a:t>:</a:t>
          </a:r>
          <a:endParaRPr lang="ru-RU" dirty="0">
            <a:solidFill>
              <a:schemeClr val="tx2"/>
            </a:solidFill>
            <a:latin typeface="Times New Roman" panose="02020603050405020304" pitchFamily="18" charset="0"/>
            <a:cs typeface="Times New Roman" panose="02020603050405020304" pitchFamily="18" charset="0"/>
          </a:endParaRPr>
        </a:p>
      </dgm:t>
    </dgm:pt>
    <dgm:pt modelId="{44CDB5A0-84B7-4317-B40E-38F7812A4FF4}" type="parTrans" cxnId="{CCEE11D2-281E-45CD-A22E-37C8C6C87987}">
      <dgm:prSet/>
      <dgm:spPr/>
      <dgm:t>
        <a:bodyPr/>
        <a:lstStyle/>
        <a:p>
          <a:endParaRPr lang="ru-RU"/>
        </a:p>
      </dgm:t>
    </dgm:pt>
    <dgm:pt modelId="{751F30E1-4284-4E2E-98D6-29BB0765C204}" type="sibTrans" cxnId="{CCEE11D2-281E-45CD-A22E-37C8C6C87987}">
      <dgm:prSet/>
      <dgm:spPr/>
      <dgm:t>
        <a:bodyPr/>
        <a:lstStyle/>
        <a:p>
          <a:endParaRPr lang="ru-RU"/>
        </a:p>
      </dgm:t>
    </dgm:pt>
    <dgm:pt modelId="{FF132A34-25C5-4D06-B0BC-4992F26DFA17}">
      <dgm:prSet phldrT="[Текст]"/>
      <dgm:spPr/>
      <dgm:t>
        <a:bodyPr/>
        <a:lstStyle/>
        <a:p>
          <a:r>
            <a:rPr lang="ru-RU" dirty="0"/>
            <a:t>Бюджетное послание Президента РФ</a:t>
          </a:r>
        </a:p>
      </dgm:t>
    </dgm:pt>
    <dgm:pt modelId="{95300321-DCEE-497C-A1A9-F0052795C5D9}" type="parTrans" cxnId="{CFAF4D86-5829-47B0-864A-BFAD53C8ADEE}">
      <dgm:prSet/>
      <dgm:spPr/>
      <dgm:t>
        <a:bodyPr/>
        <a:lstStyle/>
        <a:p>
          <a:endParaRPr lang="ru-RU"/>
        </a:p>
      </dgm:t>
    </dgm:pt>
    <dgm:pt modelId="{1EC2D576-FA30-4982-9698-4B9AF00ED3E5}" type="sibTrans" cxnId="{CFAF4D86-5829-47B0-864A-BFAD53C8ADEE}">
      <dgm:prSet/>
      <dgm:spPr/>
      <dgm:t>
        <a:bodyPr/>
        <a:lstStyle/>
        <a:p>
          <a:endParaRPr lang="ru-RU"/>
        </a:p>
      </dgm:t>
    </dgm:pt>
    <dgm:pt modelId="{14653527-8BE1-4C4D-9EA3-AC3D44E0A13F}">
      <dgm:prSet phldrT="[Текст]"/>
      <dgm:spPr/>
      <dgm:t>
        <a:bodyPr/>
        <a:lstStyle/>
        <a:p>
          <a:r>
            <a:rPr lang="ru-RU"/>
            <a:t>Прогноз социально-экономического развития поселения</a:t>
          </a:r>
        </a:p>
      </dgm:t>
    </dgm:pt>
    <dgm:pt modelId="{30023501-6433-4CF9-A970-83F841369B28}" type="parTrans" cxnId="{B265D60D-D23E-4997-AF42-F7652EFEAFE2}">
      <dgm:prSet/>
      <dgm:spPr/>
      <dgm:t>
        <a:bodyPr/>
        <a:lstStyle/>
        <a:p>
          <a:endParaRPr lang="ru-RU"/>
        </a:p>
      </dgm:t>
    </dgm:pt>
    <dgm:pt modelId="{43055D32-42E7-420A-A004-987065F01917}" type="sibTrans" cxnId="{B265D60D-D23E-4997-AF42-F7652EFEAFE2}">
      <dgm:prSet/>
      <dgm:spPr/>
      <dgm:t>
        <a:bodyPr/>
        <a:lstStyle/>
        <a:p>
          <a:endParaRPr lang="ru-RU"/>
        </a:p>
      </dgm:t>
    </dgm:pt>
    <dgm:pt modelId="{2A482A86-3175-4F7F-AB2E-11386A648385}">
      <dgm:prSet phldrT="[Текст]"/>
      <dgm:spPr/>
      <dgm:t>
        <a:bodyPr/>
        <a:lstStyle/>
        <a:p>
          <a:r>
            <a:rPr lang="ru-RU" b="0" dirty="0" smtClean="0"/>
            <a:t>Муниципальная </a:t>
          </a:r>
          <a:r>
            <a:rPr lang="ru-RU" b="0" dirty="0" smtClean="0"/>
            <a:t>программа  </a:t>
          </a:r>
          <a:r>
            <a:rPr lang="ru-RU" b="0" dirty="0"/>
            <a:t>поселения</a:t>
          </a:r>
        </a:p>
      </dgm:t>
    </dgm:pt>
    <dgm:pt modelId="{D95F725A-EFD2-443B-908B-686C9245E350}" type="parTrans" cxnId="{7EB204E3-7C28-4FFF-B02B-AE2A43D143E1}">
      <dgm:prSet/>
      <dgm:spPr/>
      <dgm:t>
        <a:bodyPr/>
        <a:lstStyle/>
        <a:p>
          <a:endParaRPr lang="ru-RU"/>
        </a:p>
      </dgm:t>
    </dgm:pt>
    <dgm:pt modelId="{CD8D387D-0EDC-4B97-8DB5-1E13202A8398}" type="sibTrans" cxnId="{7EB204E3-7C28-4FFF-B02B-AE2A43D143E1}">
      <dgm:prSet/>
      <dgm:spPr/>
      <dgm:t>
        <a:bodyPr/>
        <a:lstStyle/>
        <a:p>
          <a:endParaRPr lang="ru-RU"/>
        </a:p>
      </dgm:t>
    </dgm:pt>
    <dgm:pt modelId="{0BA74B7D-07A5-4953-9169-41A1B7975D51}">
      <dgm:prSet/>
      <dgm:spPr/>
      <dgm:t>
        <a:bodyPr/>
        <a:lstStyle/>
        <a:p>
          <a:r>
            <a:rPr lang="ru-RU" b="0" dirty="0"/>
            <a:t>Основные направления бюджетной и налоговой политики поселения на 20</a:t>
          </a:r>
          <a:r>
            <a:rPr lang="en-US" b="0" dirty="0"/>
            <a:t>2</a:t>
          </a:r>
          <a:r>
            <a:rPr lang="ru-RU" b="0" dirty="0"/>
            <a:t>2-20</a:t>
          </a:r>
          <a:r>
            <a:rPr lang="en-US" b="0" dirty="0" smtClean="0"/>
            <a:t>2</a:t>
          </a:r>
          <a:r>
            <a:rPr lang="ru-RU" b="0" dirty="0" smtClean="0"/>
            <a:t>4 </a:t>
          </a:r>
          <a:r>
            <a:rPr lang="ru-RU" b="0" dirty="0"/>
            <a:t>годы</a:t>
          </a:r>
        </a:p>
      </dgm:t>
    </dgm:pt>
    <dgm:pt modelId="{04ECA285-B93A-4A65-91AA-52FA2A42386D}" type="parTrans" cxnId="{64E589C8-E3D0-43EF-8A32-8115309ABD81}">
      <dgm:prSet/>
      <dgm:spPr/>
      <dgm:t>
        <a:bodyPr/>
        <a:lstStyle/>
        <a:p>
          <a:endParaRPr lang="ru-RU"/>
        </a:p>
      </dgm:t>
    </dgm:pt>
    <dgm:pt modelId="{E3250808-4E49-42ED-B02C-5C61B41835DF}" type="sibTrans" cxnId="{64E589C8-E3D0-43EF-8A32-8115309ABD81}">
      <dgm:prSet/>
      <dgm:spPr/>
      <dgm:t>
        <a:bodyPr/>
        <a:lstStyle/>
        <a:p>
          <a:endParaRPr lang="ru-RU"/>
        </a:p>
      </dgm:t>
    </dgm:pt>
    <dgm:pt modelId="{E74FA11D-FA0B-4946-849A-049E0B00E187}" type="pres">
      <dgm:prSet presAssocID="{D0BE463A-9D9A-4E9E-9C50-6E3CE225A2D2}" presName="Name0" presStyleCnt="0">
        <dgm:presLayoutVars>
          <dgm:chPref val="1"/>
          <dgm:dir/>
          <dgm:animOne val="branch"/>
          <dgm:animLvl val="lvl"/>
          <dgm:resizeHandles/>
        </dgm:presLayoutVars>
      </dgm:prSet>
      <dgm:spPr/>
      <dgm:t>
        <a:bodyPr/>
        <a:lstStyle/>
        <a:p>
          <a:endParaRPr lang="ru-RU"/>
        </a:p>
      </dgm:t>
    </dgm:pt>
    <dgm:pt modelId="{10CA85E1-9475-4B83-A016-CD465CB19007}" type="pres">
      <dgm:prSet presAssocID="{AF69A7F4-0932-4ADB-A3E0-6EB84B500661}" presName="vertOne" presStyleCnt="0"/>
      <dgm:spPr/>
    </dgm:pt>
    <dgm:pt modelId="{5FB1F300-C797-4ACF-9CF9-B71F7F2C5821}" type="pres">
      <dgm:prSet presAssocID="{AF69A7F4-0932-4ADB-A3E0-6EB84B500661}" presName="txOne" presStyleLbl="node0" presStyleIdx="0" presStyleCnt="1">
        <dgm:presLayoutVars>
          <dgm:chPref val="3"/>
        </dgm:presLayoutVars>
      </dgm:prSet>
      <dgm:spPr/>
      <dgm:t>
        <a:bodyPr/>
        <a:lstStyle/>
        <a:p>
          <a:endParaRPr lang="ru-RU"/>
        </a:p>
      </dgm:t>
    </dgm:pt>
    <dgm:pt modelId="{E5B7A760-6040-4777-9585-E764400D7192}" type="pres">
      <dgm:prSet presAssocID="{AF69A7F4-0932-4ADB-A3E0-6EB84B500661}" presName="parTransOne" presStyleCnt="0"/>
      <dgm:spPr/>
    </dgm:pt>
    <dgm:pt modelId="{99DA93FF-A3B3-4715-85DE-107A5A475AAF}" type="pres">
      <dgm:prSet presAssocID="{AF69A7F4-0932-4ADB-A3E0-6EB84B500661}" presName="horzOne" presStyleCnt="0"/>
      <dgm:spPr/>
    </dgm:pt>
    <dgm:pt modelId="{64AA598A-5051-477D-8B15-593E7312D958}" type="pres">
      <dgm:prSet presAssocID="{FF132A34-25C5-4D06-B0BC-4992F26DFA17}" presName="vertTwo" presStyleCnt="0"/>
      <dgm:spPr/>
    </dgm:pt>
    <dgm:pt modelId="{201577B9-FC67-492D-A5DB-F03E5795EDE0}" type="pres">
      <dgm:prSet presAssocID="{FF132A34-25C5-4D06-B0BC-4992F26DFA17}" presName="txTwo" presStyleLbl="node2" presStyleIdx="0" presStyleCnt="4">
        <dgm:presLayoutVars>
          <dgm:chPref val="3"/>
        </dgm:presLayoutVars>
      </dgm:prSet>
      <dgm:spPr/>
      <dgm:t>
        <a:bodyPr/>
        <a:lstStyle/>
        <a:p>
          <a:endParaRPr lang="ru-RU"/>
        </a:p>
      </dgm:t>
    </dgm:pt>
    <dgm:pt modelId="{6873F6E2-86E2-461B-AEBD-C09740611DAB}" type="pres">
      <dgm:prSet presAssocID="{FF132A34-25C5-4D06-B0BC-4992F26DFA17}" presName="horzTwo" presStyleCnt="0"/>
      <dgm:spPr/>
    </dgm:pt>
    <dgm:pt modelId="{C861BFDA-6E58-43D4-93AA-15BA25D3EE42}" type="pres">
      <dgm:prSet presAssocID="{1EC2D576-FA30-4982-9698-4B9AF00ED3E5}" presName="sibSpaceTwo" presStyleCnt="0"/>
      <dgm:spPr/>
    </dgm:pt>
    <dgm:pt modelId="{A3E5E37F-EA5B-4AF0-9638-BC313CF81D87}" type="pres">
      <dgm:prSet presAssocID="{14653527-8BE1-4C4D-9EA3-AC3D44E0A13F}" presName="vertTwo" presStyleCnt="0"/>
      <dgm:spPr/>
    </dgm:pt>
    <dgm:pt modelId="{6B64FC27-D9E9-4811-8E90-2B047A24D487}" type="pres">
      <dgm:prSet presAssocID="{14653527-8BE1-4C4D-9EA3-AC3D44E0A13F}" presName="txTwo" presStyleLbl="node2" presStyleIdx="1" presStyleCnt="4">
        <dgm:presLayoutVars>
          <dgm:chPref val="3"/>
        </dgm:presLayoutVars>
      </dgm:prSet>
      <dgm:spPr/>
      <dgm:t>
        <a:bodyPr/>
        <a:lstStyle/>
        <a:p>
          <a:endParaRPr lang="ru-RU"/>
        </a:p>
      </dgm:t>
    </dgm:pt>
    <dgm:pt modelId="{2080C79B-9EDD-4A0C-A480-D6E9D9397337}" type="pres">
      <dgm:prSet presAssocID="{14653527-8BE1-4C4D-9EA3-AC3D44E0A13F}" presName="horzTwo" presStyleCnt="0"/>
      <dgm:spPr/>
    </dgm:pt>
    <dgm:pt modelId="{5C76CA91-E8DF-4868-A3BB-859E139E1962}" type="pres">
      <dgm:prSet presAssocID="{43055D32-42E7-420A-A004-987065F01917}" presName="sibSpaceTwo" presStyleCnt="0"/>
      <dgm:spPr/>
    </dgm:pt>
    <dgm:pt modelId="{04040E19-8B1E-46CE-912A-4E084894F28D}" type="pres">
      <dgm:prSet presAssocID="{0BA74B7D-07A5-4953-9169-41A1B7975D51}" presName="vertTwo" presStyleCnt="0"/>
      <dgm:spPr/>
    </dgm:pt>
    <dgm:pt modelId="{4603108A-7CE0-4842-9347-BF6BD1F6E713}" type="pres">
      <dgm:prSet presAssocID="{0BA74B7D-07A5-4953-9169-41A1B7975D51}" presName="txTwo" presStyleLbl="node2" presStyleIdx="2" presStyleCnt="4">
        <dgm:presLayoutVars>
          <dgm:chPref val="3"/>
        </dgm:presLayoutVars>
      </dgm:prSet>
      <dgm:spPr/>
      <dgm:t>
        <a:bodyPr/>
        <a:lstStyle/>
        <a:p>
          <a:endParaRPr lang="ru-RU"/>
        </a:p>
      </dgm:t>
    </dgm:pt>
    <dgm:pt modelId="{1310EC26-2361-4105-B632-87E2A6260A52}" type="pres">
      <dgm:prSet presAssocID="{0BA74B7D-07A5-4953-9169-41A1B7975D51}" presName="horzTwo" presStyleCnt="0"/>
      <dgm:spPr/>
    </dgm:pt>
    <dgm:pt modelId="{3BCFA4C2-0F35-4069-BACB-01EFD601A33B}" type="pres">
      <dgm:prSet presAssocID="{E3250808-4E49-42ED-B02C-5C61B41835DF}" presName="sibSpaceTwo" presStyleCnt="0"/>
      <dgm:spPr/>
    </dgm:pt>
    <dgm:pt modelId="{F0094D7A-BA33-42BC-BFE9-79BBFF0A35A7}" type="pres">
      <dgm:prSet presAssocID="{2A482A86-3175-4F7F-AB2E-11386A648385}" presName="vertTwo" presStyleCnt="0"/>
      <dgm:spPr/>
    </dgm:pt>
    <dgm:pt modelId="{8F92C98B-2A5A-426B-9B18-F2ABD2D71DF6}" type="pres">
      <dgm:prSet presAssocID="{2A482A86-3175-4F7F-AB2E-11386A648385}" presName="txTwo" presStyleLbl="node2" presStyleIdx="3" presStyleCnt="4">
        <dgm:presLayoutVars>
          <dgm:chPref val="3"/>
        </dgm:presLayoutVars>
      </dgm:prSet>
      <dgm:spPr/>
      <dgm:t>
        <a:bodyPr/>
        <a:lstStyle/>
        <a:p>
          <a:endParaRPr lang="ru-RU"/>
        </a:p>
      </dgm:t>
    </dgm:pt>
    <dgm:pt modelId="{C4F1F2ED-F5D9-452B-94EC-9152E045DDED}" type="pres">
      <dgm:prSet presAssocID="{2A482A86-3175-4F7F-AB2E-11386A648385}" presName="horzTwo" presStyleCnt="0"/>
      <dgm:spPr/>
    </dgm:pt>
  </dgm:ptLst>
  <dgm:cxnLst>
    <dgm:cxn modelId="{7EB204E3-7C28-4FFF-B02B-AE2A43D143E1}" srcId="{AF69A7F4-0932-4ADB-A3E0-6EB84B500661}" destId="{2A482A86-3175-4F7F-AB2E-11386A648385}" srcOrd="3" destOrd="0" parTransId="{D95F725A-EFD2-443B-908B-686C9245E350}" sibTransId="{CD8D387D-0EDC-4B97-8DB5-1E13202A8398}"/>
    <dgm:cxn modelId="{62844668-CFA9-40F2-8DAA-55C7977A51E7}" type="presOf" srcId="{0BA74B7D-07A5-4953-9169-41A1B7975D51}" destId="{4603108A-7CE0-4842-9347-BF6BD1F6E713}" srcOrd="0" destOrd="0" presId="urn:microsoft.com/office/officeart/2005/8/layout/hierarchy4"/>
    <dgm:cxn modelId="{9D2E1910-CB11-4560-BF00-6E88BD196DE5}" type="presOf" srcId="{D0BE463A-9D9A-4E9E-9C50-6E3CE225A2D2}" destId="{E74FA11D-FA0B-4946-849A-049E0B00E187}" srcOrd="0" destOrd="0" presId="urn:microsoft.com/office/officeart/2005/8/layout/hierarchy4"/>
    <dgm:cxn modelId="{CCEE11D2-281E-45CD-A22E-37C8C6C87987}" srcId="{D0BE463A-9D9A-4E9E-9C50-6E3CE225A2D2}" destId="{AF69A7F4-0932-4ADB-A3E0-6EB84B500661}" srcOrd="0" destOrd="0" parTransId="{44CDB5A0-84B7-4317-B40E-38F7812A4FF4}" sibTransId="{751F30E1-4284-4E2E-98D6-29BB0765C204}"/>
    <dgm:cxn modelId="{CFAF4D86-5829-47B0-864A-BFAD53C8ADEE}" srcId="{AF69A7F4-0932-4ADB-A3E0-6EB84B500661}" destId="{FF132A34-25C5-4D06-B0BC-4992F26DFA17}" srcOrd="0" destOrd="0" parTransId="{95300321-DCEE-497C-A1A9-F0052795C5D9}" sibTransId="{1EC2D576-FA30-4982-9698-4B9AF00ED3E5}"/>
    <dgm:cxn modelId="{FC1C8BAF-E253-4048-BE90-A7520D95BDC6}" type="presOf" srcId="{2A482A86-3175-4F7F-AB2E-11386A648385}" destId="{8F92C98B-2A5A-426B-9B18-F2ABD2D71DF6}" srcOrd="0" destOrd="0" presId="urn:microsoft.com/office/officeart/2005/8/layout/hierarchy4"/>
    <dgm:cxn modelId="{A94A40AE-207A-472F-8295-A5BC7411757C}" type="presOf" srcId="{AF69A7F4-0932-4ADB-A3E0-6EB84B500661}" destId="{5FB1F300-C797-4ACF-9CF9-B71F7F2C5821}" srcOrd="0" destOrd="0" presId="urn:microsoft.com/office/officeart/2005/8/layout/hierarchy4"/>
    <dgm:cxn modelId="{B265D60D-D23E-4997-AF42-F7652EFEAFE2}" srcId="{AF69A7F4-0932-4ADB-A3E0-6EB84B500661}" destId="{14653527-8BE1-4C4D-9EA3-AC3D44E0A13F}" srcOrd="1" destOrd="0" parTransId="{30023501-6433-4CF9-A970-83F841369B28}" sibTransId="{43055D32-42E7-420A-A004-987065F01917}"/>
    <dgm:cxn modelId="{CD488107-E719-4F1F-AAD2-7562226F11AF}" type="presOf" srcId="{14653527-8BE1-4C4D-9EA3-AC3D44E0A13F}" destId="{6B64FC27-D9E9-4811-8E90-2B047A24D487}" srcOrd="0" destOrd="0" presId="urn:microsoft.com/office/officeart/2005/8/layout/hierarchy4"/>
    <dgm:cxn modelId="{3B6FCAA6-95EA-4BD4-8D59-3F9B273C39EE}" type="presOf" srcId="{FF132A34-25C5-4D06-B0BC-4992F26DFA17}" destId="{201577B9-FC67-492D-A5DB-F03E5795EDE0}" srcOrd="0" destOrd="0" presId="urn:microsoft.com/office/officeart/2005/8/layout/hierarchy4"/>
    <dgm:cxn modelId="{64E589C8-E3D0-43EF-8A32-8115309ABD81}" srcId="{AF69A7F4-0932-4ADB-A3E0-6EB84B500661}" destId="{0BA74B7D-07A5-4953-9169-41A1B7975D51}" srcOrd="2" destOrd="0" parTransId="{04ECA285-B93A-4A65-91AA-52FA2A42386D}" sibTransId="{E3250808-4E49-42ED-B02C-5C61B41835DF}"/>
    <dgm:cxn modelId="{AF86513E-B1FF-4463-AF24-B7F83AB1A14A}" type="presParOf" srcId="{E74FA11D-FA0B-4946-849A-049E0B00E187}" destId="{10CA85E1-9475-4B83-A016-CD465CB19007}" srcOrd="0" destOrd="0" presId="urn:microsoft.com/office/officeart/2005/8/layout/hierarchy4"/>
    <dgm:cxn modelId="{93009BB6-EB8E-490C-8772-0ECCE5643AB0}" type="presParOf" srcId="{10CA85E1-9475-4B83-A016-CD465CB19007}" destId="{5FB1F300-C797-4ACF-9CF9-B71F7F2C5821}" srcOrd="0" destOrd="0" presId="urn:microsoft.com/office/officeart/2005/8/layout/hierarchy4"/>
    <dgm:cxn modelId="{745E5EB9-19FE-422B-B9F3-407E0E9230AD}" type="presParOf" srcId="{10CA85E1-9475-4B83-A016-CD465CB19007}" destId="{E5B7A760-6040-4777-9585-E764400D7192}" srcOrd="1" destOrd="0" presId="urn:microsoft.com/office/officeart/2005/8/layout/hierarchy4"/>
    <dgm:cxn modelId="{0C74A7DF-A5F4-471F-9D5C-028BB10AF5F4}" type="presParOf" srcId="{10CA85E1-9475-4B83-A016-CD465CB19007}" destId="{99DA93FF-A3B3-4715-85DE-107A5A475AAF}" srcOrd="2" destOrd="0" presId="urn:microsoft.com/office/officeart/2005/8/layout/hierarchy4"/>
    <dgm:cxn modelId="{753B204C-85C6-4CDF-AA80-E8BE98732DF3}" type="presParOf" srcId="{99DA93FF-A3B3-4715-85DE-107A5A475AAF}" destId="{64AA598A-5051-477D-8B15-593E7312D958}" srcOrd="0" destOrd="0" presId="urn:microsoft.com/office/officeart/2005/8/layout/hierarchy4"/>
    <dgm:cxn modelId="{4F932B5B-C30D-4052-8B68-FF1ED471CAB7}" type="presParOf" srcId="{64AA598A-5051-477D-8B15-593E7312D958}" destId="{201577B9-FC67-492D-A5DB-F03E5795EDE0}" srcOrd="0" destOrd="0" presId="urn:microsoft.com/office/officeart/2005/8/layout/hierarchy4"/>
    <dgm:cxn modelId="{602A067D-4206-44AD-AF36-85D09BDB375F}" type="presParOf" srcId="{64AA598A-5051-477D-8B15-593E7312D958}" destId="{6873F6E2-86E2-461B-AEBD-C09740611DAB}" srcOrd="1" destOrd="0" presId="urn:microsoft.com/office/officeart/2005/8/layout/hierarchy4"/>
    <dgm:cxn modelId="{DDD1DBC8-F814-4670-95AE-1C6BEDBCC55C}" type="presParOf" srcId="{99DA93FF-A3B3-4715-85DE-107A5A475AAF}" destId="{C861BFDA-6E58-43D4-93AA-15BA25D3EE42}" srcOrd="1" destOrd="0" presId="urn:microsoft.com/office/officeart/2005/8/layout/hierarchy4"/>
    <dgm:cxn modelId="{182CC1F8-2CDE-4FCE-949B-E0097A92CDF0}" type="presParOf" srcId="{99DA93FF-A3B3-4715-85DE-107A5A475AAF}" destId="{A3E5E37F-EA5B-4AF0-9638-BC313CF81D87}" srcOrd="2" destOrd="0" presId="urn:microsoft.com/office/officeart/2005/8/layout/hierarchy4"/>
    <dgm:cxn modelId="{7A6EE41D-0FCA-4D59-A4FA-25738351D6A6}" type="presParOf" srcId="{A3E5E37F-EA5B-4AF0-9638-BC313CF81D87}" destId="{6B64FC27-D9E9-4811-8E90-2B047A24D487}" srcOrd="0" destOrd="0" presId="urn:microsoft.com/office/officeart/2005/8/layout/hierarchy4"/>
    <dgm:cxn modelId="{FDF33EFE-7E4B-481A-8A1C-56BC420796D9}" type="presParOf" srcId="{A3E5E37F-EA5B-4AF0-9638-BC313CF81D87}" destId="{2080C79B-9EDD-4A0C-A480-D6E9D9397337}" srcOrd="1" destOrd="0" presId="urn:microsoft.com/office/officeart/2005/8/layout/hierarchy4"/>
    <dgm:cxn modelId="{F14E004B-6D92-4907-BF8C-D5D4E2EC764E}" type="presParOf" srcId="{99DA93FF-A3B3-4715-85DE-107A5A475AAF}" destId="{5C76CA91-E8DF-4868-A3BB-859E139E1962}" srcOrd="3" destOrd="0" presId="urn:microsoft.com/office/officeart/2005/8/layout/hierarchy4"/>
    <dgm:cxn modelId="{80DA9064-0D46-47C8-91E3-41E153BBE750}" type="presParOf" srcId="{99DA93FF-A3B3-4715-85DE-107A5A475AAF}" destId="{04040E19-8B1E-46CE-912A-4E084894F28D}" srcOrd="4" destOrd="0" presId="urn:microsoft.com/office/officeart/2005/8/layout/hierarchy4"/>
    <dgm:cxn modelId="{F34EFFBD-C2C7-4C94-A79B-0A874E3D8BDA}" type="presParOf" srcId="{04040E19-8B1E-46CE-912A-4E084894F28D}" destId="{4603108A-7CE0-4842-9347-BF6BD1F6E713}" srcOrd="0" destOrd="0" presId="urn:microsoft.com/office/officeart/2005/8/layout/hierarchy4"/>
    <dgm:cxn modelId="{485D3C8A-0146-471D-BEB1-28CBF622C3A8}" type="presParOf" srcId="{04040E19-8B1E-46CE-912A-4E084894F28D}" destId="{1310EC26-2361-4105-B632-87E2A6260A52}" srcOrd="1" destOrd="0" presId="urn:microsoft.com/office/officeart/2005/8/layout/hierarchy4"/>
    <dgm:cxn modelId="{60072F12-C623-4CB7-84AF-5260BD6C0FF9}" type="presParOf" srcId="{99DA93FF-A3B3-4715-85DE-107A5A475AAF}" destId="{3BCFA4C2-0F35-4069-BACB-01EFD601A33B}" srcOrd="5" destOrd="0" presId="urn:microsoft.com/office/officeart/2005/8/layout/hierarchy4"/>
    <dgm:cxn modelId="{B8996245-62AB-497E-B73A-E198164861C5}" type="presParOf" srcId="{99DA93FF-A3B3-4715-85DE-107A5A475AAF}" destId="{F0094D7A-BA33-42BC-BFE9-79BBFF0A35A7}" srcOrd="6" destOrd="0" presId="urn:microsoft.com/office/officeart/2005/8/layout/hierarchy4"/>
    <dgm:cxn modelId="{61DE8785-5BB1-4E35-9DD7-05C4E8C086E0}" type="presParOf" srcId="{F0094D7A-BA33-42BC-BFE9-79BBFF0A35A7}" destId="{8F92C98B-2A5A-426B-9B18-F2ABD2D71DF6}" srcOrd="0" destOrd="0" presId="urn:microsoft.com/office/officeart/2005/8/layout/hierarchy4"/>
    <dgm:cxn modelId="{3A1AA63D-C287-40B2-B987-878228992A7B}" type="presParOf" srcId="{F0094D7A-BA33-42BC-BFE9-79BBFF0A35A7}" destId="{C4F1F2ED-F5D9-452B-94EC-9152E045DDE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0FAA5-7527-4FB2-ABC9-A2F7B4DC2841}"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11813908-888C-4DB6-8C02-46B77AAB2493}">
      <dgm:prSet phldrT="[Текст]"/>
      <dgm:spPr/>
      <dgm:t>
        <a:bodyPr/>
        <a:lstStyle/>
        <a:p>
          <a:r>
            <a:rPr lang="ru-RU" dirty="0" smtClean="0">
              <a:solidFill>
                <a:schemeClr val="tx2"/>
              </a:solidFill>
              <a:latin typeface="Times New Roman" panose="02020603050405020304" pitchFamily="18" charset="0"/>
              <a:cs typeface="Times New Roman" panose="02020603050405020304" pitchFamily="18" charset="0"/>
            </a:rPr>
            <a:t>Бюджет Пудостьского сельского поселения </a:t>
          </a:r>
          <a:r>
            <a:rPr lang="ru-RU" dirty="0">
              <a:solidFill>
                <a:schemeClr val="tx2"/>
              </a:solidFill>
              <a:latin typeface="Times New Roman" panose="02020603050405020304" pitchFamily="18" charset="0"/>
              <a:cs typeface="Times New Roman" panose="02020603050405020304" pitchFamily="18" charset="0"/>
            </a:rPr>
            <a:t>на 2022 год и плановый период 2023 и 2024 </a:t>
          </a:r>
          <a:r>
            <a:rPr lang="ru-RU" dirty="0" smtClean="0">
              <a:solidFill>
                <a:schemeClr val="tx2"/>
              </a:solidFill>
              <a:latin typeface="Times New Roman" panose="02020603050405020304" pitchFamily="18" charset="0"/>
              <a:cs typeface="Times New Roman" panose="02020603050405020304" pitchFamily="18" charset="0"/>
            </a:rPr>
            <a:t>годов </a:t>
          </a:r>
          <a:r>
            <a:rPr lang="ru-RU" dirty="0">
              <a:solidFill>
                <a:schemeClr val="tx2"/>
              </a:solidFill>
              <a:latin typeface="Times New Roman" panose="02020603050405020304" pitchFamily="18" charset="0"/>
              <a:cs typeface="Times New Roman" panose="02020603050405020304" pitchFamily="18" charset="0"/>
            </a:rPr>
            <a:t>направлен на решение следующих задач:</a:t>
          </a:r>
        </a:p>
      </dgm:t>
    </dgm:pt>
    <dgm:pt modelId="{C0DA8CF4-FE30-47B5-9429-DF5280AC29D8}" type="parTrans" cxnId="{E323F7CC-687A-4D5E-B39C-C2B0FCDA0541}">
      <dgm:prSet/>
      <dgm:spPr/>
      <dgm:t>
        <a:bodyPr/>
        <a:lstStyle/>
        <a:p>
          <a:endParaRPr lang="ru-RU"/>
        </a:p>
      </dgm:t>
    </dgm:pt>
    <dgm:pt modelId="{ADDEFB9D-F028-4D41-B9ED-8C07AFC96ADB}" type="sibTrans" cxnId="{E323F7CC-687A-4D5E-B39C-C2B0FCDA0541}">
      <dgm:prSet/>
      <dgm:spPr/>
      <dgm:t>
        <a:bodyPr/>
        <a:lstStyle/>
        <a:p>
          <a:endParaRPr lang="ru-RU"/>
        </a:p>
      </dgm:t>
    </dgm:pt>
    <dgm:pt modelId="{A8C63FE4-76F7-4DCB-A31E-343F705D441C}">
      <dgm:prSet phldrT="[Текст]"/>
      <dgm:spPr/>
      <dgm:t>
        <a:bodyPr/>
        <a:lstStyle/>
        <a:p>
          <a:r>
            <a:rPr lang="ru-RU" dirty="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p>
      </dgm:t>
    </dgm:pt>
    <dgm:pt modelId="{05F568B9-DC87-425A-8CCA-F93AA30CC95D}" type="parTrans" cxnId="{5457557B-7114-4561-8734-13B9934FBA80}">
      <dgm:prSet/>
      <dgm:spPr/>
      <dgm:t>
        <a:bodyPr/>
        <a:lstStyle/>
        <a:p>
          <a:endParaRPr lang="ru-RU"/>
        </a:p>
      </dgm:t>
    </dgm:pt>
    <dgm:pt modelId="{B403A05E-8B18-4B0D-82EC-60EC20D4C6BB}" type="sibTrans" cxnId="{5457557B-7114-4561-8734-13B9934FBA80}">
      <dgm:prSet/>
      <dgm:spPr/>
      <dgm:t>
        <a:bodyPr/>
        <a:lstStyle/>
        <a:p>
          <a:endParaRPr lang="ru-RU"/>
        </a:p>
      </dgm:t>
    </dgm:pt>
    <dgm:pt modelId="{97CECF8B-25BC-453D-A2B0-0470404F9E3F}">
      <dgm:prSet phldrT="[Текст]"/>
      <dgm:spPr/>
      <dgm:t>
        <a:bodyPr/>
        <a:lstStyle/>
        <a:p>
          <a:r>
            <a:rPr lang="ru-RU"/>
            <a:t>Повышение эффективности бюджетных расходов</a:t>
          </a:r>
        </a:p>
      </dgm:t>
    </dgm:pt>
    <dgm:pt modelId="{FEFE8B41-E876-4784-8060-DF6DBEA376C2}" type="parTrans" cxnId="{96FF11DA-CAD0-4202-BF8C-9328CA3F82C6}">
      <dgm:prSet/>
      <dgm:spPr/>
      <dgm:t>
        <a:bodyPr/>
        <a:lstStyle/>
        <a:p>
          <a:endParaRPr lang="ru-RU"/>
        </a:p>
      </dgm:t>
    </dgm:pt>
    <dgm:pt modelId="{F587E40B-8521-4ADA-9B08-8BCF01C960E7}" type="sibTrans" cxnId="{96FF11DA-CAD0-4202-BF8C-9328CA3F82C6}">
      <dgm:prSet/>
      <dgm:spPr/>
      <dgm:t>
        <a:bodyPr/>
        <a:lstStyle/>
        <a:p>
          <a:endParaRPr lang="ru-RU"/>
        </a:p>
      </dgm:t>
    </dgm:pt>
    <dgm:pt modelId="{3B896393-CF3C-4756-8E66-1A7A73544D78}">
      <dgm:prSet phldrT="[Текст]"/>
      <dgm:spPr/>
      <dgm:t>
        <a:bodyPr/>
        <a:lstStyle/>
        <a:p>
          <a:r>
            <a:rPr lang="ru-RU"/>
            <a:t>Повышение прозрачности бюджетных расходов</a:t>
          </a:r>
        </a:p>
      </dgm:t>
    </dgm:pt>
    <dgm:pt modelId="{4DD93569-4656-42B2-B93A-AA1F6E87F154}" type="parTrans" cxnId="{BCBE2C16-8E1B-455F-A478-E67AB69EE041}">
      <dgm:prSet/>
      <dgm:spPr/>
      <dgm:t>
        <a:bodyPr/>
        <a:lstStyle/>
        <a:p>
          <a:endParaRPr lang="ru-RU"/>
        </a:p>
      </dgm:t>
    </dgm:pt>
    <dgm:pt modelId="{40186638-5506-42A1-99C0-F884E09298A1}" type="sibTrans" cxnId="{BCBE2C16-8E1B-455F-A478-E67AB69EE041}">
      <dgm:prSet/>
      <dgm:spPr/>
      <dgm:t>
        <a:bodyPr/>
        <a:lstStyle/>
        <a:p>
          <a:endParaRPr lang="ru-RU"/>
        </a:p>
      </dgm:t>
    </dgm:pt>
    <dgm:pt modelId="{94C54D07-237C-4114-A4B5-36337687170D}" type="pres">
      <dgm:prSet presAssocID="{B010FAA5-7527-4FB2-ABC9-A2F7B4DC2841}" presName="Name0" presStyleCnt="0">
        <dgm:presLayoutVars>
          <dgm:chPref val="1"/>
          <dgm:dir/>
          <dgm:animOne val="branch"/>
          <dgm:animLvl val="lvl"/>
          <dgm:resizeHandles/>
        </dgm:presLayoutVars>
      </dgm:prSet>
      <dgm:spPr/>
      <dgm:t>
        <a:bodyPr/>
        <a:lstStyle/>
        <a:p>
          <a:endParaRPr lang="ru-RU"/>
        </a:p>
      </dgm:t>
    </dgm:pt>
    <dgm:pt modelId="{986A4FA4-DAF0-4194-A14A-01350BC0230E}" type="pres">
      <dgm:prSet presAssocID="{11813908-888C-4DB6-8C02-46B77AAB2493}" presName="vertOne" presStyleCnt="0"/>
      <dgm:spPr/>
    </dgm:pt>
    <dgm:pt modelId="{C13E51ED-2113-40A8-B8AD-261C0BCB2533}" type="pres">
      <dgm:prSet presAssocID="{11813908-888C-4DB6-8C02-46B77AAB2493}" presName="txOne" presStyleLbl="node0" presStyleIdx="0" presStyleCnt="1">
        <dgm:presLayoutVars>
          <dgm:chPref val="3"/>
        </dgm:presLayoutVars>
      </dgm:prSet>
      <dgm:spPr/>
      <dgm:t>
        <a:bodyPr/>
        <a:lstStyle/>
        <a:p>
          <a:endParaRPr lang="ru-RU"/>
        </a:p>
      </dgm:t>
    </dgm:pt>
    <dgm:pt modelId="{6A04E8DB-9029-4C3C-82B7-26A1B5B64E5B}" type="pres">
      <dgm:prSet presAssocID="{11813908-888C-4DB6-8C02-46B77AAB2493}" presName="parTransOne" presStyleCnt="0"/>
      <dgm:spPr/>
    </dgm:pt>
    <dgm:pt modelId="{61B52E25-1EA9-416F-9952-A6CF187F95F6}" type="pres">
      <dgm:prSet presAssocID="{11813908-888C-4DB6-8C02-46B77AAB2493}" presName="horzOne" presStyleCnt="0"/>
      <dgm:spPr/>
    </dgm:pt>
    <dgm:pt modelId="{4C721946-22FC-4DE1-A3DE-9F9C146C8108}" type="pres">
      <dgm:prSet presAssocID="{A8C63FE4-76F7-4DCB-A31E-343F705D441C}" presName="vertTwo" presStyleCnt="0"/>
      <dgm:spPr/>
    </dgm:pt>
    <dgm:pt modelId="{80378AE3-9C61-4011-A142-FE9BC50A4717}" type="pres">
      <dgm:prSet presAssocID="{A8C63FE4-76F7-4DCB-A31E-343F705D441C}" presName="txTwo" presStyleLbl="node2" presStyleIdx="0" presStyleCnt="3">
        <dgm:presLayoutVars>
          <dgm:chPref val="3"/>
        </dgm:presLayoutVars>
      </dgm:prSet>
      <dgm:spPr/>
      <dgm:t>
        <a:bodyPr/>
        <a:lstStyle/>
        <a:p>
          <a:endParaRPr lang="ru-RU"/>
        </a:p>
      </dgm:t>
    </dgm:pt>
    <dgm:pt modelId="{D30D142E-AE9B-4A64-8A70-AA4095F2E1AB}" type="pres">
      <dgm:prSet presAssocID="{A8C63FE4-76F7-4DCB-A31E-343F705D441C}" presName="horzTwo" presStyleCnt="0"/>
      <dgm:spPr/>
    </dgm:pt>
    <dgm:pt modelId="{DD106FA0-0430-4ADC-AB4A-3EA43ECC15EF}" type="pres">
      <dgm:prSet presAssocID="{B403A05E-8B18-4B0D-82EC-60EC20D4C6BB}" presName="sibSpaceTwo" presStyleCnt="0"/>
      <dgm:spPr/>
    </dgm:pt>
    <dgm:pt modelId="{DE958B56-D3EB-4C56-865F-9B74902CCEDE}" type="pres">
      <dgm:prSet presAssocID="{97CECF8B-25BC-453D-A2B0-0470404F9E3F}" presName="vertTwo" presStyleCnt="0"/>
      <dgm:spPr/>
    </dgm:pt>
    <dgm:pt modelId="{57454068-304E-420F-9126-90FFC0C38477}" type="pres">
      <dgm:prSet presAssocID="{97CECF8B-25BC-453D-A2B0-0470404F9E3F}" presName="txTwo" presStyleLbl="node2" presStyleIdx="1" presStyleCnt="3">
        <dgm:presLayoutVars>
          <dgm:chPref val="3"/>
        </dgm:presLayoutVars>
      </dgm:prSet>
      <dgm:spPr/>
      <dgm:t>
        <a:bodyPr/>
        <a:lstStyle/>
        <a:p>
          <a:endParaRPr lang="ru-RU"/>
        </a:p>
      </dgm:t>
    </dgm:pt>
    <dgm:pt modelId="{53418BCD-0143-4933-9B52-C7B73BA630CA}" type="pres">
      <dgm:prSet presAssocID="{97CECF8B-25BC-453D-A2B0-0470404F9E3F}" presName="horzTwo" presStyleCnt="0"/>
      <dgm:spPr/>
    </dgm:pt>
    <dgm:pt modelId="{7B95DDFC-0CAA-45D3-AF4B-2CF97C1A43A0}" type="pres">
      <dgm:prSet presAssocID="{F587E40B-8521-4ADA-9B08-8BCF01C960E7}" presName="sibSpaceTwo" presStyleCnt="0"/>
      <dgm:spPr/>
    </dgm:pt>
    <dgm:pt modelId="{DD2CCB48-D166-4FB8-8C78-8A7485A1E505}" type="pres">
      <dgm:prSet presAssocID="{3B896393-CF3C-4756-8E66-1A7A73544D78}" presName="vertTwo" presStyleCnt="0"/>
      <dgm:spPr/>
    </dgm:pt>
    <dgm:pt modelId="{E233270F-E294-49B7-8E96-C3873389A4AB}" type="pres">
      <dgm:prSet presAssocID="{3B896393-CF3C-4756-8E66-1A7A73544D78}" presName="txTwo" presStyleLbl="node2" presStyleIdx="2" presStyleCnt="3">
        <dgm:presLayoutVars>
          <dgm:chPref val="3"/>
        </dgm:presLayoutVars>
      </dgm:prSet>
      <dgm:spPr/>
      <dgm:t>
        <a:bodyPr/>
        <a:lstStyle/>
        <a:p>
          <a:endParaRPr lang="ru-RU"/>
        </a:p>
      </dgm:t>
    </dgm:pt>
    <dgm:pt modelId="{83FEFC5F-8A39-4829-B1D8-4F0C3ACA66FA}" type="pres">
      <dgm:prSet presAssocID="{3B896393-CF3C-4756-8E66-1A7A73544D78}" presName="horzTwo" presStyleCnt="0"/>
      <dgm:spPr/>
    </dgm:pt>
  </dgm:ptLst>
  <dgm:cxnLst>
    <dgm:cxn modelId="{3C33DC9D-B099-40EF-9F1E-D70B4D370A14}" type="presOf" srcId="{B010FAA5-7527-4FB2-ABC9-A2F7B4DC2841}" destId="{94C54D07-237C-4114-A4B5-36337687170D}" srcOrd="0" destOrd="0" presId="urn:microsoft.com/office/officeart/2005/8/layout/hierarchy4"/>
    <dgm:cxn modelId="{96FF11DA-CAD0-4202-BF8C-9328CA3F82C6}" srcId="{11813908-888C-4DB6-8C02-46B77AAB2493}" destId="{97CECF8B-25BC-453D-A2B0-0470404F9E3F}" srcOrd="1" destOrd="0" parTransId="{FEFE8B41-E876-4784-8060-DF6DBEA376C2}" sibTransId="{F587E40B-8521-4ADA-9B08-8BCF01C960E7}"/>
    <dgm:cxn modelId="{BCBE2C16-8E1B-455F-A478-E67AB69EE041}" srcId="{11813908-888C-4DB6-8C02-46B77AAB2493}" destId="{3B896393-CF3C-4756-8E66-1A7A73544D78}" srcOrd="2" destOrd="0" parTransId="{4DD93569-4656-42B2-B93A-AA1F6E87F154}" sibTransId="{40186638-5506-42A1-99C0-F884E09298A1}"/>
    <dgm:cxn modelId="{E323F7CC-687A-4D5E-B39C-C2B0FCDA0541}" srcId="{B010FAA5-7527-4FB2-ABC9-A2F7B4DC2841}" destId="{11813908-888C-4DB6-8C02-46B77AAB2493}" srcOrd="0" destOrd="0" parTransId="{C0DA8CF4-FE30-47B5-9429-DF5280AC29D8}" sibTransId="{ADDEFB9D-F028-4D41-B9ED-8C07AFC96ADB}"/>
    <dgm:cxn modelId="{C89669BF-5D46-445B-8B2C-001111EFD51B}" type="presOf" srcId="{11813908-888C-4DB6-8C02-46B77AAB2493}" destId="{C13E51ED-2113-40A8-B8AD-261C0BCB2533}" srcOrd="0" destOrd="0" presId="urn:microsoft.com/office/officeart/2005/8/layout/hierarchy4"/>
    <dgm:cxn modelId="{5457557B-7114-4561-8734-13B9934FBA80}" srcId="{11813908-888C-4DB6-8C02-46B77AAB2493}" destId="{A8C63FE4-76F7-4DCB-A31E-343F705D441C}" srcOrd="0" destOrd="0" parTransId="{05F568B9-DC87-425A-8CCA-F93AA30CC95D}" sibTransId="{B403A05E-8B18-4B0D-82EC-60EC20D4C6BB}"/>
    <dgm:cxn modelId="{3149D49F-B26E-496F-93A2-3E4597805092}" type="presOf" srcId="{3B896393-CF3C-4756-8E66-1A7A73544D78}" destId="{E233270F-E294-49B7-8E96-C3873389A4AB}" srcOrd="0" destOrd="0" presId="urn:microsoft.com/office/officeart/2005/8/layout/hierarchy4"/>
    <dgm:cxn modelId="{4ACC50BB-AA2E-46DD-B6DA-695B4486BC7C}" type="presOf" srcId="{97CECF8B-25BC-453D-A2B0-0470404F9E3F}" destId="{57454068-304E-420F-9126-90FFC0C38477}" srcOrd="0" destOrd="0" presId="urn:microsoft.com/office/officeart/2005/8/layout/hierarchy4"/>
    <dgm:cxn modelId="{B1F41129-0691-4336-9582-471AC55550F4}" type="presOf" srcId="{A8C63FE4-76F7-4DCB-A31E-343F705D441C}" destId="{80378AE3-9C61-4011-A142-FE9BC50A4717}" srcOrd="0" destOrd="0" presId="urn:microsoft.com/office/officeart/2005/8/layout/hierarchy4"/>
    <dgm:cxn modelId="{8C1D3A88-5173-4AFB-B2CF-78B6F7FD2D9C}" type="presParOf" srcId="{94C54D07-237C-4114-A4B5-36337687170D}" destId="{986A4FA4-DAF0-4194-A14A-01350BC0230E}" srcOrd="0" destOrd="0" presId="urn:microsoft.com/office/officeart/2005/8/layout/hierarchy4"/>
    <dgm:cxn modelId="{83ADF2E4-2A17-400B-865D-EFBD4C33F102}" type="presParOf" srcId="{986A4FA4-DAF0-4194-A14A-01350BC0230E}" destId="{C13E51ED-2113-40A8-B8AD-261C0BCB2533}" srcOrd="0" destOrd="0" presId="urn:microsoft.com/office/officeart/2005/8/layout/hierarchy4"/>
    <dgm:cxn modelId="{CA5A74BA-CA2C-4153-BA92-E4CF87AB290C}" type="presParOf" srcId="{986A4FA4-DAF0-4194-A14A-01350BC0230E}" destId="{6A04E8DB-9029-4C3C-82B7-26A1B5B64E5B}" srcOrd="1" destOrd="0" presId="urn:microsoft.com/office/officeart/2005/8/layout/hierarchy4"/>
    <dgm:cxn modelId="{1E9CF471-F47E-47C3-BB3D-3C5D13ADB93B}" type="presParOf" srcId="{986A4FA4-DAF0-4194-A14A-01350BC0230E}" destId="{61B52E25-1EA9-416F-9952-A6CF187F95F6}" srcOrd="2" destOrd="0" presId="urn:microsoft.com/office/officeart/2005/8/layout/hierarchy4"/>
    <dgm:cxn modelId="{945B3654-A058-4FD6-B1D4-E6EFA6FF886A}" type="presParOf" srcId="{61B52E25-1EA9-416F-9952-A6CF187F95F6}" destId="{4C721946-22FC-4DE1-A3DE-9F9C146C8108}" srcOrd="0" destOrd="0" presId="urn:microsoft.com/office/officeart/2005/8/layout/hierarchy4"/>
    <dgm:cxn modelId="{CD16E136-99CF-428E-B18B-DDD0E9392E3D}" type="presParOf" srcId="{4C721946-22FC-4DE1-A3DE-9F9C146C8108}" destId="{80378AE3-9C61-4011-A142-FE9BC50A4717}" srcOrd="0" destOrd="0" presId="urn:microsoft.com/office/officeart/2005/8/layout/hierarchy4"/>
    <dgm:cxn modelId="{A6F43B90-184F-450B-8212-95E4B4737124}" type="presParOf" srcId="{4C721946-22FC-4DE1-A3DE-9F9C146C8108}" destId="{D30D142E-AE9B-4A64-8A70-AA4095F2E1AB}" srcOrd="1" destOrd="0" presId="urn:microsoft.com/office/officeart/2005/8/layout/hierarchy4"/>
    <dgm:cxn modelId="{89B440EF-7B21-44D1-A85D-B7884A144C15}" type="presParOf" srcId="{61B52E25-1EA9-416F-9952-A6CF187F95F6}" destId="{DD106FA0-0430-4ADC-AB4A-3EA43ECC15EF}" srcOrd="1" destOrd="0" presId="urn:microsoft.com/office/officeart/2005/8/layout/hierarchy4"/>
    <dgm:cxn modelId="{5D7719B8-2140-4406-8A1F-8BE8FAD2BB44}" type="presParOf" srcId="{61B52E25-1EA9-416F-9952-A6CF187F95F6}" destId="{DE958B56-D3EB-4C56-865F-9B74902CCEDE}" srcOrd="2" destOrd="0" presId="urn:microsoft.com/office/officeart/2005/8/layout/hierarchy4"/>
    <dgm:cxn modelId="{96C4A909-9309-4669-B8CA-6A11F1FC882A}" type="presParOf" srcId="{DE958B56-D3EB-4C56-865F-9B74902CCEDE}" destId="{57454068-304E-420F-9126-90FFC0C38477}" srcOrd="0" destOrd="0" presId="urn:microsoft.com/office/officeart/2005/8/layout/hierarchy4"/>
    <dgm:cxn modelId="{D17871AE-1AF5-4DB1-A8E9-C3541E11FC35}" type="presParOf" srcId="{DE958B56-D3EB-4C56-865F-9B74902CCEDE}" destId="{53418BCD-0143-4933-9B52-C7B73BA630CA}" srcOrd="1" destOrd="0" presId="urn:microsoft.com/office/officeart/2005/8/layout/hierarchy4"/>
    <dgm:cxn modelId="{1350119F-15D7-47D9-82EC-7431D8721DDE}" type="presParOf" srcId="{61B52E25-1EA9-416F-9952-A6CF187F95F6}" destId="{7B95DDFC-0CAA-45D3-AF4B-2CF97C1A43A0}" srcOrd="3" destOrd="0" presId="urn:microsoft.com/office/officeart/2005/8/layout/hierarchy4"/>
    <dgm:cxn modelId="{E74BBDF2-8C6C-4371-A58D-4D5AB93DF139}" type="presParOf" srcId="{61B52E25-1EA9-416F-9952-A6CF187F95F6}" destId="{DD2CCB48-D166-4FB8-8C78-8A7485A1E505}" srcOrd="4" destOrd="0" presId="urn:microsoft.com/office/officeart/2005/8/layout/hierarchy4"/>
    <dgm:cxn modelId="{9650F12F-1300-492C-B053-FFE6C3E22F7A}" type="presParOf" srcId="{DD2CCB48-D166-4FB8-8C78-8A7485A1E505}" destId="{E233270F-E294-49B7-8E96-C3873389A4AB}" srcOrd="0" destOrd="0" presId="urn:microsoft.com/office/officeart/2005/8/layout/hierarchy4"/>
    <dgm:cxn modelId="{68245F21-BE44-43D1-990A-DB48F8AC5554}" type="presParOf" srcId="{DD2CCB48-D166-4FB8-8C78-8A7485A1E505}" destId="{83FEFC5F-8A39-4829-B1D8-4F0C3ACA66F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9D33D-E11D-46F5-A0CE-BA6715764523}"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86AA8CAC-73E8-40C2-89D9-0DF74AC603FD}">
      <dgm:prSet phldrT="[Текст]"/>
      <dgm:spPr/>
      <dgm:t>
        <a:bodyPr/>
        <a:lstStyle/>
        <a:p>
          <a:r>
            <a:rPr lang="ru-RU" dirty="0">
              <a:solidFill>
                <a:srgbClr val="C00000"/>
              </a:solidFill>
              <a:latin typeface="Times New Roman" panose="02020603050405020304" pitchFamily="18" charset="0"/>
              <a:cs typeface="Times New Roman" panose="02020603050405020304" pitchFamily="18" charset="0"/>
            </a:rPr>
            <a:t>ПРОЕКТ </a:t>
          </a:r>
        </a:p>
        <a:p>
          <a:r>
            <a:rPr lang="ru-RU" dirty="0" smtClean="0">
              <a:solidFill>
                <a:srgbClr val="C00000"/>
              </a:solidFill>
              <a:latin typeface="Times New Roman" panose="02020603050405020304" pitchFamily="18" charset="0"/>
              <a:cs typeface="Times New Roman" panose="02020603050405020304" pitchFamily="18" charset="0"/>
            </a:rPr>
            <a:t>БЮДЖЕТА </a:t>
          </a:r>
          <a:r>
            <a:rPr lang="ru-RU" dirty="0">
              <a:solidFill>
                <a:srgbClr val="C00000"/>
              </a:solidFill>
              <a:latin typeface="Times New Roman" panose="02020603050405020304" pitchFamily="18" charset="0"/>
              <a:cs typeface="Times New Roman" panose="02020603050405020304" pitchFamily="18" charset="0"/>
            </a:rPr>
            <a:t>НА </a:t>
          </a:r>
          <a:r>
            <a:rPr lang="ru-RU" dirty="0" smtClean="0">
              <a:solidFill>
                <a:srgbClr val="C00000"/>
              </a:solidFill>
              <a:latin typeface="Times New Roman" panose="02020603050405020304" pitchFamily="18" charset="0"/>
              <a:cs typeface="Times New Roman" panose="02020603050405020304" pitchFamily="18" charset="0"/>
            </a:rPr>
            <a:t>2022 ГОД</a:t>
          </a:r>
          <a:endParaRPr lang="ru-RU" dirty="0">
            <a:solidFill>
              <a:srgbClr val="C00000"/>
            </a:solidFill>
            <a:latin typeface="Times New Roman" panose="02020603050405020304" pitchFamily="18" charset="0"/>
            <a:cs typeface="Times New Roman" panose="02020603050405020304" pitchFamily="18" charset="0"/>
          </a:endParaRPr>
        </a:p>
      </dgm:t>
    </dgm:pt>
    <dgm:pt modelId="{A922BDEE-8071-44DB-9E18-C25F543543BB}" type="parTrans" cxnId="{8A53092D-0591-4574-A909-15EDB78DF467}">
      <dgm:prSet/>
      <dgm:spPr/>
      <dgm:t>
        <a:bodyPr/>
        <a:lstStyle/>
        <a:p>
          <a:endParaRPr lang="ru-RU"/>
        </a:p>
      </dgm:t>
    </dgm:pt>
    <dgm:pt modelId="{E215C837-22C3-4FBB-A2EF-B0995F0EB6C9}" type="sibTrans" cxnId="{8A53092D-0591-4574-A909-15EDB78DF467}">
      <dgm:prSet/>
      <dgm:spPr/>
      <dgm:t>
        <a:bodyPr/>
        <a:lstStyle/>
        <a:p>
          <a:endParaRPr lang="ru-RU"/>
        </a:p>
      </dgm:t>
    </dgm:pt>
    <dgm:pt modelId="{ECDBE29E-34FF-44B1-8E2D-08AC048CA22D}">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Доходы            99 </a:t>
          </a:r>
          <a:r>
            <a:rPr lang="ru-RU" dirty="0" smtClean="0">
              <a:solidFill>
                <a:srgbClr val="7030A0"/>
              </a:solidFill>
              <a:latin typeface="Times New Roman" panose="02020603050405020304" pitchFamily="18" charset="0"/>
              <a:cs typeface="Times New Roman" panose="02020603050405020304" pitchFamily="18" charset="0"/>
            </a:rPr>
            <a:t>449,2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702D65F3-B108-43EE-9BBD-3951ED34FF98}" type="parTrans" cxnId="{27AE26DF-AE3F-4B68-9065-67657609A183}">
      <dgm:prSet/>
      <dgm:spPr/>
      <dgm:t>
        <a:bodyPr/>
        <a:lstStyle/>
        <a:p>
          <a:endParaRPr lang="ru-RU"/>
        </a:p>
      </dgm:t>
    </dgm:pt>
    <dgm:pt modelId="{94CC6691-8C6B-4CB6-B6AE-3A5C90FC2F69}" type="sibTrans" cxnId="{27AE26DF-AE3F-4B68-9065-67657609A183}">
      <dgm:prSet/>
      <dgm:spPr/>
      <dgm:t>
        <a:bodyPr/>
        <a:lstStyle/>
        <a:p>
          <a:endParaRPr lang="ru-RU"/>
        </a:p>
      </dgm:t>
    </dgm:pt>
    <dgm:pt modelId="{2467674D-B4C3-4116-B51D-DEDDF92C60E3}">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Налоговые </a:t>
          </a:r>
          <a:r>
            <a:rPr lang="ru-RU" sz="1600" dirty="0">
              <a:solidFill>
                <a:schemeClr val="tx1"/>
              </a:solidFill>
              <a:latin typeface="Times New Roman" panose="02020603050405020304" pitchFamily="18" charset="0"/>
              <a:cs typeface="Times New Roman" panose="02020603050405020304" pitchFamily="18" charset="0"/>
            </a:rPr>
            <a:t>и неналоговые </a:t>
          </a:r>
          <a:r>
            <a:rPr lang="ru-RU" sz="1600" dirty="0" smtClean="0">
              <a:solidFill>
                <a:schemeClr val="tx1"/>
              </a:solidFill>
              <a:latin typeface="Times New Roman" panose="02020603050405020304" pitchFamily="18" charset="0"/>
              <a:cs typeface="Times New Roman" panose="02020603050405020304" pitchFamily="18" charset="0"/>
            </a:rPr>
            <a:t>           35 </a:t>
          </a:r>
          <a:r>
            <a:rPr lang="ru-RU" sz="1600" dirty="0" smtClean="0">
              <a:solidFill>
                <a:schemeClr val="tx1"/>
              </a:solidFill>
              <a:latin typeface="Times New Roman" panose="02020603050405020304" pitchFamily="18" charset="0"/>
              <a:cs typeface="Times New Roman" panose="02020603050405020304" pitchFamily="18" charset="0"/>
            </a:rPr>
            <a:t>240,0 </a:t>
          </a:r>
          <a:r>
            <a:rPr lang="ru-RU" sz="1600" dirty="0" smtClean="0">
              <a:solidFill>
                <a:schemeClr val="tx1"/>
              </a:solidFill>
              <a:latin typeface="Times New Roman" panose="02020603050405020304" pitchFamily="18" charset="0"/>
              <a:cs typeface="Times New Roman" panose="02020603050405020304" pitchFamily="18" charset="0"/>
            </a:rPr>
            <a:t>тыс.руб. (35,0 %)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6B430A6-D05F-468E-BD0B-6EED789EFB7C}" type="parTrans" cxnId="{2AE86D67-D7EC-4197-9A0B-5E2562A9F844}">
      <dgm:prSet/>
      <dgm:spPr/>
      <dgm:t>
        <a:bodyPr/>
        <a:lstStyle/>
        <a:p>
          <a:endParaRPr lang="ru-RU"/>
        </a:p>
      </dgm:t>
    </dgm:pt>
    <dgm:pt modelId="{758172C1-CE08-4956-B84E-E356C94530C8}" type="sibTrans" cxnId="{2AE86D67-D7EC-4197-9A0B-5E2562A9F844}">
      <dgm:prSet/>
      <dgm:spPr/>
      <dgm:t>
        <a:bodyPr/>
        <a:lstStyle/>
        <a:p>
          <a:endParaRPr lang="ru-RU"/>
        </a:p>
      </dgm:t>
    </dgm:pt>
    <dgm:pt modelId="{2EFBC7F2-2E43-4489-BBE8-B07AC501D855}">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dirty="0">
              <a:solidFill>
                <a:schemeClr val="tx1"/>
              </a:solidFill>
              <a:latin typeface="Times New Roman" panose="02020603050405020304" pitchFamily="18" charset="0"/>
              <a:cs typeface="Times New Roman" panose="02020603050405020304" pitchFamily="18" charset="0"/>
            </a:rPr>
            <a:t>поступления</a:t>
          </a:r>
        </a:p>
        <a:p>
          <a:r>
            <a:rPr lang="ru-RU" sz="1600" dirty="0" smtClean="0">
              <a:solidFill>
                <a:schemeClr val="tx1"/>
              </a:solidFill>
              <a:latin typeface="Times New Roman" panose="02020603050405020304" pitchFamily="18" charset="0"/>
              <a:cs typeface="Times New Roman" panose="02020603050405020304" pitchFamily="18" charset="0"/>
            </a:rPr>
            <a:t>64 </a:t>
          </a:r>
          <a:r>
            <a:rPr lang="ru-RU" sz="1600" dirty="0" smtClean="0">
              <a:solidFill>
                <a:schemeClr val="tx1"/>
              </a:solidFill>
              <a:latin typeface="Times New Roman" panose="02020603050405020304" pitchFamily="18" charset="0"/>
              <a:cs typeface="Times New Roman" panose="02020603050405020304" pitchFamily="18" charset="0"/>
            </a:rPr>
            <a:t>209,2 </a:t>
          </a:r>
          <a:r>
            <a:rPr lang="ru-RU" sz="1600" dirty="0">
              <a:solidFill>
                <a:schemeClr val="tx1"/>
              </a:solidFill>
              <a:latin typeface="Times New Roman" panose="02020603050405020304" pitchFamily="18" charset="0"/>
              <a:cs typeface="Times New Roman" panose="02020603050405020304" pitchFamily="18" charset="0"/>
            </a:rPr>
            <a:t>тыс.руб</a:t>
          </a:r>
          <a:r>
            <a:rPr lang="ru-RU" sz="1600" dirty="0" smtClean="0">
              <a:solidFill>
                <a:schemeClr val="tx1"/>
              </a:solidFill>
              <a:latin typeface="Times New Roman" panose="02020603050405020304" pitchFamily="18" charset="0"/>
              <a:cs typeface="Times New Roman" panose="02020603050405020304" pitchFamily="18" charset="0"/>
            </a:rPr>
            <a:t>. (65,0 %)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CE123744-0C7D-4963-B8C1-7FD85BA2C419}" type="parTrans" cxnId="{7D0396C2-79B8-4757-8538-9F55C3D2811C}">
      <dgm:prSet/>
      <dgm:spPr/>
      <dgm:t>
        <a:bodyPr/>
        <a:lstStyle/>
        <a:p>
          <a:endParaRPr lang="ru-RU"/>
        </a:p>
      </dgm:t>
    </dgm:pt>
    <dgm:pt modelId="{895CD4AF-2CC5-45B3-BA4D-609513142DFC}" type="sibTrans" cxnId="{7D0396C2-79B8-4757-8538-9F55C3D2811C}">
      <dgm:prSet/>
      <dgm:spPr/>
      <dgm:t>
        <a:bodyPr/>
        <a:lstStyle/>
        <a:p>
          <a:endParaRPr lang="ru-RU"/>
        </a:p>
      </dgm:t>
    </dgm:pt>
    <dgm:pt modelId="{20A98F2D-16B6-4498-9D1D-5DFD823947B1}">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Расходы         102 </a:t>
          </a:r>
          <a:r>
            <a:rPr lang="ru-RU" dirty="0" smtClean="0">
              <a:solidFill>
                <a:srgbClr val="7030A0"/>
              </a:solidFill>
              <a:latin typeface="Times New Roman" panose="02020603050405020304" pitchFamily="18" charset="0"/>
              <a:cs typeface="Times New Roman" panose="02020603050405020304" pitchFamily="18" charset="0"/>
            </a:rPr>
            <a:t>868,6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D4305C2A-FEDE-4339-A726-5725D8C1A8B4}" type="parTrans" cxnId="{8829C2E9-B034-4EBC-B0E8-8697176AD7BC}">
      <dgm:prSet/>
      <dgm:spPr/>
      <dgm:t>
        <a:bodyPr/>
        <a:lstStyle/>
        <a:p>
          <a:endParaRPr lang="ru-RU"/>
        </a:p>
      </dgm:t>
    </dgm:pt>
    <dgm:pt modelId="{23B751AD-81CE-4242-8896-67B2354FE235}" type="sibTrans" cxnId="{8829C2E9-B034-4EBC-B0E8-8697176AD7BC}">
      <dgm:prSet/>
      <dgm:spPr/>
      <dgm:t>
        <a:bodyPr/>
        <a:lstStyle/>
        <a:p>
          <a:endParaRPr lang="ru-RU"/>
        </a:p>
      </dgm:t>
    </dgm:pt>
    <dgm:pt modelId="{B620518B-532B-409D-BA87-6ACB01F6E667}">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dirty="0" smtClean="0">
              <a:solidFill>
                <a:schemeClr val="tx1"/>
              </a:solidFill>
              <a:latin typeface="Times New Roman" panose="02020603050405020304" pitchFamily="18" charset="0"/>
              <a:cs typeface="Times New Roman" panose="02020603050405020304" pitchFamily="18" charset="0"/>
            </a:rPr>
            <a:t>20 </a:t>
          </a:r>
          <a:r>
            <a:rPr lang="ru-RU" sz="1600" dirty="0" smtClean="0">
              <a:solidFill>
                <a:schemeClr val="tx1"/>
              </a:solidFill>
              <a:latin typeface="Times New Roman" panose="02020603050405020304" pitchFamily="18" charset="0"/>
              <a:cs typeface="Times New Roman" panose="02020603050405020304" pitchFamily="18" charset="0"/>
            </a:rPr>
            <a:t>816,9 тыс.руб</a:t>
          </a:r>
          <a:r>
            <a:rPr lang="ru-RU" sz="1600" dirty="0" smtClean="0">
              <a:solidFill>
                <a:schemeClr val="tx1"/>
              </a:solidFill>
              <a:latin typeface="Times New Roman" panose="02020603050405020304" pitchFamily="18" charset="0"/>
              <a:cs typeface="Times New Roman" panose="02020603050405020304" pitchFamily="18" charset="0"/>
            </a:rPr>
            <a:t>. (20,0%)</a:t>
          </a:r>
          <a:endParaRPr lang="ru-RU" sz="1600" dirty="0">
            <a:solidFill>
              <a:schemeClr val="tx1"/>
            </a:solidFill>
            <a:latin typeface="Times New Roman" panose="02020603050405020304" pitchFamily="18" charset="0"/>
            <a:cs typeface="Times New Roman" panose="02020603050405020304" pitchFamily="18" charset="0"/>
          </a:endParaRPr>
        </a:p>
      </dgm:t>
    </dgm:pt>
    <dgm:pt modelId="{59675366-4BA8-4F06-BD06-5FC22DAE7D1A}" type="parTrans" cxnId="{075D0937-95DB-4802-9F28-5F0DA17DFEBD}">
      <dgm:prSet/>
      <dgm:spPr/>
      <dgm:t>
        <a:bodyPr/>
        <a:lstStyle/>
        <a:p>
          <a:endParaRPr lang="ru-RU"/>
        </a:p>
      </dgm:t>
    </dgm:pt>
    <dgm:pt modelId="{89E10434-F723-44AA-ACCC-9C651A5595B1}" type="sibTrans" cxnId="{075D0937-95DB-4802-9F28-5F0DA17DFEBD}">
      <dgm:prSet/>
      <dgm:spPr/>
      <dgm:t>
        <a:bodyPr/>
        <a:lstStyle/>
        <a:p>
          <a:endParaRPr lang="ru-RU"/>
        </a:p>
      </dgm:t>
    </dgm:pt>
    <dgm:pt modelId="{EE867F4A-0033-47AF-B29D-EE1B6BDF16CA}">
      <dgm:prSet/>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Программные расходы                         </a:t>
          </a:r>
          <a:r>
            <a:rPr lang="ru-RU" dirty="0" smtClean="0">
              <a:solidFill>
                <a:schemeClr val="tx1"/>
              </a:solidFill>
              <a:latin typeface="Times New Roman" panose="02020603050405020304" pitchFamily="18" charset="0"/>
              <a:cs typeface="Times New Roman" panose="02020603050405020304" pitchFamily="18" charset="0"/>
            </a:rPr>
            <a:t>(в рамках муниципальной программы «Социально-экономическое развитие МО Пудостьское сельское поселение»)  </a:t>
          </a:r>
          <a:r>
            <a:rPr lang="ru-RU" dirty="0" smtClean="0">
              <a:solidFill>
                <a:schemeClr val="tx1"/>
              </a:solidFill>
              <a:latin typeface="Times New Roman" panose="02020603050405020304" pitchFamily="18" charset="0"/>
              <a:cs typeface="Times New Roman" panose="02020603050405020304" pitchFamily="18" charset="0"/>
            </a:rPr>
            <a:t>                 82 051,7 </a:t>
          </a:r>
          <a:r>
            <a:rPr lang="ru-RU" dirty="0">
              <a:solidFill>
                <a:schemeClr val="tx1"/>
              </a:solidFill>
              <a:latin typeface="Times New Roman" panose="02020603050405020304" pitchFamily="18" charset="0"/>
              <a:cs typeface="Times New Roman" panose="02020603050405020304" pitchFamily="18" charset="0"/>
            </a:rPr>
            <a:t>тыс.руб</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80,0 %)</a:t>
          </a:r>
          <a:endParaRPr lang="ru-RU" dirty="0">
            <a:solidFill>
              <a:schemeClr val="tx1"/>
            </a:solidFill>
            <a:latin typeface="Times New Roman" panose="02020603050405020304" pitchFamily="18" charset="0"/>
            <a:cs typeface="Times New Roman" panose="02020603050405020304" pitchFamily="18" charset="0"/>
          </a:endParaRPr>
        </a:p>
      </dgm:t>
    </dgm:pt>
    <dgm:pt modelId="{CD83F890-67E1-463D-AC90-18AA57B1EDD7}" type="parTrans" cxnId="{55756FE5-7F4E-478C-8C8E-1C943B0F28EF}">
      <dgm:prSet/>
      <dgm:spPr/>
      <dgm:t>
        <a:bodyPr/>
        <a:lstStyle/>
        <a:p>
          <a:endParaRPr lang="ru-RU"/>
        </a:p>
      </dgm:t>
    </dgm:pt>
    <dgm:pt modelId="{313D5B34-01C2-464D-9AD0-39CED5A42FBE}" type="sibTrans" cxnId="{55756FE5-7F4E-478C-8C8E-1C943B0F28EF}">
      <dgm:prSet/>
      <dgm:spPr/>
      <dgm:t>
        <a:bodyPr/>
        <a:lstStyle/>
        <a:p>
          <a:endParaRPr lang="ru-RU"/>
        </a:p>
      </dgm:t>
    </dgm:pt>
    <dgm:pt modelId="{649B7EB8-A3FC-4D7C-A039-0F84E6ECE751}" type="pres">
      <dgm:prSet presAssocID="{2889D33D-E11D-46F5-A0CE-BA6715764523}" presName="Name0" presStyleCnt="0">
        <dgm:presLayoutVars>
          <dgm:chPref val="1"/>
          <dgm:dir/>
          <dgm:animOne val="branch"/>
          <dgm:animLvl val="lvl"/>
          <dgm:resizeHandles/>
        </dgm:presLayoutVars>
      </dgm:prSet>
      <dgm:spPr/>
      <dgm:t>
        <a:bodyPr/>
        <a:lstStyle/>
        <a:p>
          <a:endParaRPr lang="ru-RU"/>
        </a:p>
      </dgm:t>
    </dgm:pt>
    <dgm:pt modelId="{10EB7602-7933-4391-BCB9-C3735137A311}" type="pres">
      <dgm:prSet presAssocID="{86AA8CAC-73E8-40C2-89D9-0DF74AC603FD}" presName="vertOne" presStyleCnt="0"/>
      <dgm:spPr/>
    </dgm:pt>
    <dgm:pt modelId="{7FC2451B-AFCD-4335-BC5E-840360ABE8A5}" type="pres">
      <dgm:prSet presAssocID="{86AA8CAC-73E8-40C2-89D9-0DF74AC603FD}" presName="txOne" presStyleLbl="node0" presStyleIdx="0" presStyleCnt="1">
        <dgm:presLayoutVars>
          <dgm:chPref val="3"/>
        </dgm:presLayoutVars>
      </dgm:prSet>
      <dgm:spPr/>
      <dgm:t>
        <a:bodyPr/>
        <a:lstStyle/>
        <a:p>
          <a:endParaRPr lang="ru-RU"/>
        </a:p>
      </dgm:t>
    </dgm:pt>
    <dgm:pt modelId="{9A11D38F-A039-4BB7-A4EF-CE1F78B49537}" type="pres">
      <dgm:prSet presAssocID="{86AA8CAC-73E8-40C2-89D9-0DF74AC603FD}" presName="parTransOne" presStyleCnt="0"/>
      <dgm:spPr/>
    </dgm:pt>
    <dgm:pt modelId="{FC5B3F12-FB48-480A-8CA0-2D42E376497B}" type="pres">
      <dgm:prSet presAssocID="{86AA8CAC-73E8-40C2-89D9-0DF74AC603FD}" presName="horzOne" presStyleCnt="0"/>
      <dgm:spPr/>
    </dgm:pt>
    <dgm:pt modelId="{8BF50744-72BE-4F08-A992-00F7A82627C6}" type="pres">
      <dgm:prSet presAssocID="{ECDBE29E-34FF-44B1-8E2D-08AC048CA22D}" presName="vertTwo" presStyleCnt="0"/>
      <dgm:spPr/>
    </dgm:pt>
    <dgm:pt modelId="{267E248F-6AC0-4ADA-A8D9-9AE78FA31100}" type="pres">
      <dgm:prSet presAssocID="{ECDBE29E-34FF-44B1-8E2D-08AC048CA22D}" presName="txTwo" presStyleLbl="node2" presStyleIdx="0" presStyleCnt="2">
        <dgm:presLayoutVars>
          <dgm:chPref val="3"/>
        </dgm:presLayoutVars>
      </dgm:prSet>
      <dgm:spPr/>
      <dgm:t>
        <a:bodyPr/>
        <a:lstStyle/>
        <a:p>
          <a:endParaRPr lang="ru-RU"/>
        </a:p>
      </dgm:t>
    </dgm:pt>
    <dgm:pt modelId="{79F3CEC6-4497-4472-994A-6BC0F6262865}" type="pres">
      <dgm:prSet presAssocID="{ECDBE29E-34FF-44B1-8E2D-08AC048CA22D}" presName="parTransTwo" presStyleCnt="0"/>
      <dgm:spPr/>
    </dgm:pt>
    <dgm:pt modelId="{AB1D2503-E612-49BE-9CCB-EF1E9F91CB0E}" type="pres">
      <dgm:prSet presAssocID="{ECDBE29E-34FF-44B1-8E2D-08AC048CA22D}" presName="horzTwo" presStyleCnt="0"/>
      <dgm:spPr/>
    </dgm:pt>
    <dgm:pt modelId="{57B2A0F8-FC68-476B-9B4A-05C8841E987F}" type="pres">
      <dgm:prSet presAssocID="{2467674D-B4C3-4116-B51D-DEDDF92C60E3}" presName="vertThree" presStyleCnt="0"/>
      <dgm:spPr/>
    </dgm:pt>
    <dgm:pt modelId="{499EE29D-B6FA-4334-A2CF-96B4C9BAF0A0}" type="pres">
      <dgm:prSet presAssocID="{2467674D-B4C3-4116-B51D-DEDDF92C60E3}" presName="txThree" presStyleLbl="node3" presStyleIdx="0" presStyleCnt="4" custLinFactNeighborX="3604" custLinFactNeighborY="-1077">
        <dgm:presLayoutVars>
          <dgm:chPref val="3"/>
        </dgm:presLayoutVars>
      </dgm:prSet>
      <dgm:spPr/>
      <dgm:t>
        <a:bodyPr/>
        <a:lstStyle/>
        <a:p>
          <a:endParaRPr lang="ru-RU"/>
        </a:p>
      </dgm:t>
    </dgm:pt>
    <dgm:pt modelId="{AC1F7B4D-13D1-44D7-9ECC-673EAB76714A}" type="pres">
      <dgm:prSet presAssocID="{2467674D-B4C3-4116-B51D-DEDDF92C60E3}" presName="horzThree" presStyleCnt="0"/>
      <dgm:spPr/>
    </dgm:pt>
    <dgm:pt modelId="{1AC97229-04F3-40F8-933A-47FF2BE3155F}" type="pres">
      <dgm:prSet presAssocID="{758172C1-CE08-4956-B84E-E356C94530C8}" presName="sibSpaceThree" presStyleCnt="0"/>
      <dgm:spPr/>
    </dgm:pt>
    <dgm:pt modelId="{53719D9D-EB16-4907-816C-3D92EDC3C4CF}" type="pres">
      <dgm:prSet presAssocID="{2EFBC7F2-2E43-4489-BBE8-B07AC501D855}" presName="vertThree" presStyleCnt="0"/>
      <dgm:spPr/>
    </dgm:pt>
    <dgm:pt modelId="{389F678C-EE17-49E3-B2E3-E57B9EBB3251}" type="pres">
      <dgm:prSet presAssocID="{2EFBC7F2-2E43-4489-BBE8-B07AC501D855}" presName="txThree" presStyleLbl="node3" presStyleIdx="1" presStyleCnt="4">
        <dgm:presLayoutVars>
          <dgm:chPref val="3"/>
        </dgm:presLayoutVars>
      </dgm:prSet>
      <dgm:spPr/>
      <dgm:t>
        <a:bodyPr/>
        <a:lstStyle/>
        <a:p>
          <a:endParaRPr lang="ru-RU"/>
        </a:p>
      </dgm:t>
    </dgm:pt>
    <dgm:pt modelId="{9729255E-D8E8-4FFF-BAC9-292830B5BDD5}" type="pres">
      <dgm:prSet presAssocID="{2EFBC7F2-2E43-4489-BBE8-B07AC501D855}" presName="horzThree" presStyleCnt="0"/>
      <dgm:spPr/>
    </dgm:pt>
    <dgm:pt modelId="{E07EE6DC-B92F-48A4-B3A0-349AA57156B9}" type="pres">
      <dgm:prSet presAssocID="{94CC6691-8C6B-4CB6-B6AE-3A5C90FC2F69}" presName="sibSpaceTwo" presStyleCnt="0"/>
      <dgm:spPr/>
    </dgm:pt>
    <dgm:pt modelId="{19E2B927-39A0-4C15-9620-27AD5AE9C8B3}" type="pres">
      <dgm:prSet presAssocID="{20A98F2D-16B6-4498-9D1D-5DFD823947B1}" presName="vertTwo" presStyleCnt="0"/>
      <dgm:spPr/>
    </dgm:pt>
    <dgm:pt modelId="{C2421583-E6F7-4529-B3A8-B31813FE7DBE}" type="pres">
      <dgm:prSet presAssocID="{20A98F2D-16B6-4498-9D1D-5DFD823947B1}" presName="txTwo" presStyleLbl="node2" presStyleIdx="1" presStyleCnt="2">
        <dgm:presLayoutVars>
          <dgm:chPref val="3"/>
        </dgm:presLayoutVars>
      </dgm:prSet>
      <dgm:spPr/>
      <dgm:t>
        <a:bodyPr/>
        <a:lstStyle/>
        <a:p>
          <a:endParaRPr lang="ru-RU"/>
        </a:p>
      </dgm:t>
    </dgm:pt>
    <dgm:pt modelId="{8D883969-5874-4725-BE6E-3A8B0EFD65A4}" type="pres">
      <dgm:prSet presAssocID="{20A98F2D-16B6-4498-9D1D-5DFD823947B1}" presName="parTransTwo" presStyleCnt="0"/>
      <dgm:spPr/>
    </dgm:pt>
    <dgm:pt modelId="{E9637B91-E0F3-41D5-94C4-C1503E2939C3}" type="pres">
      <dgm:prSet presAssocID="{20A98F2D-16B6-4498-9D1D-5DFD823947B1}" presName="horzTwo" presStyleCnt="0"/>
      <dgm:spPr/>
    </dgm:pt>
    <dgm:pt modelId="{0FF3D9AF-D7FB-4B52-BD81-40CBBA93E9CD}" type="pres">
      <dgm:prSet presAssocID="{EE867F4A-0033-47AF-B29D-EE1B6BDF16CA}" presName="vertThree" presStyleCnt="0"/>
      <dgm:spPr/>
    </dgm:pt>
    <dgm:pt modelId="{4FE63B1D-CA0E-40F0-BD64-8239C67D584E}" type="pres">
      <dgm:prSet presAssocID="{EE867F4A-0033-47AF-B29D-EE1B6BDF16CA}" presName="txThree" presStyleLbl="node3" presStyleIdx="2" presStyleCnt="4">
        <dgm:presLayoutVars>
          <dgm:chPref val="3"/>
        </dgm:presLayoutVars>
      </dgm:prSet>
      <dgm:spPr/>
      <dgm:t>
        <a:bodyPr/>
        <a:lstStyle/>
        <a:p>
          <a:endParaRPr lang="ru-RU"/>
        </a:p>
      </dgm:t>
    </dgm:pt>
    <dgm:pt modelId="{FD7515CC-F1ED-4B03-A937-88A810A63C14}" type="pres">
      <dgm:prSet presAssocID="{EE867F4A-0033-47AF-B29D-EE1B6BDF16CA}" presName="horzThree" presStyleCnt="0"/>
      <dgm:spPr/>
    </dgm:pt>
    <dgm:pt modelId="{22168908-7E81-4420-8BC0-9AF7ED2EB6C4}" type="pres">
      <dgm:prSet presAssocID="{313D5B34-01C2-464D-9AD0-39CED5A42FBE}" presName="sibSpaceThree" presStyleCnt="0"/>
      <dgm:spPr/>
    </dgm:pt>
    <dgm:pt modelId="{679DFF1C-4CDD-4145-83FA-770CC23275C9}" type="pres">
      <dgm:prSet presAssocID="{B620518B-532B-409D-BA87-6ACB01F6E667}" presName="vertThree" presStyleCnt="0"/>
      <dgm:spPr/>
    </dgm:pt>
    <dgm:pt modelId="{4F341AAF-41C4-4882-B094-AE20E699A6C5}" type="pres">
      <dgm:prSet presAssocID="{B620518B-532B-409D-BA87-6ACB01F6E667}" presName="txThree" presStyleLbl="node3" presStyleIdx="3" presStyleCnt="4">
        <dgm:presLayoutVars>
          <dgm:chPref val="3"/>
        </dgm:presLayoutVars>
      </dgm:prSet>
      <dgm:spPr/>
      <dgm:t>
        <a:bodyPr/>
        <a:lstStyle/>
        <a:p>
          <a:endParaRPr lang="ru-RU"/>
        </a:p>
      </dgm:t>
    </dgm:pt>
    <dgm:pt modelId="{6780192B-62FA-4FC4-968C-810A14249AB4}" type="pres">
      <dgm:prSet presAssocID="{B620518B-532B-409D-BA87-6ACB01F6E667}" presName="horzThree" presStyleCnt="0"/>
      <dgm:spPr/>
    </dgm:pt>
  </dgm:ptLst>
  <dgm:cxnLst>
    <dgm:cxn modelId="{C869FEE5-0C73-46CF-8142-A44F99AD551E}" type="presOf" srcId="{2EFBC7F2-2E43-4489-BBE8-B07AC501D855}" destId="{389F678C-EE17-49E3-B2E3-E57B9EBB3251}" srcOrd="0" destOrd="0" presId="urn:microsoft.com/office/officeart/2005/8/layout/hierarchy4"/>
    <dgm:cxn modelId="{2AE86D67-D7EC-4197-9A0B-5E2562A9F844}" srcId="{ECDBE29E-34FF-44B1-8E2D-08AC048CA22D}" destId="{2467674D-B4C3-4116-B51D-DEDDF92C60E3}" srcOrd="0" destOrd="0" parTransId="{76B430A6-D05F-468E-BD0B-6EED789EFB7C}" sibTransId="{758172C1-CE08-4956-B84E-E356C94530C8}"/>
    <dgm:cxn modelId="{43DB6E3C-3ECA-4D86-AB5F-D68DD59F387D}" type="presOf" srcId="{EE867F4A-0033-47AF-B29D-EE1B6BDF16CA}" destId="{4FE63B1D-CA0E-40F0-BD64-8239C67D584E}" srcOrd="0" destOrd="0" presId="urn:microsoft.com/office/officeart/2005/8/layout/hierarchy4"/>
    <dgm:cxn modelId="{075D0937-95DB-4802-9F28-5F0DA17DFEBD}" srcId="{20A98F2D-16B6-4498-9D1D-5DFD823947B1}" destId="{B620518B-532B-409D-BA87-6ACB01F6E667}" srcOrd="1" destOrd="0" parTransId="{59675366-4BA8-4F06-BD06-5FC22DAE7D1A}" sibTransId="{89E10434-F723-44AA-ACCC-9C651A5595B1}"/>
    <dgm:cxn modelId="{55756FE5-7F4E-478C-8C8E-1C943B0F28EF}" srcId="{20A98F2D-16B6-4498-9D1D-5DFD823947B1}" destId="{EE867F4A-0033-47AF-B29D-EE1B6BDF16CA}" srcOrd="0" destOrd="0" parTransId="{CD83F890-67E1-463D-AC90-18AA57B1EDD7}" sibTransId="{313D5B34-01C2-464D-9AD0-39CED5A42FBE}"/>
    <dgm:cxn modelId="{27AE26DF-AE3F-4B68-9065-67657609A183}" srcId="{86AA8CAC-73E8-40C2-89D9-0DF74AC603FD}" destId="{ECDBE29E-34FF-44B1-8E2D-08AC048CA22D}" srcOrd="0" destOrd="0" parTransId="{702D65F3-B108-43EE-9BBD-3951ED34FF98}" sibTransId="{94CC6691-8C6B-4CB6-B6AE-3A5C90FC2F69}"/>
    <dgm:cxn modelId="{378A87AE-C7A5-4ABD-AE1B-808AFC7511C2}" type="presOf" srcId="{20A98F2D-16B6-4498-9D1D-5DFD823947B1}" destId="{C2421583-E6F7-4529-B3A8-B31813FE7DBE}" srcOrd="0" destOrd="0" presId="urn:microsoft.com/office/officeart/2005/8/layout/hierarchy4"/>
    <dgm:cxn modelId="{48AAA8A6-DA1F-41EF-AF99-5579A8A0E1AA}" type="presOf" srcId="{ECDBE29E-34FF-44B1-8E2D-08AC048CA22D}" destId="{267E248F-6AC0-4ADA-A8D9-9AE78FA31100}" srcOrd="0" destOrd="0" presId="urn:microsoft.com/office/officeart/2005/8/layout/hierarchy4"/>
    <dgm:cxn modelId="{2D0FC344-A519-4E7A-8C28-A06D33BC45E5}" type="presOf" srcId="{B620518B-532B-409D-BA87-6ACB01F6E667}" destId="{4F341AAF-41C4-4882-B094-AE20E699A6C5}" srcOrd="0" destOrd="0" presId="urn:microsoft.com/office/officeart/2005/8/layout/hierarchy4"/>
    <dgm:cxn modelId="{7D0396C2-79B8-4757-8538-9F55C3D2811C}" srcId="{ECDBE29E-34FF-44B1-8E2D-08AC048CA22D}" destId="{2EFBC7F2-2E43-4489-BBE8-B07AC501D855}" srcOrd="1" destOrd="0" parTransId="{CE123744-0C7D-4963-B8C1-7FD85BA2C419}" sibTransId="{895CD4AF-2CC5-45B3-BA4D-609513142DFC}"/>
    <dgm:cxn modelId="{3C37AECB-D116-477F-BE7B-07550CEB4691}" type="presOf" srcId="{86AA8CAC-73E8-40C2-89D9-0DF74AC603FD}" destId="{7FC2451B-AFCD-4335-BC5E-840360ABE8A5}" srcOrd="0" destOrd="0" presId="urn:microsoft.com/office/officeart/2005/8/layout/hierarchy4"/>
    <dgm:cxn modelId="{8A53092D-0591-4574-A909-15EDB78DF467}" srcId="{2889D33D-E11D-46F5-A0CE-BA6715764523}" destId="{86AA8CAC-73E8-40C2-89D9-0DF74AC603FD}" srcOrd="0" destOrd="0" parTransId="{A922BDEE-8071-44DB-9E18-C25F543543BB}" sibTransId="{E215C837-22C3-4FBB-A2EF-B0995F0EB6C9}"/>
    <dgm:cxn modelId="{FE33BD57-0E6E-4ADD-A914-FBDC0CF809FF}" type="presOf" srcId="{2467674D-B4C3-4116-B51D-DEDDF92C60E3}" destId="{499EE29D-B6FA-4334-A2CF-96B4C9BAF0A0}" srcOrd="0" destOrd="0" presId="urn:microsoft.com/office/officeart/2005/8/layout/hierarchy4"/>
    <dgm:cxn modelId="{B2A73E37-9714-465E-8531-84B86AFB0840}" type="presOf" srcId="{2889D33D-E11D-46F5-A0CE-BA6715764523}" destId="{649B7EB8-A3FC-4D7C-A039-0F84E6ECE751}" srcOrd="0" destOrd="0" presId="urn:microsoft.com/office/officeart/2005/8/layout/hierarchy4"/>
    <dgm:cxn modelId="{8829C2E9-B034-4EBC-B0E8-8697176AD7BC}" srcId="{86AA8CAC-73E8-40C2-89D9-0DF74AC603FD}" destId="{20A98F2D-16B6-4498-9D1D-5DFD823947B1}" srcOrd="1" destOrd="0" parTransId="{D4305C2A-FEDE-4339-A726-5725D8C1A8B4}" sibTransId="{23B751AD-81CE-4242-8896-67B2354FE235}"/>
    <dgm:cxn modelId="{39F69FDE-1B29-4156-8580-F310CC853018}" type="presParOf" srcId="{649B7EB8-A3FC-4D7C-A039-0F84E6ECE751}" destId="{10EB7602-7933-4391-BCB9-C3735137A311}" srcOrd="0" destOrd="0" presId="urn:microsoft.com/office/officeart/2005/8/layout/hierarchy4"/>
    <dgm:cxn modelId="{EBC283AC-70AB-412B-81BF-CF623127733F}" type="presParOf" srcId="{10EB7602-7933-4391-BCB9-C3735137A311}" destId="{7FC2451B-AFCD-4335-BC5E-840360ABE8A5}" srcOrd="0" destOrd="0" presId="urn:microsoft.com/office/officeart/2005/8/layout/hierarchy4"/>
    <dgm:cxn modelId="{1DD2EC53-3325-4B30-A372-A7FC68F3192A}" type="presParOf" srcId="{10EB7602-7933-4391-BCB9-C3735137A311}" destId="{9A11D38F-A039-4BB7-A4EF-CE1F78B49537}" srcOrd="1" destOrd="0" presId="urn:microsoft.com/office/officeart/2005/8/layout/hierarchy4"/>
    <dgm:cxn modelId="{CC7E13FF-672B-487F-B450-E9E46ED69980}" type="presParOf" srcId="{10EB7602-7933-4391-BCB9-C3735137A311}" destId="{FC5B3F12-FB48-480A-8CA0-2D42E376497B}" srcOrd="2" destOrd="0" presId="urn:microsoft.com/office/officeart/2005/8/layout/hierarchy4"/>
    <dgm:cxn modelId="{A5620230-D043-42F0-908D-2A0B83695847}" type="presParOf" srcId="{FC5B3F12-FB48-480A-8CA0-2D42E376497B}" destId="{8BF50744-72BE-4F08-A992-00F7A82627C6}" srcOrd="0" destOrd="0" presId="urn:microsoft.com/office/officeart/2005/8/layout/hierarchy4"/>
    <dgm:cxn modelId="{EAFFDB6D-C932-440E-A538-D3B951A7A80F}" type="presParOf" srcId="{8BF50744-72BE-4F08-A992-00F7A82627C6}" destId="{267E248F-6AC0-4ADA-A8D9-9AE78FA31100}" srcOrd="0" destOrd="0" presId="urn:microsoft.com/office/officeart/2005/8/layout/hierarchy4"/>
    <dgm:cxn modelId="{EF6A9779-D957-41AC-B87D-C80A31EE0191}" type="presParOf" srcId="{8BF50744-72BE-4F08-A992-00F7A82627C6}" destId="{79F3CEC6-4497-4472-994A-6BC0F6262865}" srcOrd="1" destOrd="0" presId="urn:microsoft.com/office/officeart/2005/8/layout/hierarchy4"/>
    <dgm:cxn modelId="{710588D9-22B5-4BE4-8963-9509414BF51D}" type="presParOf" srcId="{8BF50744-72BE-4F08-A992-00F7A82627C6}" destId="{AB1D2503-E612-49BE-9CCB-EF1E9F91CB0E}" srcOrd="2" destOrd="0" presId="urn:microsoft.com/office/officeart/2005/8/layout/hierarchy4"/>
    <dgm:cxn modelId="{52816811-6110-4E21-9A8C-49F8A0316B96}" type="presParOf" srcId="{AB1D2503-E612-49BE-9CCB-EF1E9F91CB0E}" destId="{57B2A0F8-FC68-476B-9B4A-05C8841E987F}" srcOrd="0" destOrd="0" presId="urn:microsoft.com/office/officeart/2005/8/layout/hierarchy4"/>
    <dgm:cxn modelId="{9E31A7C0-00FE-4399-B603-8F2EF20D9BB0}" type="presParOf" srcId="{57B2A0F8-FC68-476B-9B4A-05C8841E987F}" destId="{499EE29D-B6FA-4334-A2CF-96B4C9BAF0A0}" srcOrd="0" destOrd="0" presId="urn:microsoft.com/office/officeart/2005/8/layout/hierarchy4"/>
    <dgm:cxn modelId="{734F7522-5EEC-4B6B-B71F-961384821E53}" type="presParOf" srcId="{57B2A0F8-FC68-476B-9B4A-05C8841E987F}" destId="{AC1F7B4D-13D1-44D7-9ECC-673EAB76714A}" srcOrd="1" destOrd="0" presId="urn:microsoft.com/office/officeart/2005/8/layout/hierarchy4"/>
    <dgm:cxn modelId="{567A8E85-0DE2-4E26-A84C-AED55856A5F1}" type="presParOf" srcId="{AB1D2503-E612-49BE-9CCB-EF1E9F91CB0E}" destId="{1AC97229-04F3-40F8-933A-47FF2BE3155F}" srcOrd="1" destOrd="0" presId="urn:microsoft.com/office/officeart/2005/8/layout/hierarchy4"/>
    <dgm:cxn modelId="{63B1126D-81B4-4FCD-AE0F-B8A39B2CCA32}" type="presParOf" srcId="{AB1D2503-E612-49BE-9CCB-EF1E9F91CB0E}" destId="{53719D9D-EB16-4907-816C-3D92EDC3C4CF}" srcOrd="2" destOrd="0" presId="urn:microsoft.com/office/officeart/2005/8/layout/hierarchy4"/>
    <dgm:cxn modelId="{FCCFDC57-C57A-4041-9E5B-05D383ACC7DF}" type="presParOf" srcId="{53719D9D-EB16-4907-816C-3D92EDC3C4CF}" destId="{389F678C-EE17-49E3-B2E3-E57B9EBB3251}" srcOrd="0" destOrd="0" presId="urn:microsoft.com/office/officeart/2005/8/layout/hierarchy4"/>
    <dgm:cxn modelId="{A125A82A-63CA-4064-BA76-DEEBEB1FB972}" type="presParOf" srcId="{53719D9D-EB16-4907-816C-3D92EDC3C4CF}" destId="{9729255E-D8E8-4FFF-BAC9-292830B5BDD5}" srcOrd="1" destOrd="0" presId="urn:microsoft.com/office/officeart/2005/8/layout/hierarchy4"/>
    <dgm:cxn modelId="{A6C0B793-AD5C-4B6C-8521-4231A1B8F870}" type="presParOf" srcId="{FC5B3F12-FB48-480A-8CA0-2D42E376497B}" destId="{E07EE6DC-B92F-48A4-B3A0-349AA57156B9}" srcOrd="1" destOrd="0" presId="urn:microsoft.com/office/officeart/2005/8/layout/hierarchy4"/>
    <dgm:cxn modelId="{7EC5E1F4-E6FF-47CF-BFF9-44181A5AF93D}" type="presParOf" srcId="{FC5B3F12-FB48-480A-8CA0-2D42E376497B}" destId="{19E2B927-39A0-4C15-9620-27AD5AE9C8B3}" srcOrd="2" destOrd="0" presId="urn:microsoft.com/office/officeart/2005/8/layout/hierarchy4"/>
    <dgm:cxn modelId="{B8EDE9C3-6029-42E2-897B-3BA1FCB54395}" type="presParOf" srcId="{19E2B927-39A0-4C15-9620-27AD5AE9C8B3}" destId="{C2421583-E6F7-4529-B3A8-B31813FE7DBE}" srcOrd="0" destOrd="0" presId="urn:microsoft.com/office/officeart/2005/8/layout/hierarchy4"/>
    <dgm:cxn modelId="{F82EB1E3-FE31-47CE-A161-5FB248D84C76}" type="presParOf" srcId="{19E2B927-39A0-4C15-9620-27AD5AE9C8B3}" destId="{8D883969-5874-4725-BE6E-3A8B0EFD65A4}" srcOrd="1" destOrd="0" presId="urn:microsoft.com/office/officeart/2005/8/layout/hierarchy4"/>
    <dgm:cxn modelId="{EF24E3AE-725E-4880-B7BD-47279301B3AC}" type="presParOf" srcId="{19E2B927-39A0-4C15-9620-27AD5AE9C8B3}" destId="{E9637B91-E0F3-41D5-94C4-C1503E2939C3}" srcOrd="2" destOrd="0" presId="urn:microsoft.com/office/officeart/2005/8/layout/hierarchy4"/>
    <dgm:cxn modelId="{AF7B1669-DAE8-47E2-9601-197FE763C72F}" type="presParOf" srcId="{E9637B91-E0F3-41D5-94C4-C1503E2939C3}" destId="{0FF3D9AF-D7FB-4B52-BD81-40CBBA93E9CD}" srcOrd="0" destOrd="0" presId="urn:microsoft.com/office/officeart/2005/8/layout/hierarchy4"/>
    <dgm:cxn modelId="{DFA5C231-4212-461B-8213-2B5D625EF385}" type="presParOf" srcId="{0FF3D9AF-D7FB-4B52-BD81-40CBBA93E9CD}" destId="{4FE63B1D-CA0E-40F0-BD64-8239C67D584E}" srcOrd="0" destOrd="0" presId="urn:microsoft.com/office/officeart/2005/8/layout/hierarchy4"/>
    <dgm:cxn modelId="{970A0BE0-B11A-40B3-A3B4-D17C392E4C46}" type="presParOf" srcId="{0FF3D9AF-D7FB-4B52-BD81-40CBBA93E9CD}" destId="{FD7515CC-F1ED-4B03-A937-88A810A63C14}" srcOrd="1" destOrd="0" presId="urn:microsoft.com/office/officeart/2005/8/layout/hierarchy4"/>
    <dgm:cxn modelId="{512C58BC-7B8C-4931-B833-CD3FED73FE34}" type="presParOf" srcId="{E9637B91-E0F3-41D5-94C4-C1503E2939C3}" destId="{22168908-7E81-4420-8BC0-9AF7ED2EB6C4}" srcOrd="1" destOrd="0" presId="urn:microsoft.com/office/officeart/2005/8/layout/hierarchy4"/>
    <dgm:cxn modelId="{33464C2D-1247-4D11-AF40-D6BE1DEB80BE}" type="presParOf" srcId="{E9637B91-E0F3-41D5-94C4-C1503E2939C3}" destId="{679DFF1C-4CDD-4145-83FA-770CC23275C9}" srcOrd="2" destOrd="0" presId="urn:microsoft.com/office/officeart/2005/8/layout/hierarchy4"/>
    <dgm:cxn modelId="{B679E3A6-E712-44C4-A598-72FC4B6B1486}" type="presParOf" srcId="{679DFF1C-4CDD-4145-83FA-770CC23275C9}" destId="{4F341AAF-41C4-4882-B094-AE20E699A6C5}" srcOrd="0" destOrd="0" presId="urn:microsoft.com/office/officeart/2005/8/layout/hierarchy4"/>
    <dgm:cxn modelId="{793013C6-4775-44E5-BAE9-33402BB5BCBF}" type="presParOf" srcId="{679DFF1C-4CDD-4145-83FA-770CC23275C9}" destId="{6780192B-62FA-4FC4-968C-810A14249AB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9D33D-E11D-46F5-A0CE-BA6715764523}"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86AA8CAC-73E8-40C2-89D9-0DF74AC603FD}">
      <dgm:prSet phldrT="[Текст]"/>
      <dgm:spPr/>
      <dgm:t>
        <a:bodyPr/>
        <a:lstStyle/>
        <a:p>
          <a:r>
            <a:rPr lang="ru-RU" dirty="0">
              <a:solidFill>
                <a:srgbClr val="C00000"/>
              </a:solidFill>
              <a:latin typeface="Times New Roman" panose="02020603050405020304" pitchFamily="18" charset="0"/>
              <a:cs typeface="Times New Roman" panose="02020603050405020304" pitchFamily="18" charset="0"/>
            </a:rPr>
            <a:t>ПРОЕКТ </a:t>
          </a:r>
        </a:p>
        <a:p>
          <a:r>
            <a:rPr lang="ru-RU" dirty="0" smtClean="0">
              <a:solidFill>
                <a:srgbClr val="C00000"/>
              </a:solidFill>
              <a:latin typeface="Times New Roman" panose="02020603050405020304" pitchFamily="18" charset="0"/>
              <a:cs typeface="Times New Roman" panose="02020603050405020304" pitchFamily="18" charset="0"/>
            </a:rPr>
            <a:t>БЮДЖЕТА </a:t>
          </a:r>
          <a:r>
            <a:rPr lang="ru-RU" dirty="0">
              <a:solidFill>
                <a:srgbClr val="C00000"/>
              </a:solidFill>
              <a:latin typeface="Times New Roman" panose="02020603050405020304" pitchFamily="18" charset="0"/>
              <a:cs typeface="Times New Roman" panose="02020603050405020304" pitchFamily="18" charset="0"/>
            </a:rPr>
            <a:t>НА </a:t>
          </a:r>
          <a:r>
            <a:rPr lang="ru-RU" dirty="0" smtClean="0">
              <a:solidFill>
                <a:srgbClr val="C00000"/>
              </a:solidFill>
              <a:latin typeface="Times New Roman" panose="02020603050405020304" pitchFamily="18" charset="0"/>
              <a:cs typeface="Times New Roman" panose="02020603050405020304" pitchFamily="18" charset="0"/>
            </a:rPr>
            <a:t>2023 </a:t>
          </a:r>
          <a:r>
            <a:rPr lang="ru-RU" dirty="0">
              <a:solidFill>
                <a:srgbClr val="C00000"/>
              </a:solidFill>
              <a:latin typeface="Times New Roman" panose="02020603050405020304" pitchFamily="18" charset="0"/>
              <a:cs typeface="Times New Roman" panose="02020603050405020304" pitchFamily="18" charset="0"/>
            </a:rPr>
            <a:t>ГОД</a:t>
          </a:r>
        </a:p>
      </dgm:t>
    </dgm:pt>
    <dgm:pt modelId="{A922BDEE-8071-44DB-9E18-C25F543543BB}" type="parTrans" cxnId="{8A53092D-0591-4574-A909-15EDB78DF467}">
      <dgm:prSet/>
      <dgm:spPr/>
      <dgm:t>
        <a:bodyPr/>
        <a:lstStyle/>
        <a:p>
          <a:endParaRPr lang="ru-RU"/>
        </a:p>
      </dgm:t>
    </dgm:pt>
    <dgm:pt modelId="{E215C837-22C3-4FBB-A2EF-B0995F0EB6C9}" type="sibTrans" cxnId="{8A53092D-0591-4574-A909-15EDB78DF467}">
      <dgm:prSet/>
      <dgm:spPr/>
      <dgm:t>
        <a:bodyPr/>
        <a:lstStyle/>
        <a:p>
          <a:endParaRPr lang="ru-RU"/>
        </a:p>
      </dgm:t>
    </dgm:pt>
    <dgm:pt modelId="{ECDBE29E-34FF-44B1-8E2D-08AC048CA22D}">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Доходы              70 </a:t>
          </a:r>
          <a:r>
            <a:rPr lang="ru-RU" dirty="0" smtClean="0">
              <a:solidFill>
                <a:srgbClr val="7030A0"/>
              </a:solidFill>
              <a:latin typeface="Times New Roman" panose="02020603050405020304" pitchFamily="18" charset="0"/>
              <a:cs typeface="Times New Roman" panose="02020603050405020304" pitchFamily="18" charset="0"/>
            </a:rPr>
            <a:t>907,5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702D65F3-B108-43EE-9BBD-3951ED34FF98}" type="parTrans" cxnId="{27AE26DF-AE3F-4B68-9065-67657609A183}">
      <dgm:prSet/>
      <dgm:spPr/>
      <dgm:t>
        <a:bodyPr/>
        <a:lstStyle/>
        <a:p>
          <a:endParaRPr lang="ru-RU"/>
        </a:p>
      </dgm:t>
    </dgm:pt>
    <dgm:pt modelId="{94CC6691-8C6B-4CB6-B6AE-3A5C90FC2F69}" type="sibTrans" cxnId="{27AE26DF-AE3F-4B68-9065-67657609A183}">
      <dgm:prSet/>
      <dgm:spPr/>
      <dgm:t>
        <a:bodyPr/>
        <a:lstStyle/>
        <a:p>
          <a:endParaRPr lang="ru-RU"/>
        </a:p>
      </dgm:t>
    </dgm:pt>
    <dgm:pt modelId="{2467674D-B4C3-4116-B51D-DEDDF92C60E3}">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Налоговые </a:t>
          </a:r>
          <a:r>
            <a:rPr lang="ru-RU" sz="1600" dirty="0">
              <a:solidFill>
                <a:schemeClr val="tx1"/>
              </a:solidFill>
              <a:latin typeface="Times New Roman" panose="02020603050405020304" pitchFamily="18" charset="0"/>
              <a:cs typeface="Times New Roman" panose="02020603050405020304" pitchFamily="18" charset="0"/>
            </a:rPr>
            <a:t>и неналоговые </a:t>
          </a:r>
          <a:r>
            <a:rPr lang="ru-RU" sz="1600" dirty="0" smtClean="0">
              <a:solidFill>
                <a:schemeClr val="tx1"/>
              </a:solidFill>
              <a:latin typeface="Times New Roman" panose="02020603050405020304" pitchFamily="18" charset="0"/>
              <a:cs typeface="Times New Roman" panose="02020603050405020304" pitchFamily="18" charset="0"/>
            </a:rPr>
            <a:t>           36 </a:t>
          </a:r>
          <a:r>
            <a:rPr lang="ru-RU" sz="1600" dirty="0" smtClean="0">
              <a:solidFill>
                <a:schemeClr val="tx1"/>
              </a:solidFill>
              <a:latin typeface="Times New Roman" panose="02020603050405020304" pitchFamily="18" charset="0"/>
              <a:cs typeface="Times New Roman" panose="02020603050405020304" pitchFamily="18" charset="0"/>
            </a:rPr>
            <a:t>146,0      </a:t>
          </a:r>
          <a:r>
            <a:rPr lang="ru-RU" sz="1600" dirty="0" smtClean="0">
              <a:solidFill>
                <a:schemeClr val="tx1"/>
              </a:solidFill>
              <a:latin typeface="Times New Roman" panose="02020603050405020304" pitchFamily="18" charset="0"/>
              <a:cs typeface="Times New Roman" panose="02020603050405020304" pitchFamily="18" charset="0"/>
            </a:rPr>
            <a:t>тыс.руб. (51,0%)</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6B430A6-D05F-468E-BD0B-6EED789EFB7C}" type="parTrans" cxnId="{2AE86D67-D7EC-4197-9A0B-5E2562A9F844}">
      <dgm:prSet/>
      <dgm:spPr/>
      <dgm:t>
        <a:bodyPr/>
        <a:lstStyle/>
        <a:p>
          <a:endParaRPr lang="ru-RU"/>
        </a:p>
      </dgm:t>
    </dgm:pt>
    <dgm:pt modelId="{758172C1-CE08-4956-B84E-E356C94530C8}" type="sibTrans" cxnId="{2AE86D67-D7EC-4197-9A0B-5E2562A9F844}">
      <dgm:prSet/>
      <dgm:spPr/>
      <dgm:t>
        <a:bodyPr/>
        <a:lstStyle/>
        <a:p>
          <a:endParaRPr lang="ru-RU"/>
        </a:p>
      </dgm:t>
    </dgm:pt>
    <dgm:pt modelId="{2EFBC7F2-2E43-4489-BBE8-B07AC501D855}">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dirty="0">
              <a:solidFill>
                <a:schemeClr val="tx1"/>
              </a:solidFill>
              <a:latin typeface="Times New Roman" panose="02020603050405020304" pitchFamily="18" charset="0"/>
              <a:cs typeface="Times New Roman" panose="02020603050405020304" pitchFamily="18" charset="0"/>
            </a:rPr>
            <a:t>поступления</a:t>
          </a:r>
        </a:p>
        <a:p>
          <a:r>
            <a:rPr lang="ru-RU" sz="1600" dirty="0" smtClean="0">
              <a:solidFill>
                <a:schemeClr val="tx1"/>
              </a:solidFill>
              <a:latin typeface="Times New Roman" panose="02020603050405020304" pitchFamily="18" charset="0"/>
              <a:cs typeface="Times New Roman" panose="02020603050405020304" pitchFamily="18" charset="0"/>
            </a:rPr>
            <a:t>34 </a:t>
          </a:r>
          <a:r>
            <a:rPr lang="ru-RU" sz="1600" dirty="0" smtClean="0">
              <a:solidFill>
                <a:schemeClr val="tx1"/>
              </a:solidFill>
              <a:latin typeface="Times New Roman" panose="02020603050405020304" pitchFamily="18" charset="0"/>
              <a:cs typeface="Times New Roman" panose="02020603050405020304" pitchFamily="18" charset="0"/>
            </a:rPr>
            <a:t>761,5 </a:t>
          </a:r>
          <a:r>
            <a:rPr lang="ru-RU" sz="1600" dirty="0">
              <a:solidFill>
                <a:schemeClr val="tx1"/>
              </a:solidFill>
              <a:latin typeface="Times New Roman" panose="02020603050405020304" pitchFamily="18" charset="0"/>
              <a:cs typeface="Times New Roman" panose="02020603050405020304" pitchFamily="18" charset="0"/>
            </a:rPr>
            <a:t>тыс.руб</a:t>
          </a:r>
          <a:r>
            <a:rPr lang="ru-RU" sz="1600" dirty="0" smtClean="0">
              <a:solidFill>
                <a:schemeClr val="tx1"/>
              </a:solidFill>
              <a:latin typeface="Times New Roman" panose="02020603050405020304" pitchFamily="18" charset="0"/>
              <a:cs typeface="Times New Roman" panose="02020603050405020304" pitchFamily="18" charset="0"/>
            </a:rPr>
            <a:t>. (49,0%)</a:t>
          </a:r>
          <a:endParaRPr lang="ru-RU" sz="1600" dirty="0">
            <a:solidFill>
              <a:schemeClr val="tx1"/>
            </a:solidFill>
            <a:latin typeface="Times New Roman" panose="02020603050405020304" pitchFamily="18" charset="0"/>
            <a:cs typeface="Times New Roman" panose="02020603050405020304" pitchFamily="18" charset="0"/>
          </a:endParaRPr>
        </a:p>
      </dgm:t>
    </dgm:pt>
    <dgm:pt modelId="{CE123744-0C7D-4963-B8C1-7FD85BA2C419}" type="parTrans" cxnId="{7D0396C2-79B8-4757-8538-9F55C3D2811C}">
      <dgm:prSet/>
      <dgm:spPr/>
      <dgm:t>
        <a:bodyPr/>
        <a:lstStyle/>
        <a:p>
          <a:endParaRPr lang="ru-RU"/>
        </a:p>
      </dgm:t>
    </dgm:pt>
    <dgm:pt modelId="{895CD4AF-2CC5-45B3-BA4D-609513142DFC}" type="sibTrans" cxnId="{7D0396C2-79B8-4757-8538-9F55C3D2811C}">
      <dgm:prSet/>
      <dgm:spPr/>
      <dgm:t>
        <a:bodyPr/>
        <a:lstStyle/>
        <a:p>
          <a:endParaRPr lang="ru-RU"/>
        </a:p>
      </dgm:t>
    </dgm:pt>
    <dgm:pt modelId="{20A98F2D-16B6-4498-9D1D-5DFD823947B1}">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Расходы            71 </a:t>
          </a:r>
          <a:r>
            <a:rPr lang="ru-RU" dirty="0" smtClean="0">
              <a:solidFill>
                <a:srgbClr val="7030A0"/>
              </a:solidFill>
              <a:latin typeface="Times New Roman" panose="02020603050405020304" pitchFamily="18" charset="0"/>
              <a:cs typeface="Times New Roman" panose="02020603050405020304" pitchFamily="18" charset="0"/>
            </a:rPr>
            <a:t>201,9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D4305C2A-FEDE-4339-A726-5725D8C1A8B4}" type="parTrans" cxnId="{8829C2E9-B034-4EBC-B0E8-8697176AD7BC}">
      <dgm:prSet/>
      <dgm:spPr/>
      <dgm:t>
        <a:bodyPr/>
        <a:lstStyle/>
        <a:p>
          <a:endParaRPr lang="ru-RU"/>
        </a:p>
      </dgm:t>
    </dgm:pt>
    <dgm:pt modelId="{23B751AD-81CE-4242-8896-67B2354FE235}" type="sibTrans" cxnId="{8829C2E9-B034-4EBC-B0E8-8697176AD7BC}">
      <dgm:prSet/>
      <dgm:spPr/>
      <dgm:t>
        <a:bodyPr/>
        <a:lstStyle/>
        <a:p>
          <a:endParaRPr lang="ru-RU"/>
        </a:p>
      </dgm:t>
    </dgm:pt>
    <dgm:pt modelId="{B620518B-532B-409D-BA87-6ACB01F6E667}">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dirty="0" smtClean="0">
              <a:solidFill>
                <a:schemeClr val="tx1"/>
              </a:solidFill>
              <a:latin typeface="Times New Roman" panose="02020603050405020304" pitchFamily="18" charset="0"/>
              <a:cs typeface="Times New Roman" panose="02020603050405020304" pitchFamily="18" charset="0"/>
            </a:rPr>
            <a:t>19 </a:t>
          </a:r>
          <a:r>
            <a:rPr lang="ru-RU" sz="1600" dirty="0" smtClean="0">
              <a:solidFill>
                <a:schemeClr val="tx1"/>
              </a:solidFill>
              <a:latin typeface="Times New Roman" panose="02020603050405020304" pitchFamily="18" charset="0"/>
              <a:cs typeface="Times New Roman" panose="02020603050405020304" pitchFamily="18" charset="0"/>
            </a:rPr>
            <a:t>743,9 </a:t>
          </a:r>
          <a:r>
            <a:rPr lang="ru-RU" sz="1600" dirty="0" smtClean="0">
              <a:solidFill>
                <a:schemeClr val="tx1"/>
              </a:solidFill>
              <a:latin typeface="Times New Roman" panose="02020603050405020304" pitchFamily="18" charset="0"/>
              <a:cs typeface="Times New Roman" panose="02020603050405020304" pitchFamily="18" charset="0"/>
            </a:rPr>
            <a:t>тыс. руб. (28,0%)</a:t>
          </a:r>
          <a:endParaRPr lang="ru-RU" sz="1600" dirty="0">
            <a:solidFill>
              <a:schemeClr val="tx1"/>
            </a:solidFill>
            <a:latin typeface="Times New Roman" panose="02020603050405020304" pitchFamily="18" charset="0"/>
            <a:cs typeface="Times New Roman" panose="02020603050405020304" pitchFamily="18" charset="0"/>
          </a:endParaRPr>
        </a:p>
      </dgm:t>
    </dgm:pt>
    <dgm:pt modelId="{59675366-4BA8-4F06-BD06-5FC22DAE7D1A}" type="parTrans" cxnId="{075D0937-95DB-4802-9F28-5F0DA17DFEBD}">
      <dgm:prSet/>
      <dgm:spPr/>
      <dgm:t>
        <a:bodyPr/>
        <a:lstStyle/>
        <a:p>
          <a:endParaRPr lang="ru-RU"/>
        </a:p>
      </dgm:t>
    </dgm:pt>
    <dgm:pt modelId="{89E10434-F723-44AA-ACCC-9C651A5595B1}" type="sibTrans" cxnId="{075D0937-95DB-4802-9F28-5F0DA17DFEBD}">
      <dgm:prSet/>
      <dgm:spPr/>
      <dgm:t>
        <a:bodyPr/>
        <a:lstStyle/>
        <a:p>
          <a:endParaRPr lang="ru-RU"/>
        </a:p>
      </dgm:t>
    </dgm:pt>
    <dgm:pt modelId="{EE867F4A-0033-47AF-B29D-EE1B6BDF16CA}">
      <dgm:prSet/>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Программные расходы                         </a:t>
          </a:r>
          <a:r>
            <a:rPr lang="ru-RU" dirty="0" smtClean="0">
              <a:solidFill>
                <a:schemeClr val="tx1"/>
              </a:solidFill>
              <a:latin typeface="Times New Roman" panose="02020603050405020304" pitchFamily="18" charset="0"/>
              <a:cs typeface="Times New Roman" panose="02020603050405020304" pitchFamily="18" charset="0"/>
            </a:rPr>
            <a:t>(в рамках муниципальной программы «Социально-экономическое развитие МО Пудостьское сельское поселение»)   </a:t>
          </a:r>
          <a:r>
            <a:rPr lang="ru-RU" dirty="0" smtClean="0">
              <a:solidFill>
                <a:schemeClr val="tx1"/>
              </a:solidFill>
              <a:latin typeface="Times New Roman" panose="02020603050405020304" pitchFamily="18" charset="0"/>
              <a:cs typeface="Times New Roman" panose="02020603050405020304" pitchFamily="18" charset="0"/>
            </a:rPr>
            <a:t>                         51 458,0 </a:t>
          </a:r>
          <a:r>
            <a:rPr lang="ru-RU" dirty="0">
              <a:solidFill>
                <a:schemeClr val="tx1"/>
              </a:solidFill>
              <a:latin typeface="Times New Roman" panose="02020603050405020304" pitchFamily="18" charset="0"/>
              <a:cs typeface="Times New Roman" panose="02020603050405020304" pitchFamily="18" charset="0"/>
            </a:rPr>
            <a:t>тыс.руб</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(72,0%)</a:t>
          </a:r>
          <a:endParaRPr lang="ru-RU" dirty="0">
            <a:solidFill>
              <a:schemeClr val="tx1"/>
            </a:solidFill>
            <a:latin typeface="Times New Roman" panose="02020603050405020304" pitchFamily="18" charset="0"/>
            <a:cs typeface="Times New Roman" panose="02020603050405020304" pitchFamily="18" charset="0"/>
          </a:endParaRPr>
        </a:p>
      </dgm:t>
    </dgm:pt>
    <dgm:pt modelId="{CD83F890-67E1-463D-AC90-18AA57B1EDD7}" type="parTrans" cxnId="{55756FE5-7F4E-478C-8C8E-1C943B0F28EF}">
      <dgm:prSet/>
      <dgm:spPr/>
      <dgm:t>
        <a:bodyPr/>
        <a:lstStyle/>
        <a:p>
          <a:endParaRPr lang="ru-RU"/>
        </a:p>
      </dgm:t>
    </dgm:pt>
    <dgm:pt modelId="{313D5B34-01C2-464D-9AD0-39CED5A42FBE}" type="sibTrans" cxnId="{55756FE5-7F4E-478C-8C8E-1C943B0F28EF}">
      <dgm:prSet/>
      <dgm:spPr/>
      <dgm:t>
        <a:bodyPr/>
        <a:lstStyle/>
        <a:p>
          <a:endParaRPr lang="ru-RU"/>
        </a:p>
      </dgm:t>
    </dgm:pt>
    <dgm:pt modelId="{507B6E3F-19A4-43E6-B389-776125164EDE}" type="pres">
      <dgm:prSet presAssocID="{2889D33D-E11D-46F5-A0CE-BA6715764523}" presName="Name0" presStyleCnt="0">
        <dgm:presLayoutVars>
          <dgm:chPref val="1"/>
          <dgm:dir/>
          <dgm:animOne val="branch"/>
          <dgm:animLvl val="lvl"/>
          <dgm:resizeHandles/>
        </dgm:presLayoutVars>
      </dgm:prSet>
      <dgm:spPr/>
      <dgm:t>
        <a:bodyPr/>
        <a:lstStyle/>
        <a:p>
          <a:endParaRPr lang="ru-RU"/>
        </a:p>
      </dgm:t>
    </dgm:pt>
    <dgm:pt modelId="{CBEA63CD-08B7-44FF-8B97-68172962B3F5}" type="pres">
      <dgm:prSet presAssocID="{86AA8CAC-73E8-40C2-89D9-0DF74AC603FD}" presName="vertOne" presStyleCnt="0"/>
      <dgm:spPr/>
    </dgm:pt>
    <dgm:pt modelId="{5DB82758-948A-45AC-AEA5-396735AFBACC}" type="pres">
      <dgm:prSet presAssocID="{86AA8CAC-73E8-40C2-89D9-0DF74AC603FD}" presName="txOne" presStyleLbl="node0" presStyleIdx="0" presStyleCnt="1">
        <dgm:presLayoutVars>
          <dgm:chPref val="3"/>
        </dgm:presLayoutVars>
      </dgm:prSet>
      <dgm:spPr/>
      <dgm:t>
        <a:bodyPr/>
        <a:lstStyle/>
        <a:p>
          <a:endParaRPr lang="ru-RU"/>
        </a:p>
      </dgm:t>
    </dgm:pt>
    <dgm:pt modelId="{208D12CD-7B1A-4043-B145-86A18CCFBA38}" type="pres">
      <dgm:prSet presAssocID="{86AA8CAC-73E8-40C2-89D9-0DF74AC603FD}" presName="parTransOne" presStyleCnt="0"/>
      <dgm:spPr/>
    </dgm:pt>
    <dgm:pt modelId="{39AB00CC-1568-45B9-8EE1-197763471173}" type="pres">
      <dgm:prSet presAssocID="{86AA8CAC-73E8-40C2-89D9-0DF74AC603FD}" presName="horzOne" presStyleCnt="0"/>
      <dgm:spPr/>
    </dgm:pt>
    <dgm:pt modelId="{6DA3A4AC-9527-4A10-A67A-B410059F3F72}" type="pres">
      <dgm:prSet presAssocID="{ECDBE29E-34FF-44B1-8E2D-08AC048CA22D}" presName="vertTwo" presStyleCnt="0"/>
      <dgm:spPr/>
    </dgm:pt>
    <dgm:pt modelId="{AE21A6C7-63CB-46B9-9117-2B5E2D4557E0}" type="pres">
      <dgm:prSet presAssocID="{ECDBE29E-34FF-44B1-8E2D-08AC048CA22D}" presName="txTwo" presStyleLbl="node2" presStyleIdx="0" presStyleCnt="2">
        <dgm:presLayoutVars>
          <dgm:chPref val="3"/>
        </dgm:presLayoutVars>
      </dgm:prSet>
      <dgm:spPr/>
      <dgm:t>
        <a:bodyPr/>
        <a:lstStyle/>
        <a:p>
          <a:endParaRPr lang="ru-RU"/>
        </a:p>
      </dgm:t>
    </dgm:pt>
    <dgm:pt modelId="{89D4C6D2-70EA-41EC-AEEB-B06E3B8FB18C}" type="pres">
      <dgm:prSet presAssocID="{ECDBE29E-34FF-44B1-8E2D-08AC048CA22D}" presName="parTransTwo" presStyleCnt="0"/>
      <dgm:spPr/>
    </dgm:pt>
    <dgm:pt modelId="{324F97DB-D089-496C-AD79-08C165F04BD7}" type="pres">
      <dgm:prSet presAssocID="{ECDBE29E-34FF-44B1-8E2D-08AC048CA22D}" presName="horzTwo" presStyleCnt="0"/>
      <dgm:spPr/>
    </dgm:pt>
    <dgm:pt modelId="{918E7768-F29D-40D3-8D10-0DEB1CBDDD82}" type="pres">
      <dgm:prSet presAssocID="{2467674D-B4C3-4116-B51D-DEDDF92C60E3}" presName="vertThree" presStyleCnt="0"/>
      <dgm:spPr/>
    </dgm:pt>
    <dgm:pt modelId="{8EBFA0DA-05D5-4D49-8F1E-E540151F4EAD}" type="pres">
      <dgm:prSet presAssocID="{2467674D-B4C3-4116-B51D-DEDDF92C60E3}" presName="txThree" presStyleLbl="node3" presStyleIdx="0" presStyleCnt="4">
        <dgm:presLayoutVars>
          <dgm:chPref val="3"/>
        </dgm:presLayoutVars>
      </dgm:prSet>
      <dgm:spPr/>
      <dgm:t>
        <a:bodyPr/>
        <a:lstStyle/>
        <a:p>
          <a:endParaRPr lang="ru-RU"/>
        </a:p>
      </dgm:t>
    </dgm:pt>
    <dgm:pt modelId="{26B3E152-3F90-492A-8018-4C485A13DCDA}" type="pres">
      <dgm:prSet presAssocID="{2467674D-B4C3-4116-B51D-DEDDF92C60E3}" presName="horzThree" presStyleCnt="0"/>
      <dgm:spPr/>
    </dgm:pt>
    <dgm:pt modelId="{188DA144-691C-471B-AB44-362E8ED35F1B}" type="pres">
      <dgm:prSet presAssocID="{758172C1-CE08-4956-B84E-E356C94530C8}" presName="sibSpaceThree" presStyleCnt="0"/>
      <dgm:spPr/>
    </dgm:pt>
    <dgm:pt modelId="{97E171F0-E28C-4DA2-B7CA-8F5EB4FD3D45}" type="pres">
      <dgm:prSet presAssocID="{2EFBC7F2-2E43-4489-BBE8-B07AC501D855}" presName="vertThree" presStyleCnt="0"/>
      <dgm:spPr/>
    </dgm:pt>
    <dgm:pt modelId="{021FAAAB-5703-4329-AED4-5AD3175EC3A5}" type="pres">
      <dgm:prSet presAssocID="{2EFBC7F2-2E43-4489-BBE8-B07AC501D855}" presName="txThree" presStyleLbl="node3" presStyleIdx="1" presStyleCnt="4">
        <dgm:presLayoutVars>
          <dgm:chPref val="3"/>
        </dgm:presLayoutVars>
      </dgm:prSet>
      <dgm:spPr/>
      <dgm:t>
        <a:bodyPr/>
        <a:lstStyle/>
        <a:p>
          <a:endParaRPr lang="ru-RU"/>
        </a:p>
      </dgm:t>
    </dgm:pt>
    <dgm:pt modelId="{311ABF4A-8FA1-49AC-A573-A660968CABED}" type="pres">
      <dgm:prSet presAssocID="{2EFBC7F2-2E43-4489-BBE8-B07AC501D855}" presName="horzThree" presStyleCnt="0"/>
      <dgm:spPr/>
    </dgm:pt>
    <dgm:pt modelId="{7D76E269-B956-4DD5-83D3-E65A7D83FCBF}" type="pres">
      <dgm:prSet presAssocID="{94CC6691-8C6B-4CB6-B6AE-3A5C90FC2F69}" presName="sibSpaceTwo" presStyleCnt="0"/>
      <dgm:spPr/>
    </dgm:pt>
    <dgm:pt modelId="{0AB1E42D-9510-41CA-81AA-B9F71D856C6D}" type="pres">
      <dgm:prSet presAssocID="{20A98F2D-16B6-4498-9D1D-5DFD823947B1}" presName="vertTwo" presStyleCnt="0"/>
      <dgm:spPr/>
    </dgm:pt>
    <dgm:pt modelId="{1DD81F21-F448-4327-B1A8-BA2788F37662}" type="pres">
      <dgm:prSet presAssocID="{20A98F2D-16B6-4498-9D1D-5DFD823947B1}" presName="txTwo" presStyleLbl="node2" presStyleIdx="1" presStyleCnt="2">
        <dgm:presLayoutVars>
          <dgm:chPref val="3"/>
        </dgm:presLayoutVars>
      </dgm:prSet>
      <dgm:spPr/>
      <dgm:t>
        <a:bodyPr/>
        <a:lstStyle/>
        <a:p>
          <a:endParaRPr lang="ru-RU"/>
        </a:p>
      </dgm:t>
    </dgm:pt>
    <dgm:pt modelId="{D6C92725-7A2C-417F-BF81-1C187F2FDFE4}" type="pres">
      <dgm:prSet presAssocID="{20A98F2D-16B6-4498-9D1D-5DFD823947B1}" presName="parTransTwo" presStyleCnt="0"/>
      <dgm:spPr/>
    </dgm:pt>
    <dgm:pt modelId="{89B0DB2A-60E1-4B28-958F-50062DAC7A54}" type="pres">
      <dgm:prSet presAssocID="{20A98F2D-16B6-4498-9D1D-5DFD823947B1}" presName="horzTwo" presStyleCnt="0"/>
      <dgm:spPr/>
    </dgm:pt>
    <dgm:pt modelId="{45D9ACC0-A73A-436F-868F-2683D5EF0CDB}" type="pres">
      <dgm:prSet presAssocID="{EE867F4A-0033-47AF-B29D-EE1B6BDF16CA}" presName="vertThree" presStyleCnt="0"/>
      <dgm:spPr/>
    </dgm:pt>
    <dgm:pt modelId="{D57E3483-5D50-48C3-8E53-4A0F8E81BFD1}" type="pres">
      <dgm:prSet presAssocID="{EE867F4A-0033-47AF-B29D-EE1B6BDF16CA}" presName="txThree" presStyleLbl="node3" presStyleIdx="2" presStyleCnt="4">
        <dgm:presLayoutVars>
          <dgm:chPref val="3"/>
        </dgm:presLayoutVars>
      </dgm:prSet>
      <dgm:spPr/>
      <dgm:t>
        <a:bodyPr/>
        <a:lstStyle/>
        <a:p>
          <a:endParaRPr lang="ru-RU"/>
        </a:p>
      </dgm:t>
    </dgm:pt>
    <dgm:pt modelId="{A0E4263B-C375-4719-A422-CFA2EB10E8EF}" type="pres">
      <dgm:prSet presAssocID="{EE867F4A-0033-47AF-B29D-EE1B6BDF16CA}" presName="horzThree" presStyleCnt="0"/>
      <dgm:spPr/>
    </dgm:pt>
    <dgm:pt modelId="{007E1D8C-A8EB-4631-BED8-A0E2EC27E1DC}" type="pres">
      <dgm:prSet presAssocID="{313D5B34-01C2-464D-9AD0-39CED5A42FBE}" presName="sibSpaceThree" presStyleCnt="0"/>
      <dgm:spPr/>
    </dgm:pt>
    <dgm:pt modelId="{D45DC67A-D422-4631-A303-5279DE57BA9F}" type="pres">
      <dgm:prSet presAssocID="{B620518B-532B-409D-BA87-6ACB01F6E667}" presName="vertThree" presStyleCnt="0"/>
      <dgm:spPr/>
    </dgm:pt>
    <dgm:pt modelId="{F02101CD-DAA0-4BFD-9D45-6480E8330A1F}" type="pres">
      <dgm:prSet presAssocID="{B620518B-532B-409D-BA87-6ACB01F6E667}" presName="txThree" presStyleLbl="node3" presStyleIdx="3" presStyleCnt="4">
        <dgm:presLayoutVars>
          <dgm:chPref val="3"/>
        </dgm:presLayoutVars>
      </dgm:prSet>
      <dgm:spPr/>
      <dgm:t>
        <a:bodyPr/>
        <a:lstStyle/>
        <a:p>
          <a:endParaRPr lang="ru-RU"/>
        </a:p>
      </dgm:t>
    </dgm:pt>
    <dgm:pt modelId="{A994CE76-8460-451E-8458-86812464AF25}" type="pres">
      <dgm:prSet presAssocID="{B620518B-532B-409D-BA87-6ACB01F6E667}" presName="horzThree" presStyleCnt="0"/>
      <dgm:spPr/>
    </dgm:pt>
  </dgm:ptLst>
  <dgm:cxnLst>
    <dgm:cxn modelId="{A2290E2A-3329-422D-8DE9-A0AD57160C62}" type="presOf" srcId="{2889D33D-E11D-46F5-A0CE-BA6715764523}" destId="{507B6E3F-19A4-43E6-B389-776125164EDE}" srcOrd="0" destOrd="0" presId="urn:microsoft.com/office/officeart/2005/8/layout/hierarchy4"/>
    <dgm:cxn modelId="{459646B5-12FE-46AF-9D5A-0EEE1352D82F}" type="presOf" srcId="{20A98F2D-16B6-4498-9D1D-5DFD823947B1}" destId="{1DD81F21-F448-4327-B1A8-BA2788F37662}" srcOrd="0" destOrd="0" presId="urn:microsoft.com/office/officeart/2005/8/layout/hierarchy4"/>
    <dgm:cxn modelId="{2AE86D67-D7EC-4197-9A0B-5E2562A9F844}" srcId="{ECDBE29E-34FF-44B1-8E2D-08AC048CA22D}" destId="{2467674D-B4C3-4116-B51D-DEDDF92C60E3}" srcOrd="0" destOrd="0" parTransId="{76B430A6-D05F-468E-BD0B-6EED789EFB7C}" sibTransId="{758172C1-CE08-4956-B84E-E356C94530C8}"/>
    <dgm:cxn modelId="{F7CE5B86-1D86-47B5-B3BE-B7AB58077FDA}" type="presOf" srcId="{2EFBC7F2-2E43-4489-BBE8-B07AC501D855}" destId="{021FAAAB-5703-4329-AED4-5AD3175EC3A5}" srcOrd="0" destOrd="0" presId="urn:microsoft.com/office/officeart/2005/8/layout/hierarchy4"/>
    <dgm:cxn modelId="{075D0937-95DB-4802-9F28-5F0DA17DFEBD}" srcId="{20A98F2D-16B6-4498-9D1D-5DFD823947B1}" destId="{B620518B-532B-409D-BA87-6ACB01F6E667}" srcOrd="1" destOrd="0" parTransId="{59675366-4BA8-4F06-BD06-5FC22DAE7D1A}" sibTransId="{89E10434-F723-44AA-ACCC-9C651A5595B1}"/>
    <dgm:cxn modelId="{55756FE5-7F4E-478C-8C8E-1C943B0F28EF}" srcId="{20A98F2D-16B6-4498-9D1D-5DFD823947B1}" destId="{EE867F4A-0033-47AF-B29D-EE1B6BDF16CA}" srcOrd="0" destOrd="0" parTransId="{CD83F890-67E1-463D-AC90-18AA57B1EDD7}" sibTransId="{313D5B34-01C2-464D-9AD0-39CED5A42FBE}"/>
    <dgm:cxn modelId="{27AE26DF-AE3F-4B68-9065-67657609A183}" srcId="{86AA8CAC-73E8-40C2-89D9-0DF74AC603FD}" destId="{ECDBE29E-34FF-44B1-8E2D-08AC048CA22D}" srcOrd="0" destOrd="0" parTransId="{702D65F3-B108-43EE-9BBD-3951ED34FF98}" sibTransId="{94CC6691-8C6B-4CB6-B6AE-3A5C90FC2F69}"/>
    <dgm:cxn modelId="{4BDA99B5-8E8C-4A93-86F7-28244963C625}" type="presOf" srcId="{2467674D-B4C3-4116-B51D-DEDDF92C60E3}" destId="{8EBFA0DA-05D5-4D49-8F1E-E540151F4EAD}" srcOrd="0" destOrd="0" presId="urn:microsoft.com/office/officeart/2005/8/layout/hierarchy4"/>
    <dgm:cxn modelId="{2DCEA0DF-67B7-4232-810F-1A62C18D8DC6}" type="presOf" srcId="{86AA8CAC-73E8-40C2-89D9-0DF74AC603FD}" destId="{5DB82758-948A-45AC-AEA5-396735AFBACC}" srcOrd="0" destOrd="0" presId="urn:microsoft.com/office/officeart/2005/8/layout/hierarchy4"/>
    <dgm:cxn modelId="{7D0396C2-79B8-4757-8538-9F55C3D2811C}" srcId="{ECDBE29E-34FF-44B1-8E2D-08AC048CA22D}" destId="{2EFBC7F2-2E43-4489-BBE8-B07AC501D855}" srcOrd="1" destOrd="0" parTransId="{CE123744-0C7D-4963-B8C1-7FD85BA2C419}" sibTransId="{895CD4AF-2CC5-45B3-BA4D-609513142DFC}"/>
    <dgm:cxn modelId="{68FA4D35-5018-47F0-8C42-AA1243705A14}" type="presOf" srcId="{ECDBE29E-34FF-44B1-8E2D-08AC048CA22D}" destId="{AE21A6C7-63CB-46B9-9117-2B5E2D4557E0}" srcOrd="0" destOrd="0" presId="urn:microsoft.com/office/officeart/2005/8/layout/hierarchy4"/>
    <dgm:cxn modelId="{8A53092D-0591-4574-A909-15EDB78DF467}" srcId="{2889D33D-E11D-46F5-A0CE-BA6715764523}" destId="{86AA8CAC-73E8-40C2-89D9-0DF74AC603FD}" srcOrd="0" destOrd="0" parTransId="{A922BDEE-8071-44DB-9E18-C25F543543BB}" sibTransId="{E215C837-22C3-4FBB-A2EF-B0995F0EB6C9}"/>
    <dgm:cxn modelId="{E7138968-1452-417B-AEB3-041EC1C1E008}" type="presOf" srcId="{EE867F4A-0033-47AF-B29D-EE1B6BDF16CA}" destId="{D57E3483-5D50-48C3-8E53-4A0F8E81BFD1}" srcOrd="0" destOrd="0" presId="urn:microsoft.com/office/officeart/2005/8/layout/hierarchy4"/>
    <dgm:cxn modelId="{A08012EE-3AC1-4D95-88FC-6339D5AB9451}" type="presOf" srcId="{B620518B-532B-409D-BA87-6ACB01F6E667}" destId="{F02101CD-DAA0-4BFD-9D45-6480E8330A1F}" srcOrd="0" destOrd="0" presId="urn:microsoft.com/office/officeart/2005/8/layout/hierarchy4"/>
    <dgm:cxn modelId="{8829C2E9-B034-4EBC-B0E8-8697176AD7BC}" srcId="{86AA8CAC-73E8-40C2-89D9-0DF74AC603FD}" destId="{20A98F2D-16B6-4498-9D1D-5DFD823947B1}" srcOrd="1" destOrd="0" parTransId="{D4305C2A-FEDE-4339-A726-5725D8C1A8B4}" sibTransId="{23B751AD-81CE-4242-8896-67B2354FE235}"/>
    <dgm:cxn modelId="{AD9888E3-6A08-4EED-BCA0-564190B61FD8}" type="presParOf" srcId="{507B6E3F-19A4-43E6-B389-776125164EDE}" destId="{CBEA63CD-08B7-44FF-8B97-68172962B3F5}" srcOrd="0" destOrd="0" presId="urn:microsoft.com/office/officeart/2005/8/layout/hierarchy4"/>
    <dgm:cxn modelId="{36BBBE09-79E6-4FEF-9E62-2243C01EB03E}" type="presParOf" srcId="{CBEA63CD-08B7-44FF-8B97-68172962B3F5}" destId="{5DB82758-948A-45AC-AEA5-396735AFBACC}" srcOrd="0" destOrd="0" presId="urn:microsoft.com/office/officeart/2005/8/layout/hierarchy4"/>
    <dgm:cxn modelId="{711DC41B-4A7D-4719-8C6E-CB39B3BBB72E}" type="presParOf" srcId="{CBEA63CD-08B7-44FF-8B97-68172962B3F5}" destId="{208D12CD-7B1A-4043-B145-86A18CCFBA38}" srcOrd="1" destOrd="0" presId="urn:microsoft.com/office/officeart/2005/8/layout/hierarchy4"/>
    <dgm:cxn modelId="{B9F280E0-E1D5-43E5-8814-ABE93E2EB9AC}" type="presParOf" srcId="{CBEA63CD-08B7-44FF-8B97-68172962B3F5}" destId="{39AB00CC-1568-45B9-8EE1-197763471173}" srcOrd="2" destOrd="0" presId="urn:microsoft.com/office/officeart/2005/8/layout/hierarchy4"/>
    <dgm:cxn modelId="{9393F3DE-952D-45F2-93C2-1B877C6AE9BC}" type="presParOf" srcId="{39AB00CC-1568-45B9-8EE1-197763471173}" destId="{6DA3A4AC-9527-4A10-A67A-B410059F3F72}" srcOrd="0" destOrd="0" presId="urn:microsoft.com/office/officeart/2005/8/layout/hierarchy4"/>
    <dgm:cxn modelId="{875F4BBA-D6EA-4A78-B278-EABBC4B63AC8}" type="presParOf" srcId="{6DA3A4AC-9527-4A10-A67A-B410059F3F72}" destId="{AE21A6C7-63CB-46B9-9117-2B5E2D4557E0}" srcOrd="0" destOrd="0" presId="urn:microsoft.com/office/officeart/2005/8/layout/hierarchy4"/>
    <dgm:cxn modelId="{4F6C99D7-3BC9-42E2-9383-3641E82A8E89}" type="presParOf" srcId="{6DA3A4AC-9527-4A10-A67A-B410059F3F72}" destId="{89D4C6D2-70EA-41EC-AEEB-B06E3B8FB18C}" srcOrd="1" destOrd="0" presId="urn:microsoft.com/office/officeart/2005/8/layout/hierarchy4"/>
    <dgm:cxn modelId="{1BE796F6-0574-42E3-A4A9-D1FB476EB19A}" type="presParOf" srcId="{6DA3A4AC-9527-4A10-A67A-B410059F3F72}" destId="{324F97DB-D089-496C-AD79-08C165F04BD7}" srcOrd="2" destOrd="0" presId="urn:microsoft.com/office/officeart/2005/8/layout/hierarchy4"/>
    <dgm:cxn modelId="{6E8C9BA5-8D19-41CE-9FFC-054BE9F13FCC}" type="presParOf" srcId="{324F97DB-D089-496C-AD79-08C165F04BD7}" destId="{918E7768-F29D-40D3-8D10-0DEB1CBDDD82}" srcOrd="0" destOrd="0" presId="urn:microsoft.com/office/officeart/2005/8/layout/hierarchy4"/>
    <dgm:cxn modelId="{6D13BDEF-ACA8-434B-8121-1963B56D4AE7}" type="presParOf" srcId="{918E7768-F29D-40D3-8D10-0DEB1CBDDD82}" destId="{8EBFA0DA-05D5-4D49-8F1E-E540151F4EAD}" srcOrd="0" destOrd="0" presId="urn:microsoft.com/office/officeart/2005/8/layout/hierarchy4"/>
    <dgm:cxn modelId="{5E69E91E-0878-4DF6-980B-E9408BBCF68A}" type="presParOf" srcId="{918E7768-F29D-40D3-8D10-0DEB1CBDDD82}" destId="{26B3E152-3F90-492A-8018-4C485A13DCDA}" srcOrd="1" destOrd="0" presId="urn:microsoft.com/office/officeart/2005/8/layout/hierarchy4"/>
    <dgm:cxn modelId="{B07AB1A5-7A39-4696-8E1C-D5F33023415A}" type="presParOf" srcId="{324F97DB-D089-496C-AD79-08C165F04BD7}" destId="{188DA144-691C-471B-AB44-362E8ED35F1B}" srcOrd="1" destOrd="0" presId="urn:microsoft.com/office/officeart/2005/8/layout/hierarchy4"/>
    <dgm:cxn modelId="{CA83922C-672A-4FA1-B068-F6ED5A64B6A4}" type="presParOf" srcId="{324F97DB-D089-496C-AD79-08C165F04BD7}" destId="{97E171F0-E28C-4DA2-B7CA-8F5EB4FD3D45}" srcOrd="2" destOrd="0" presId="urn:microsoft.com/office/officeart/2005/8/layout/hierarchy4"/>
    <dgm:cxn modelId="{0E269FDA-A9A2-4333-9C4A-32368187E5D4}" type="presParOf" srcId="{97E171F0-E28C-4DA2-B7CA-8F5EB4FD3D45}" destId="{021FAAAB-5703-4329-AED4-5AD3175EC3A5}" srcOrd="0" destOrd="0" presId="urn:microsoft.com/office/officeart/2005/8/layout/hierarchy4"/>
    <dgm:cxn modelId="{4B659E62-7402-4706-88B1-D1F144B0921C}" type="presParOf" srcId="{97E171F0-E28C-4DA2-B7CA-8F5EB4FD3D45}" destId="{311ABF4A-8FA1-49AC-A573-A660968CABED}" srcOrd="1" destOrd="0" presId="urn:microsoft.com/office/officeart/2005/8/layout/hierarchy4"/>
    <dgm:cxn modelId="{9D872B93-741A-40B3-9B54-30BC5DEE4F18}" type="presParOf" srcId="{39AB00CC-1568-45B9-8EE1-197763471173}" destId="{7D76E269-B956-4DD5-83D3-E65A7D83FCBF}" srcOrd="1" destOrd="0" presId="urn:microsoft.com/office/officeart/2005/8/layout/hierarchy4"/>
    <dgm:cxn modelId="{9E59E7A9-7FAD-486F-AFE2-C2EE2F47E2E7}" type="presParOf" srcId="{39AB00CC-1568-45B9-8EE1-197763471173}" destId="{0AB1E42D-9510-41CA-81AA-B9F71D856C6D}" srcOrd="2" destOrd="0" presId="urn:microsoft.com/office/officeart/2005/8/layout/hierarchy4"/>
    <dgm:cxn modelId="{96BADA3E-909A-45F7-9099-9CA50CB7E7C8}" type="presParOf" srcId="{0AB1E42D-9510-41CA-81AA-B9F71D856C6D}" destId="{1DD81F21-F448-4327-B1A8-BA2788F37662}" srcOrd="0" destOrd="0" presId="urn:microsoft.com/office/officeart/2005/8/layout/hierarchy4"/>
    <dgm:cxn modelId="{4630DA96-8AC1-45CD-A14B-C0906F90C19B}" type="presParOf" srcId="{0AB1E42D-9510-41CA-81AA-B9F71D856C6D}" destId="{D6C92725-7A2C-417F-BF81-1C187F2FDFE4}" srcOrd="1" destOrd="0" presId="urn:microsoft.com/office/officeart/2005/8/layout/hierarchy4"/>
    <dgm:cxn modelId="{6991FC67-DA0B-42A2-BC85-36C3E507A174}" type="presParOf" srcId="{0AB1E42D-9510-41CA-81AA-B9F71D856C6D}" destId="{89B0DB2A-60E1-4B28-958F-50062DAC7A54}" srcOrd="2" destOrd="0" presId="urn:microsoft.com/office/officeart/2005/8/layout/hierarchy4"/>
    <dgm:cxn modelId="{FAEE6A7B-96F8-493B-B323-CC09340DFCA3}" type="presParOf" srcId="{89B0DB2A-60E1-4B28-958F-50062DAC7A54}" destId="{45D9ACC0-A73A-436F-868F-2683D5EF0CDB}" srcOrd="0" destOrd="0" presId="urn:microsoft.com/office/officeart/2005/8/layout/hierarchy4"/>
    <dgm:cxn modelId="{99172BA3-7A61-4842-AE1D-C379C1864501}" type="presParOf" srcId="{45D9ACC0-A73A-436F-868F-2683D5EF0CDB}" destId="{D57E3483-5D50-48C3-8E53-4A0F8E81BFD1}" srcOrd="0" destOrd="0" presId="urn:microsoft.com/office/officeart/2005/8/layout/hierarchy4"/>
    <dgm:cxn modelId="{390BE56D-8F82-4B0F-A7A1-C8C25D988A2D}" type="presParOf" srcId="{45D9ACC0-A73A-436F-868F-2683D5EF0CDB}" destId="{A0E4263B-C375-4719-A422-CFA2EB10E8EF}" srcOrd="1" destOrd="0" presId="urn:microsoft.com/office/officeart/2005/8/layout/hierarchy4"/>
    <dgm:cxn modelId="{7F8966E7-E479-401F-9899-29717B36B744}" type="presParOf" srcId="{89B0DB2A-60E1-4B28-958F-50062DAC7A54}" destId="{007E1D8C-A8EB-4631-BED8-A0E2EC27E1DC}" srcOrd="1" destOrd="0" presId="urn:microsoft.com/office/officeart/2005/8/layout/hierarchy4"/>
    <dgm:cxn modelId="{DC11BC98-EB4C-4FA4-A011-F519A1C17C54}" type="presParOf" srcId="{89B0DB2A-60E1-4B28-958F-50062DAC7A54}" destId="{D45DC67A-D422-4631-A303-5279DE57BA9F}" srcOrd="2" destOrd="0" presId="urn:microsoft.com/office/officeart/2005/8/layout/hierarchy4"/>
    <dgm:cxn modelId="{5AF31B49-A22E-4421-AF00-155A772378AA}" type="presParOf" srcId="{D45DC67A-D422-4631-A303-5279DE57BA9F}" destId="{F02101CD-DAA0-4BFD-9D45-6480E8330A1F}" srcOrd="0" destOrd="0" presId="urn:microsoft.com/office/officeart/2005/8/layout/hierarchy4"/>
    <dgm:cxn modelId="{947980FD-7CCA-4675-83F4-5A3ADB8B7FA2}" type="presParOf" srcId="{D45DC67A-D422-4631-A303-5279DE57BA9F}" destId="{A994CE76-8460-451E-8458-86812464AF2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89D33D-E11D-46F5-A0CE-BA6715764523}"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86AA8CAC-73E8-40C2-89D9-0DF74AC603FD}">
      <dgm:prSet phldrT="[Текст]"/>
      <dgm:spPr/>
      <dgm:t>
        <a:bodyPr/>
        <a:lstStyle/>
        <a:p>
          <a:r>
            <a:rPr lang="ru-RU" dirty="0">
              <a:solidFill>
                <a:srgbClr val="C00000"/>
              </a:solidFill>
              <a:latin typeface="Times New Roman" panose="02020603050405020304" pitchFamily="18" charset="0"/>
              <a:cs typeface="Times New Roman" panose="02020603050405020304" pitchFamily="18" charset="0"/>
            </a:rPr>
            <a:t>ПРОЕКТ </a:t>
          </a:r>
          <a:r>
            <a:rPr lang="ru-RU" dirty="0" smtClean="0">
              <a:solidFill>
                <a:srgbClr val="C00000"/>
              </a:solidFill>
              <a:latin typeface="Times New Roman" panose="02020603050405020304" pitchFamily="18" charset="0"/>
              <a:cs typeface="Times New Roman" panose="02020603050405020304" pitchFamily="18" charset="0"/>
            </a:rPr>
            <a:t>                       БЮДЖЕТА НА </a:t>
          </a:r>
          <a:r>
            <a:rPr lang="ru-RU" dirty="0">
              <a:solidFill>
                <a:srgbClr val="C00000"/>
              </a:solidFill>
              <a:latin typeface="Times New Roman" panose="02020603050405020304" pitchFamily="18" charset="0"/>
              <a:cs typeface="Times New Roman" panose="02020603050405020304" pitchFamily="18" charset="0"/>
            </a:rPr>
            <a:t>2024 ГОД</a:t>
          </a:r>
        </a:p>
      </dgm:t>
    </dgm:pt>
    <dgm:pt modelId="{A922BDEE-8071-44DB-9E18-C25F543543BB}" type="parTrans" cxnId="{8A53092D-0591-4574-A909-15EDB78DF467}">
      <dgm:prSet/>
      <dgm:spPr/>
      <dgm:t>
        <a:bodyPr/>
        <a:lstStyle/>
        <a:p>
          <a:endParaRPr lang="ru-RU"/>
        </a:p>
      </dgm:t>
    </dgm:pt>
    <dgm:pt modelId="{E215C837-22C3-4FBB-A2EF-B0995F0EB6C9}" type="sibTrans" cxnId="{8A53092D-0591-4574-A909-15EDB78DF467}">
      <dgm:prSet/>
      <dgm:spPr/>
      <dgm:t>
        <a:bodyPr/>
        <a:lstStyle/>
        <a:p>
          <a:endParaRPr lang="ru-RU"/>
        </a:p>
      </dgm:t>
    </dgm:pt>
    <dgm:pt modelId="{ECDBE29E-34FF-44B1-8E2D-08AC048CA22D}">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Доходы                     72 </a:t>
          </a:r>
          <a:r>
            <a:rPr lang="ru-RU" dirty="0" smtClean="0">
              <a:solidFill>
                <a:srgbClr val="7030A0"/>
              </a:solidFill>
              <a:latin typeface="Times New Roman" panose="02020603050405020304" pitchFamily="18" charset="0"/>
              <a:cs typeface="Times New Roman" panose="02020603050405020304" pitchFamily="18" charset="0"/>
            </a:rPr>
            <a:t>326,5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702D65F3-B108-43EE-9BBD-3951ED34FF98}" type="parTrans" cxnId="{27AE26DF-AE3F-4B68-9065-67657609A183}">
      <dgm:prSet/>
      <dgm:spPr/>
      <dgm:t>
        <a:bodyPr/>
        <a:lstStyle/>
        <a:p>
          <a:endParaRPr lang="ru-RU"/>
        </a:p>
      </dgm:t>
    </dgm:pt>
    <dgm:pt modelId="{94CC6691-8C6B-4CB6-B6AE-3A5C90FC2F69}" type="sibTrans" cxnId="{27AE26DF-AE3F-4B68-9065-67657609A183}">
      <dgm:prSet/>
      <dgm:spPr/>
      <dgm:t>
        <a:bodyPr/>
        <a:lstStyle/>
        <a:p>
          <a:endParaRPr lang="ru-RU"/>
        </a:p>
      </dgm:t>
    </dgm:pt>
    <dgm:pt modelId="{2467674D-B4C3-4116-B51D-DEDDF92C60E3}">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Налоговые </a:t>
          </a:r>
          <a:r>
            <a:rPr lang="ru-RU" sz="1600" dirty="0">
              <a:solidFill>
                <a:schemeClr val="tx1"/>
              </a:solidFill>
              <a:latin typeface="Times New Roman" panose="02020603050405020304" pitchFamily="18" charset="0"/>
              <a:cs typeface="Times New Roman" panose="02020603050405020304" pitchFamily="18" charset="0"/>
            </a:rPr>
            <a:t>и неналоговые</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          37 </a:t>
          </a:r>
          <a:r>
            <a:rPr lang="ru-RU" sz="1600" dirty="0" smtClean="0">
              <a:solidFill>
                <a:schemeClr val="tx1"/>
              </a:solidFill>
              <a:latin typeface="Times New Roman" panose="02020603050405020304" pitchFamily="18" charset="0"/>
              <a:cs typeface="Times New Roman" panose="02020603050405020304" pitchFamily="18" charset="0"/>
            </a:rPr>
            <a:t>228,2 </a:t>
          </a:r>
          <a:r>
            <a:rPr lang="ru-RU" sz="1600" dirty="0" smtClean="0">
              <a:solidFill>
                <a:schemeClr val="tx1"/>
              </a:solidFill>
              <a:latin typeface="Times New Roman" panose="02020603050405020304" pitchFamily="18" charset="0"/>
              <a:cs typeface="Times New Roman" panose="02020603050405020304" pitchFamily="18" charset="0"/>
            </a:rPr>
            <a:t>тыс.руб</a:t>
          </a:r>
          <a:r>
            <a:rPr lang="ru-RU" sz="1600" dirty="0">
              <a:solidFill>
                <a:schemeClr val="tx1"/>
              </a:solidFill>
              <a:latin typeface="Times New Roman" panose="02020603050405020304" pitchFamily="18" charset="0"/>
              <a:cs typeface="Times New Roman" panose="02020603050405020304" pitchFamily="18" charset="0"/>
            </a:rPr>
            <a:t>.</a:t>
          </a:r>
        </a:p>
      </dgm:t>
    </dgm:pt>
    <dgm:pt modelId="{76B430A6-D05F-468E-BD0B-6EED789EFB7C}" type="parTrans" cxnId="{2AE86D67-D7EC-4197-9A0B-5E2562A9F844}">
      <dgm:prSet/>
      <dgm:spPr/>
      <dgm:t>
        <a:bodyPr/>
        <a:lstStyle/>
        <a:p>
          <a:endParaRPr lang="ru-RU"/>
        </a:p>
      </dgm:t>
    </dgm:pt>
    <dgm:pt modelId="{758172C1-CE08-4956-B84E-E356C94530C8}" type="sibTrans" cxnId="{2AE86D67-D7EC-4197-9A0B-5E2562A9F844}">
      <dgm:prSet/>
      <dgm:spPr/>
      <dgm:t>
        <a:bodyPr/>
        <a:lstStyle/>
        <a:p>
          <a:endParaRPr lang="ru-RU"/>
        </a:p>
      </dgm:t>
    </dgm:pt>
    <dgm:pt modelId="{2EFBC7F2-2E43-4489-BBE8-B07AC501D855}">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dirty="0">
              <a:solidFill>
                <a:schemeClr val="tx1"/>
              </a:solidFill>
              <a:latin typeface="Times New Roman" panose="02020603050405020304" pitchFamily="18" charset="0"/>
              <a:cs typeface="Times New Roman" panose="02020603050405020304" pitchFamily="18" charset="0"/>
            </a:rPr>
            <a:t>поступления </a:t>
          </a:r>
          <a:r>
            <a:rPr lang="ru-RU" sz="1600" dirty="0" smtClean="0">
              <a:solidFill>
                <a:schemeClr val="tx1"/>
              </a:solidFill>
              <a:latin typeface="Times New Roman" panose="02020603050405020304" pitchFamily="18" charset="0"/>
              <a:cs typeface="Times New Roman" panose="02020603050405020304" pitchFamily="18" charset="0"/>
            </a:rPr>
            <a:t>           35 </a:t>
          </a:r>
          <a:r>
            <a:rPr lang="ru-RU" sz="1600" dirty="0" smtClean="0">
              <a:solidFill>
                <a:schemeClr val="tx1"/>
              </a:solidFill>
              <a:latin typeface="Times New Roman" panose="02020603050405020304" pitchFamily="18" charset="0"/>
              <a:cs typeface="Times New Roman" panose="02020603050405020304" pitchFamily="18" charset="0"/>
            </a:rPr>
            <a:t>098,3 </a:t>
          </a:r>
          <a:r>
            <a:rPr lang="ru-RU" sz="1600" dirty="0">
              <a:solidFill>
                <a:schemeClr val="tx1"/>
              </a:solidFill>
              <a:latin typeface="Times New Roman" panose="02020603050405020304" pitchFamily="18" charset="0"/>
              <a:cs typeface="Times New Roman" panose="02020603050405020304" pitchFamily="18" charset="0"/>
            </a:rPr>
            <a:t>тыс.руб</a:t>
          </a:r>
          <a:r>
            <a:rPr lang="ru-RU" sz="1600" dirty="0">
              <a:latin typeface="Times New Roman" panose="02020603050405020304" pitchFamily="18" charset="0"/>
              <a:cs typeface="Times New Roman" panose="02020603050405020304" pitchFamily="18" charset="0"/>
            </a:rPr>
            <a:t>.</a:t>
          </a:r>
        </a:p>
      </dgm:t>
    </dgm:pt>
    <dgm:pt modelId="{CE123744-0C7D-4963-B8C1-7FD85BA2C419}" type="parTrans" cxnId="{7D0396C2-79B8-4757-8538-9F55C3D2811C}">
      <dgm:prSet/>
      <dgm:spPr/>
      <dgm:t>
        <a:bodyPr/>
        <a:lstStyle/>
        <a:p>
          <a:endParaRPr lang="ru-RU"/>
        </a:p>
      </dgm:t>
    </dgm:pt>
    <dgm:pt modelId="{895CD4AF-2CC5-45B3-BA4D-609513142DFC}" type="sibTrans" cxnId="{7D0396C2-79B8-4757-8538-9F55C3D2811C}">
      <dgm:prSet/>
      <dgm:spPr/>
      <dgm:t>
        <a:bodyPr/>
        <a:lstStyle/>
        <a:p>
          <a:endParaRPr lang="ru-RU"/>
        </a:p>
      </dgm:t>
    </dgm:pt>
    <dgm:pt modelId="{20A98F2D-16B6-4498-9D1D-5DFD823947B1}">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Расходы            70 </a:t>
          </a:r>
          <a:r>
            <a:rPr lang="ru-RU" dirty="0" smtClean="0">
              <a:solidFill>
                <a:srgbClr val="7030A0"/>
              </a:solidFill>
              <a:latin typeface="Times New Roman" panose="02020603050405020304" pitchFamily="18" charset="0"/>
              <a:cs typeface="Times New Roman" panose="02020603050405020304" pitchFamily="18" charset="0"/>
            </a:rPr>
            <a:t>767,4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D4305C2A-FEDE-4339-A726-5725D8C1A8B4}" type="parTrans" cxnId="{8829C2E9-B034-4EBC-B0E8-8697176AD7BC}">
      <dgm:prSet/>
      <dgm:spPr/>
      <dgm:t>
        <a:bodyPr/>
        <a:lstStyle/>
        <a:p>
          <a:endParaRPr lang="ru-RU"/>
        </a:p>
      </dgm:t>
    </dgm:pt>
    <dgm:pt modelId="{23B751AD-81CE-4242-8896-67B2354FE235}" type="sibTrans" cxnId="{8829C2E9-B034-4EBC-B0E8-8697176AD7BC}">
      <dgm:prSet/>
      <dgm:spPr/>
      <dgm:t>
        <a:bodyPr/>
        <a:lstStyle/>
        <a:p>
          <a:endParaRPr lang="ru-RU"/>
        </a:p>
      </dgm:t>
    </dgm:pt>
    <dgm:pt modelId="{B620518B-532B-409D-BA87-6ACB01F6E667}">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Непрограммные расходы                             19 149,4 тыс.руб</a:t>
          </a:r>
          <a:r>
            <a:rPr lang="ru-RU" sz="1600" dirty="0" smtClean="0">
              <a:solidFill>
                <a:schemeClr val="tx1"/>
              </a:solidFill>
              <a:latin typeface="Times New Roman" panose="02020603050405020304" pitchFamily="18" charset="0"/>
              <a:cs typeface="Times New Roman" panose="02020603050405020304" pitchFamily="18" charset="0"/>
            </a:rPr>
            <a:t>. (27,0%)</a:t>
          </a:r>
          <a:endParaRPr lang="ru-RU" sz="1600" dirty="0">
            <a:solidFill>
              <a:schemeClr val="tx1"/>
            </a:solidFill>
            <a:latin typeface="Times New Roman" panose="02020603050405020304" pitchFamily="18" charset="0"/>
            <a:cs typeface="Times New Roman" panose="02020603050405020304" pitchFamily="18" charset="0"/>
          </a:endParaRPr>
        </a:p>
      </dgm:t>
    </dgm:pt>
    <dgm:pt modelId="{59675366-4BA8-4F06-BD06-5FC22DAE7D1A}" type="parTrans" cxnId="{075D0937-95DB-4802-9F28-5F0DA17DFEBD}">
      <dgm:prSet/>
      <dgm:spPr/>
      <dgm:t>
        <a:bodyPr/>
        <a:lstStyle/>
        <a:p>
          <a:endParaRPr lang="ru-RU"/>
        </a:p>
      </dgm:t>
    </dgm:pt>
    <dgm:pt modelId="{89E10434-F723-44AA-ACCC-9C651A5595B1}" type="sibTrans" cxnId="{075D0937-95DB-4802-9F28-5F0DA17DFEBD}">
      <dgm:prSet/>
      <dgm:spPr/>
      <dgm:t>
        <a:bodyPr/>
        <a:lstStyle/>
        <a:p>
          <a:endParaRPr lang="ru-RU"/>
        </a:p>
      </dgm:t>
    </dgm:pt>
    <dgm:pt modelId="{EE867F4A-0033-47AF-B29D-EE1B6BDF16CA}">
      <dgm:prSet/>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Программные </a:t>
          </a:r>
          <a:r>
            <a:rPr lang="ru-RU" dirty="0" smtClean="0">
              <a:solidFill>
                <a:schemeClr val="tx1"/>
              </a:solidFill>
              <a:latin typeface="Times New Roman" panose="02020603050405020304" pitchFamily="18" charset="0"/>
              <a:cs typeface="Times New Roman" panose="02020603050405020304" pitchFamily="18" charset="0"/>
            </a:rPr>
            <a:t>расходы                        </a:t>
          </a:r>
          <a:r>
            <a:rPr lang="ru-RU" dirty="0" smtClean="0">
              <a:solidFill>
                <a:schemeClr val="tx1"/>
              </a:solidFill>
              <a:latin typeface="Times New Roman" panose="02020603050405020304" pitchFamily="18" charset="0"/>
              <a:cs typeface="Times New Roman" panose="02020603050405020304" pitchFamily="18" charset="0"/>
            </a:rPr>
            <a:t>(в рамках муниципальной программы «Социально-экономическое развитие МО Пудостьское сельское поселение») </a:t>
          </a:r>
          <a:r>
            <a:rPr lang="ru-RU" dirty="0" smtClean="0">
              <a:solidFill>
                <a:schemeClr val="tx1"/>
              </a:solidFill>
              <a:latin typeface="Times New Roman" panose="02020603050405020304" pitchFamily="18" charset="0"/>
              <a:cs typeface="Times New Roman" panose="02020603050405020304" pitchFamily="18" charset="0"/>
            </a:rPr>
            <a:t>                              51 618,0 </a:t>
          </a:r>
          <a:r>
            <a:rPr lang="ru-RU" dirty="0">
              <a:solidFill>
                <a:schemeClr val="tx1"/>
              </a:solidFill>
              <a:latin typeface="Times New Roman" panose="02020603050405020304" pitchFamily="18" charset="0"/>
              <a:cs typeface="Times New Roman" panose="02020603050405020304" pitchFamily="18" charset="0"/>
            </a:rPr>
            <a:t>тыс.руб</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73.0%)</a:t>
          </a:r>
          <a:endParaRPr lang="ru-RU" dirty="0">
            <a:solidFill>
              <a:schemeClr val="tx1"/>
            </a:solidFill>
            <a:latin typeface="Times New Roman" panose="02020603050405020304" pitchFamily="18" charset="0"/>
            <a:cs typeface="Times New Roman" panose="02020603050405020304" pitchFamily="18" charset="0"/>
          </a:endParaRPr>
        </a:p>
      </dgm:t>
    </dgm:pt>
    <dgm:pt modelId="{CD83F890-67E1-463D-AC90-18AA57B1EDD7}" type="parTrans" cxnId="{55756FE5-7F4E-478C-8C8E-1C943B0F28EF}">
      <dgm:prSet/>
      <dgm:spPr/>
      <dgm:t>
        <a:bodyPr/>
        <a:lstStyle/>
        <a:p>
          <a:endParaRPr lang="ru-RU"/>
        </a:p>
      </dgm:t>
    </dgm:pt>
    <dgm:pt modelId="{313D5B34-01C2-464D-9AD0-39CED5A42FBE}" type="sibTrans" cxnId="{55756FE5-7F4E-478C-8C8E-1C943B0F28EF}">
      <dgm:prSet/>
      <dgm:spPr/>
      <dgm:t>
        <a:bodyPr/>
        <a:lstStyle/>
        <a:p>
          <a:endParaRPr lang="ru-RU"/>
        </a:p>
      </dgm:t>
    </dgm:pt>
    <dgm:pt modelId="{FBAA9054-B43D-44A2-BFA5-D7C9A0B6FF09}" type="pres">
      <dgm:prSet presAssocID="{2889D33D-E11D-46F5-A0CE-BA6715764523}" presName="Name0" presStyleCnt="0">
        <dgm:presLayoutVars>
          <dgm:chPref val="1"/>
          <dgm:dir/>
          <dgm:animOne val="branch"/>
          <dgm:animLvl val="lvl"/>
          <dgm:resizeHandles/>
        </dgm:presLayoutVars>
      </dgm:prSet>
      <dgm:spPr/>
      <dgm:t>
        <a:bodyPr/>
        <a:lstStyle/>
        <a:p>
          <a:endParaRPr lang="ru-RU"/>
        </a:p>
      </dgm:t>
    </dgm:pt>
    <dgm:pt modelId="{5EB32EC5-65B7-4871-9A48-354518C9677E}" type="pres">
      <dgm:prSet presAssocID="{86AA8CAC-73E8-40C2-89D9-0DF74AC603FD}" presName="vertOne" presStyleCnt="0"/>
      <dgm:spPr/>
    </dgm:pt>
    <dgm:pt modelId="{49CD2E33-0D5F-4504-93CE-EE2DAC0D6E8B}" type="pres">
      <dgm:prSet presAssocID="{86AA8CAC-73E8-40C2-89D9-0DF74AC603FD}" presName="txOne" presStyleLbl="node0" presStyleIdx="0" presStyleCnt="1">
        <dgm:presLayoutVars>
          <dgm:chPref val="3"/>
        </dgm:presLayoutVars>
      </dgm:prSet>
      <dgm:spPr/>
      <dgm:t>
        <a:bodyPr/>
        <a:lstStyle/>
        <a:p>
          <a:endParaRPr lang="ru-RU"/>
        </a:p>
      </dgm:t>
    </dgm:pt>
    <dgm:pt modelId="{EE454D2D-BA82-408E-8988-73859E205403}" type="pres">
      <dgm:prSet presAssocID="{86AA8CAC-73E8-40C2-89D9-0DF74AC603FD}" presName="parTransOne" presStyleCnt="0"/>
      <dgm:spPr/>
    </dgm:pt>
    <dgm:pt modelId="{4B176E13-44C7-4F48-9CDC-708D93BD33FF}" type="pres">
      <dgm:prSet presAssocID="{86AA8CAC-73E8-40C2-89D9-0DF74AC603FD}" presName="horzOne" presStyleCnt="0"/>
      <dgm:spPr/>
    </dgm:pt>
    <dgm:pt modelId="{BAC70005-EE12-43D8-905A-CF54A13DB45F}" type="pres">
      <dgm:prSet presAssocID="{ECDBE29E-34FF-44B1-8E2D-08AC048CA22D}" presName="vertTwo" presStyleCnt="0"/>
      <dgm:spPr/>
    </dgm:pt>
    <dgm:pt modelId="{20268015-00C2-4313-8524-2E1587D43A04}" type="pres">
      <dgm:prSet presAssocID="{ECDBE29E-34FF-44B1-8E2D-08AC048CA22D}" presName="txTwo" presStyleLbl="node2" presStyleIdx="0" presStyleCnt="2">
        <dgm:presLayoutVars>
          <dgm:chPref val="3"/>
        </dgm:presLayoutVars>
      </dgm:prSet>
      <dgm:spPr/>
      <dgm:t>
        <a:bodyPr/>
        <a:lstStyle/>
        <a:p>
          <a:endParaRPr lang="ru-RU"/>
        </a:p>
      </dgm:t>
    </dgm:pt>
    <dgm:pt modelId="{04731249-1B92-4D5A-A999-64C5D5629486}" type="pres">
      <dgm:prSet presAssocID="{ECDBE29E-34FF-44B1-8E2D-08AC048CA22D}" presName="parTransTwo" presStyleCnt="0"/>
      <dgm:spPr/>
    </dgm:pt>
    <dgm:pt modelId="{F4C42E58-6C5F-4AC2-B4C5-151193337092}" type="pres">
      <dgm:prSet presAssocID="{ECDBE29E-34FF-44B1-8E2D-08AC048CA22D}" presName="horzTwo" presStyleCnt="0"/>
      <dgm:spPr/>
    </dgm:pt>
    <dgm:pt modelId="{57DE5E03-D29E-47EA-92FF-75AC672BF772}" type="pres">
      <dgm:prSet presAssocID="{2467674D-B4C3-4116-B51D-DEDDF92C60E3}" presName="vertThree" presStyleCnt="0"/>
      <dgm:spPr/>
    </dgm:pt>
    <dgm:pt modelId="{F897F114-1DE0-4B4E-B962-5AFBDE8DF918}" type="pres">
      <dgm:prSet presAssocID="{2467674D-B4C3-4116-B51D-DEDDF92C60E3}" presName="txThree" presStyleLbl="node3" presStyleIdx="0" presStyleCnt="4">
        <dgm:presLayoutVars>
          <dgm:chPref val="3"/>
        </dgm:presLayoutVars>
      </dgm:prSet>
      <dgm:spPr/>
      <dgm:t>
        <a:bodyPr/>
        <a:lstStyle/>
        <a:p>
          <a:endParaRPr lang="ru-RU"/>
        </a:p>
      </dgm:t>
    </dgm:pt>
    <dgm:pt modelId="{7229C02D-B9FE-4CC6-9F32-86DF97D9AA0D}" type="pres">
      <dgm:prSet presAssocID="{2467674D-B4C3-4116-B51D-DEDDF92C60E3}" presName="horzThree" presStyleCnt="0"/>
      <dgm:spPr/>
    </dgm:pt>
    <dgm:pt modelId="{31F8D30E-E34B-46BB-B52E-5CC79E9F4304}" type="pres">
      <dgm:prSet presAssocID="{758172C1-CE08-4956-B84E-E356C94530C8}" presName="sibSpaceThree" presStyleCnt="0"/>
      <dgm:spPr/>
    </dgm:pt>
    <dgm:pt modelId="{5660002F-86E4-4F24-88F7-FB2105DD45C5}" type="pres">
      <dgm:prSet presAssocID="{2EFBC7F2-2E43-4489-BBE8-B07AC501D855}" presName="vertThree" presStyleCnt="0"/>
      <dgm:spPr/>
    </dgm:pt>
    <dgm:pt modelId="{4F8EA586-C9E3-4C78-B539-8305CBF11CFD}" type="pres">
      <dgm:prSet presAssocID="{2EFBC7F2-2E43-4489-BBE8-B07AC501D855}" presName="txThree" presStyleLbl="node3" presStyleIdx="1" presStyleCnt="4">
        <dgm:presLayoutVars>
          <dgm:chPref val="3"/>
        </dgm:presLayoutVars>
      </dgm:prSet>
      <dgm:spPr/>
      <dgm:t>
        <a:bodyPr/>
        <a:lstStyle/>
        <a:p>
          <a:endParaRPr lang="ru-RU"/>
        </a:p>
      </dgm:t>
    </dgm:pt>
    <dgm:pt modelId="{5A405535-F044-42B5-8004-79537C50888A}" type="pres">
      <dgm:prSet presAssocID="{2EFBC7F2-2E43-4489-BBE8-B07AC501D855}" presName="horzThree" presStyleCnt="0"/>
      <dgm:spPr/>
    </dgm:pt>
    <dgm:pt modelId="{C08882F2-9FB9-4562-B80F-5E31B2938E81}" type="pres">
      <dgm:prSet presAssocID="{94CC6691-8C6B-4CB6-B6AE-3A5C90FC2F69}" presName="sibSpaceTwo" presStyleCnt="0"/>
      <dgm:spPr/>
    </dgm:pt>
    <dgm:pt modelId="{14B53A02-5F18-4929-8674-CE99B6C47712}" type="pres">
      <dgm:prSet presAssocID="{20A98F2D-16B6-4498-9D1D-5DFD823947B1}" presName="vertTwo" presStyleCnt="0"/>
      <dgm:spPr/>
    </dgm:pt>
    <dgm:pt modelId="{D23B147D-7D21-41AD-99AD-CD2E1A80E035}" type="pres">
      <dgm:prSet presAssocID="{20A98F2D-16B6-4498-9D1D-5DFD823947B1}" presName="txTwo" presStyleLbl="node2" presStyleIdx="1" presStyleCnt="2">
        <dgm:presLayoutVars>
          <dgm:chPref val="3"/>
        </dgm:presLayoutVars>
      </dgm:prSet>
      <dgm:spPr/>
      <dgm:t>
        <a:bodyPr/>
        <a:lstStyle/>
        <a:p>
          <a:endParaRPr lang="ru-RU"/>
        </a:p>
      </dgm:t>
    </dgm:pt>
    <dgm:pt modelId="{A1E617E2-EE29-45BF-B0BF-4D6A2F7021F1}" type="pres">
      <dgm:prSet presAssocID="{20A98F2D-16B6-4498-9D1D-5DFD823947B1}" presName="parTransTwo" presStyleCnt="0"/>
      <dgm:spPr/>
    </dgm:pt>
    <dgm:pt modelId="{57C6C5E3-D74D-4E1D-9DCB-840ED1499BD4}" type="pres">
      <dgm:prSet presAssocID="{20A98F2D-16B6-4498-9D1D-5DFD823947B1}" presName="horzTwo" presStyleCnt="0"/>
      <dgm:spPr/>
    </dgm:pt>
    <dgm:pt modelId="{6B0562FD-8C32-4242-98EC-8A96013FA76D}" type="pres">
      <dgm:prSet presAssocID="{EE867F4A-0033-47AF-B29D-EE1B6BDF16CA}" presName="vertThree" presStyleCnt="0"/>
      <dgm:spPr/>
    </dgm:pt>
    <dgm:pt modelId="{7EC6ABD4-FEC7-4F2E-B328-C127FF1A531F}" type="pres">
      <dgm:prSet presAssocID="{EE867F4A-0033-47AF-B29D-EE1B6BDF16CA}" presName="txThree" presStyleLbl="node3" presStyleIdx="2" presStyleCnt="4">
        <dgm:presLayoutVars>
          <dgm:chPref val="3"/>
        </dgm:presLayoutVars>
      </dgm:prSet>
      <dgm:spPr/>
      <dgm:t>
        <a:bodyPr/>
        <a:lstStyle/>
        <a:p>
          <a:endParaRPr lang="ru-RU"/>
        </a:p>
      </dgm:t>
    </dgm:pt>
    <dgm:pt modelId="{C6AB00AE-8371-4082-BB59-A72FF50FFF9A}" type="pres">
      <dgm:prSet presAssocID="{EE867F4A-0033-47AF-B29D-EE1B6BDF16CA}" presName="horzThree" presStyleCnt="0"/>
      <dgm:spPr/>
    </dgm:pt>
    <dgm:pt modelId="{8D169882-E11B-40FB-8E65-76BD39FC813A}" type="pres">
      <dgm:prSet presAssocID="{313D5B34-01C2-464D-9AD0-39CED5A42FBE}" presName="sibSpaceThree" presStyleCnt="0"/>
      <dgm:spPr/>
    </dgm:pt>
    <dgm:pt modelId="{B909A92C-3AE2-4897-8FC7-BB88F543BAC0}" type="pres">
      <dgm:prSet presAssocID="{B620518B-532B-409D-BA87-6ACB01F6E667}" presName="vertThree" presStyleCnt="0"/>
      <dgm:spPr/>
    </dgm:pt>
    <dgm:pt modelId="{4C9574E9-5E82-4B87-B19A-912FBC45772B}" type="pres">
      <dgm:prSet presAssocID="{B620518B-532B-409D-BA87-6ACB01F6E667}" presName="txThree" presStyleLbl="node3" presStyleIdx="3" presStyleCnt="4">
        <dgm:presLayoutVars>
          <dgm:chPref val="3"/>
        </dgm:presLayoutVars>
      </dgm:prSet>
      <dgm:spPr/>
      <dgm:t>
        <a:bodyPr/>
        <a:lstStyle/>
        <a:p>
          <a:endParaRPr lang="ru-RU"/>
        </a:p>
      </dgm:t>
    </dgm:pt>
    <dgm:pt modelId="{D379BC1E-0313-484B-A392-B756068E27EC}" type="pres">
      <dgm:prSet presAssocID="{B620518B-532B-409D-BA87-6ACB01F6E667}" presName="horzThree" presStyleCnt="0"/>
      <dgm:spPr/>
    </dgm:pt>
  </dgm:ptLst>
  <dgm:cxnLst>
    <dgm:cxn modelId="{9F91BF83-342F-412B-8D00-B987A073CC4D}" type="presOf" srcId="{2EFBC7F2-2E43-4489-BBE8-B07AC501D855}" destId="{4F8EA586-C9E3-4C78-B539-8305CBF11CFD}" srcOrd="0" destOrd="0" presId="urn:microsoft.com/office/officeart/2005/8/layout/hierarchy4"/>
    <dgm:cxn modelId="{7D0396C2-79B8-4757-8538-9F55C3D2811C}" srcId="{ECDBE29E-34FF-44B1-8E2D-08AC048CA22D}" destId="{2EFBC7F2-2E43-4489-BBE8-B07AC501D855}" srcOrd="1" destOrd="0" parTransId="{CE123744-0C7D-4963-B8C1-7FD85BA2C419}" sibTransId="{895CD4AF-2CC5-45B3-BA4D-609513142DFC}"/>
    <dgm:cxn modelId="{27AE26DF-AE3F-4B68-9065-67657609A183}" srcId="{86AA8CAC-73E8-40C2-89D9-0DF74AC603FD}" destId="{ECDBE29E-34FF-44B1-8E2D-08AC048CA22D}" srcOrd="0" destOrd="0" parTransId="{702D65F3-B108-43EE-9BBD-3951ED34FF98}" sibTransId="{94CC6691-8C6B-4CB6-B6AE-3A5C90FC2F69}"/>
    <dgm:cxn modelId="{55756FE5-7F4E-478C-8C8E-1C943B0F28EF}" srcId="{20A98F2D-16B6-4498-9D1D-5DFD823947B1}" destId="{EE867F4A-0033-47AF-B29D-EE1B6BDF16CA}" srcOrd="0" destOrd="0" parTransId="{CD83F890-67E1-463D-AC90-18AA57B1EDD7}" sibTransId="{313D5B34-01C2-464D-9AD0-39CED5A42FBE}"/>
    <dgm:cxn modelId="{2AE86D67-D7EC-4197-9A0B-5E2562A9F844}" srcId="{ECDBE29E-34FF-44B1-8E2D-08AC048CA22D}" destId="{2467674D-B4C3-4116-B51D-DEDDF92C60E3}" srcOrd="0" destOrd="0" parTransId="{76B430A6-D05F-468E-BD0B-6EED789EFB7C}" sibTransId="{758172C1-CE08-4956-B84E-E356C94530C8}"/>
    <dgm:cxn modelId="{5B7BD32C-6A80-49DD-9857-E503DA99457E}" type="presOf" srcId="{20A98F2D-16B6-4498-9D1D-5DFD823947B1}" destId="{D23B147D-7D21-41AD-99AD-CD2E1A80E035}" srcOrd="0" destOrd="0" presId="urn:microsoft.com/office/officeart/2005/8/layout/hierarchy4"/>
    <dgm:cxn modelId="{656027FA-3E69-4AE4-8755-659810A1F3D1}" type="presOf" srcId="{2467674D-B4C3-4116-B51D-DEDDF92C60E3}" destId="{F897F114-1DE0-4B4E-B962-5AFBDE8DF918}" srcOrd="0" destOrd="0" presId="urn:microsoft.com/office/officeart/2005/8/layout/hierarchy4"/>
    <dgm:cxn modelId="{8A53092D-0591-4574-A909-15EDB78DF467}" srcId="{2889D33D-E11D-46F5-A0CE-BA6715764523}" destId="{86AA8CAC-73E8-40C2-89D9-0DF74AC603FD}" srcOrd="0" destOrd="0" parTransId="{A922BDEE-8071-44DB-9E18-C25F543543BB}" sibTransId="{E215C837-22C3-4FBB-A2EF-B0995F0EB6C9}"/>
    <dgm:cxn modelId="{D0AA148E-32C8-4E41-8F88-6EBE18619E28}" type="presOf" srcId="{ECDBE29E-34FF-44B1-8E2D-08AC048CA22D}" destId="{20268015-00C2-4313-8524-2E1587D43A04}" srcOrd="0" destOrd="0" presId="urn:microsoft.com/office/officeart/2005/8/layout/hierarchy4"/>
    <dgm:cxn modelId="{075D0937-95DB-4802-9F28-5F0DA17DFEBD}" srcId="{20A98F2D-16B6-4498-9D1D-5DFD823947B1}" destId="{B620518B-532B-409D-BA87-6ACB01F6E667}" srcOrd="1" destOrd="0" parTransId="{59675366-4BA8-4F06-BD06-5FC22DAE7D1A}" sibTransId="{89E10434-F723-44AA-ACCC-9C651A5595B1}"/>
    <dgm:cxn modelId="{8829C2E9-B034-4EBC-B0E8-8697176AD7BC}" srcId="{86AA8CAC-73E8-40C2-89D9-0DF74AC603FD}" destId="{20A98F2D-16B6-4498-9D1D-5DFD823947B1}" srcOrd="1" destOrd="0" parTransId="{D4305C2A-FEDE-4339-A726-5725D8C1A8B4}" sibTransId="{23B751AD-81CE-4242-8896-67B2354FE235}"/>
    <dgm:cxn modelId="{43CB4212-CADB-4EF9-9B6F-0928908708F8}" type="presOf" srcId="{86AA8CAC-73E8-40C2-89D9-0DF74AC603FD}" destId="{49CD2E33-0D5F-4504-93CE-EE2DAC0D6E8B}" srcOrd="0" destOrd="0" presId="urn:microsoft.com/office/officeart/2005/8/layout/hierarchy4"/>
    <dgm:cxn modelId="{6CAB8B10-C1A8-4D0E-BA57-5449DDEF5E0E}" type="presOf" srcId="{EE867F4A-0033-47AF-B29D-EE1B6BDF16CA}" destId="{7EC6ABD4-FEC7-4F2E-B328-C127FF1A531F}" srcOrd="0" destOrd="0" presId="urn:microsoft.com/office/officeart/2005/8/layout/hierarchy4"/>
    <dgm:cxn modelId="{0C363088-19D2-4CCA-9F85-BC1A30CCAD4A}" type="presOf" srcId="{B620518B-532B-409D-BA87-6ACB01F6E667}" destId="{4C9574E9-5E82-4B87-B19A-912FBC45772B}" srcOrd="0" destOrd="0" presId="urn:microsoft.com/office/officeart/2005/8/layout/hierarchy4"/>
    <dgm:cxn modelId="{EBF879FF-41E8-4B9C-AB43-E641309D0BAE}" type="presOf" srcId="{2889D33D-E11D-46F5-A0CE-BA6715764523}" destId="{FBAA9054-B43D-44A2-BFA5-D7C9A0B6FF09}" srcOrd="0" destOrd="0" presId="urn:microsoft.com/office/officeart/2005/8/layout/hierarchy4"/>
    <dgm:cxn modelId="{25C09DD7-DE6B-453B-BD11-82836E8A0BF2}" type="presParOf" srcId="{FBAA9054-B43D-44A2-BFA5-D7C9A0B6FF09}" destId="{5EB32EC5-65B7-4871-9A48-354518C9677E}" srcOrd="0" destOrd="0" presId="urn:microsoft.com/office/officeart/2005/8/layout/hierarchy4"/>
    <dgm:cxn modelId="{C93BB1FC-2E50-4033-AEF1-CFA48FD2E2FE}" type="presParOf" srcId="{5EB32EC5-65B7-4871-9A48-354518C9677E}" destId="{49CD2E33-0D5F-4504-93CE-EE2DAC0D6E8B}" srcOrd="0" destOrd="0" presId="urn:microsoft.com/office/officeart/2005/8/layout/hierarchy4"/>
    <dgm:cxn modelId="{3BB10080-50E9-4631-B10C-41376A553AE2}" type="presParOf" srcId="{5EB32EC5-65B7-4871-9A48-354518C9677E}" destId="{EE454D2D-BA82-408E-8988-73859E205403}" srcOrd="1" destOrd="0" presId="urn:microsoft.com/office/officeart/2005/8/layout/hierarchy4"/>
    <dgm:cxn modelId="{64B81E3B-62DB-464E-BC85-0D8FB4A319A2}" type="presParOf" srcId="{5EB32EC5-65B7-4871-9A48-354518C9677E}" destId="{4B176E13-44C7-4F48-9CDC-708D93BD33FF}" srcOrd="2" destOrd="0" presId="urn:microsoft.com/office/officeart/2005/8/layout/hierarchy4"/>
    <dgm:cxn modelId="{7543D293-6084-434C-BC57-935E70F2D70F}" type="presParOf" srcId="{4B176E13-44C7-4F48-9CDC-708D93BD33FF}" destId="{BAC70005-EE12-43D8-905A-CF54A13DB45F}" srcOrd="0" destOrd="0" presId="urn:microsoft.com/office/officeart/2005/8/layout/hierarchy4"/>
    <dgm:cxn modelId="{ADFAEDD1-666F-461F-97C8-DC8E9223769B}" type="presParOf" srcId="{BAC70005-EE12-43D8-905A-CF54A13DB45F}" destId="{20268015-00C2-4313-8524-2E1587D43A04}" srcOrd="0" destOrd="0" presId="urn:microsoft.com/office/officeart/2005/8/layout/hierarchy4"/>
    <dgm:cxn modelId="{D4E46EA6-D05D-49C2-BE26-2C3869D65A2B}" type="presParOf" srcId="{BAC70005-EE12-43D8-905A-CF54A13DB45F}" destId="{04731249-1B92-4D5A-A999-64C5D5629486}" srcOrd="1" destOrd="0" presId="urn:microsoft.com/office/officeart/2005/8/layout/hierarchy4"/>
    <dgm:cxn modelId="{E38E8081-AC84-441D-89E2-55F47D398185}" type="presParOf" srcId="{BAC70005-EE12-43D8-905A-CF54A13DB45F}" destId="{F4C42E58-6C5F-4AC2-B4C5-151193337092}" srcOrd="2" destOrd="0" presId="urn:microsoft.com/office/officeart/2005/8/layout/hierarchy4"/>
    <dgm:cxn modelId="{A6839E78-1792-4CF8-9364-405166912F5D}" type="presParOf" srcId="{F4C42E58-6C5F-4AC2-B4C5-151193337092}" destId="{57DE5E03-D29E-47EA-92FF-75AC672BF772}" srcOrd="0" destOrd="0" presId="urn:microsoft.com/office/officeart/2005/8/layout/hierarchy4"/>
    <dgm:cxn modelId="{C3BFCDE5-BC6A-4A83-BDA9-ECFC54D5E44B}" type="presParOf" srcId="{57DE5E03-D29E-47EA-92FF-75AC672BF772}" destId="{F897F114-1DE0-4B4E-B962-5AFBDE8DF918}" srcOrd="0" destOrd="0" presId="urn:microsoft.com/office/officeart/2005/8/layout/hierarchy4"/>
    <dgm:cxn modelId="{46D1B6D4-E071-4BA8-84D9-2F4550B94EB0}" type="presParOf" srcId="{57DE5E03-D29E-47EA-92FF-75AC672BF772}" destId="{7229C02D-B9FE-4CC6-9F32-86DF97D9AA0D}" srcOrd="1" destOrd="0" presId="urn:microsoft.com/office/officeart/2005/8/layout/hierarchy4"/>
    <dgm:cxn modelId="{4D4494F5-C861-4BF6-BB39-6920206E0312}" type="presParOf" srcId="{F4C42E58-6C5F-4AC2-B4C5-151193337092}" destId="{31F8D30E-E34B-46BB-B52E-5CC79E9F4304}" srcOrd="1" destOrd="0" presId="urn:microsoft.com/office/officeart/2005/8/layout/hierarchy4"/>
    <dgm:cxn modelId="{854D5A4D-86F2-4310-B589-4FCF4048F6C2}" type="presParOf" srcId="{F4C42E58-6C5F-4AC2-B4C5-151193337092}" destId="{5660002F-86E4-4F24-88F7-FB2105DD45C5}" srcOrd="2" destOrd="0" presId="urn:microsoft.com/office/officeart/2005/8/layout/hierarchy4"/>
    <dgm:cxn modelId="{1A78D1F4-8612-4B83-AAF3-04BEBBBD7E29}" type="presParOf" srcId="{5660002F-86E4-4F24-88F7-FB2105DD45C5}" destId="{4F8EA586-C9E3-4C78-B539-8305CBF11CFD}" srcOrd="0" destOrd="0" presId="urn:microsoft.com/office/officeart/2005/8/layout/hierarchy4"/>
    <dgm:cxn modelId="{401AF10A-1D44-4000-9AFF-EA44A4F75CF2}" type="presParOf" srcId="{5660002F-86E4-4F24-88F7-FB2105DD45C5}" destId="{5A405535-F044-42B5-8004-79537C50888A}" srcOrd="1" destOrd="0" presId="urn:microsoft.com/office/officeart/2005/8/layout/hierarchy4"/>
    <dgm:cxn modelId="{04A6655D-6B36-4D7D-9EF9-ACD5395484B0}" type="presParOf" srcId="{4B176E13-44C7-4F48-9CDC-708D93BD33FF}" destId="{C08882F2-9FB9-4562-B80F-5E31B2938E81}" srcOrd="1" destOrd="0" presId="urn:microsoft.com/office/officeart/2005/8/layout/hierarchy4"/>
    <dgm:cxn modelId="{7E521E26-1DAF-423C-82BE-DFA3A99E7BCC}" type="presParOf" srcId="{4B176E13-44C7-4F48-9CDC-708D93BD33FF}" destId="{14B53A02-5F18-4929-8674-CE99B6C47712}" srcOrd="2" destOrd="0" presId="urn:microsoft.com/office/officeart/2005/8/layout/hierarchy4"/>
    <dgm:cxn modelId="{4FA1A59D-2A00-4E25-A74C-2A3D89464EBD}" type="presParOf" srcId="{14B53A02-5F18-4929-8674-CE99B6C47712}" destId="{D23B147D-7D21-41AD-99AD-CD2E1A80E035}" srcOrd="0" destOrd="0" presId="urn:microsoft.com/office/officeart/2005/8/layout/hierarchy4"/>
    <dgm:cxn modelId="{DDA7309D-0C0B-4F63-A656-59249225A59C}" type="presParOf" srcId="{14B53A02-5F18-4929-8674-CE99B6C47712}" destId="{A1E617E2-EE29-45BF-B0BF-4D6A2F7021F1}" srcOrd="1" destOrd="0" presId="urn:microsoft.com/office/officeart/2005/8/layout/hierarchy4"/>
    <dgm:cxn modelId="{129F78CB-25B8-4AC4-A08A-5B0C36C424A0}" type="presParOf" srcId="{14B53A02-5F18-4929-8674-CE99B6C47712}" destId="{57C6C5E3-D74D-4E1D-9DCB-840ED1499BD4}" srcOrd="2" destOrd="0" presId="urn:microsoft.com/office/officeart/2005/8/layout/hierarchy4"/>
    <dgm:cxn modelId="{96321B27-8FA4-483E-BE43-CED32DFCB989}" type="presParOf" srcId="{57C6C5E3-D74D-4E1D-9DCB-840ED1499BD4}" destId="{6B0562FD-8C32-4242-98EC-8A96013FA76D}" srcOrd="0" destOrd="0" presId="urn:microsoft.com/office/officeart/2005/8/layout/hierarchy4"/>
    <dgm:cxn modelId="{023F7EE9-8C1B-4832-89C8-0965212D8991}" type="presParOf" srcId="{6B0562FD-8C32-4242-98EC-8A96013FA76D}" destId="{7EC6ABD4-FEC7-4F2E-B328-C127FF1A531F}" srcOrd="0" destOrd="0" presId="urn:microsoft.com/office/officeart/2005/8/layout/hierarchy4"/>
    <dgm:cxn modelId="{543FE6A4-9300-4AFF-8DAC-0EFA7D107C89}" type="presParOf" srcId="{6B0562FD-8C32-4242-98EC-8A96013FA76D}" destId="{C6AB00AE-8371-4082-BB59-A72FF50FFF9A}" srcOrd="1" destOrd="0" presId="urn:microsoft.com/office/officeart/2005/8/layout/hierarchy4"/>
    <dgm:cxn modelId="{108B4598-E3C1-4323-862C-B480E231BC79}" type="presParOf" srcId="{57C6C5E3-D74D-4E1D-9DCB-840ED1499BD4}" destId="{8D169882-E11B-40FB-8E65-76BD39FC813A}" srcOrd="1" destOrd="0" presId="urn:microsoft.com/office/officeart/2005/8/layout/hierarchy4"/>
    <dgm:cxn modelId="{6011692F-9DE2-40F2-8F9B-DA9F5F3587F8}" type="presParOf" srcId="{57C6C5E3-D74D-4E1D-9DCB-840ED1499BD4}" destId="{B909A92C-3AE2-4897-8FC7-BB88F543BAC0}" srcOrd="2" destOrd="0" presId="urn:microsoft.com/office/officeart/2005/8/layout/hierarchy4"/>
    <dgm:cxn modelId="{70AF649D-C5AD-46C9-B403-F0CCD3C4A867}" type="presParOf" srcId="{B909A92C-3AE2-4897-8FC7-BB88F543BAC0}" destId="{4C9574E9-5E82-4B87-B19A-912FBC45772B}" srcOrd="0" destOrd="0" presId="urn:microsoft.com/office/officeart/2005/8/layout/hierarchy4"/>
    <dgm:cxn modelId="{AAE09AF0-48C1-4370-B871-69AD6C3F6674}" type="presParOf" srcId="{B909A92C-3AE2-4897-8FC7-BB88F543BAC0}" destId="{D379BC1E-0313-484B-A392-B756068E27E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1F300-C797-4ACF-9CF9-B71F7F2C5821}">
      <dsp:nvSpPr>
        <dsp:cNvPr id="0" name=""/>
        <dsp:cNvSpPr/>
      </dsp:nvSpPr>
      <dsp:spPr>
        <a:xfrm>
          <a:off x="1280" y="2770"/>
          <a:ext cx="7918319" cy="3202387"/>
        </a:xfrm>
        <a:prstGeom prst="roundRect">
          <a:avLst>
            <a:gd name="adj" fmla="val 10000"/>
          </a:avLst>
        </a:prstGeom>
        <a:solidFill>
          <a:schemeClr val="accent3">
            <a:shade val="6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kern="1200" dirty="0">
              <a:solidFill>
                <a:schemeClr val="tx2"/>
              </a:solidFill>
              <a:latin typeface="Times New Roman" panose="02020603050405020304" pitchFamily="18" charset="0"/>
              <a:cs typeface="Times New Roman" panose="02020603050405020304" pitchFamily="18" charset="0"/>
            </a:rPr>
            <a:t>Основы формирования бюджета </a:t>
          </a:r>
          <a:r>
            <a:rPr lang="ru-RU" sz="4100" kern="1200" dirty="0" smtClean="0">
              <a:solidFill>
                <a:schemeClr val="tx2"/>
              </a:solidFill>
              <a:latin typeface="Times New Roman" panose="02020603050405020304" pitchFamily="18" charset="0"/>
              <a:cs typeface="Times New Roman" panose="02020603050405020304" pitchFamily="18" charset="0"/>
            </a:rPr>
            <a:t>Пудостьского сельского поселения </a:t>
          </a:r>
          <a:r>
            <a:rPr lang="ru-RU" sz="4100" kern="1200" dirty="0">
              <a:solidFill>
                <a:schemeClr val="tx2"/>
              </a:solidFill>
              <a:latin typeface="Times New Roman" panose="02020603050405020304" pitchFamily="18" charset="0"/>
              <a:cs typeface="Times New Roman" panose="02020603050405020304" pitchFamily="18" charset="0"/>
            </a:rPr>
            <a:t>на 20</a:t>
          </a:r>
          <a:r>
            <a:rPr lang="en-US" sz="4100" kern="1200" dirty="0">
              <a:solidFill>
                <a:schemeClr val="tx2"/>
              </a:solidFill>
              <a:latin typeface="Times New Roman" panose="02020603050405020304" pitchFamily="18" charset="0"/>
              <a:cs typeface="Times New Roman" panose="02020603050405020304" pitchFamily="18" charset="0"/>
            </a:rPr>
            <a:t>2</a:t>
          </a:r>
          <a:r>
            <a:rPr lang="ru-RU" sz="4100" kern="1200" dirty="0">
              <a:solidFill>
                <a:schemeClr val="tx2"/>
              </a:solidFill>
              <a:latin typeface="Times New Roman" panose="02020603050405020304" pitchFamily="18" charset="0"/>
              <a:cs typeface="Times New Roman" panose="02020603050405020304" pitchFamily="18" charset="0"/>
            </a:rPr>
            <a:t>2 год и плановый период 20</a:t>
          </a:r>
          <a:r>
            <a:rPr lang="en-US" sz="4100" kern="1200" dirty="0">
              <a:solidFill>
                <a:schemeClr val="tx2"/>
              </a:solidFill>
              <a:latin typeface="Times New Roman" panose="02020603050405020304" pitchFamily="18" charset="0"/>
              <a:cs typeface="Times New Roman" panose="02020603050405020304" pitchFamily="18" charset="0"/>
            </a:rPr>
            <a:t>2</a:t>
          </a:r>
          <a:r>
            <a:rPr lang="ru-RU" sz="4100" kern="1200" dirty="0">
              <a:solidFill>
                <a:schemeClr val="tx2"/>
              </a:solidFill>
              <a:latin typeface="Times New Roman" panose="02020603050405020304" pitchFamily="18" charset="0"/>
              <a:cs typeface="Times New Roman" panose="02020603050405020304" pitchFamily="18" charset="0"/>
            </a:rPr>
            <a:t>3 и </a:t>
          </a:r>
          <a:r>
            <a:rPr lang="en-US" sz="4100" kern="1200" dirty="0">
              <a:solidFill>
                <a:schemeClr val="tx2"/>
              </a:solidFill>
              <a:latin typeface="Times New Roman" panose="02020603050405020304" pitchFamily="18" charset="0"/>
              <a:cs typeface="Times New Roman" panose="02020603050405020304" pitchFamily="18" charset="0"/>
            </a:rPr>
            <a:t>202</a:t>
          </a:r>
          <a:r>
            <a:rPr lang="ru-RU" sz="4100" kern="1200" dirty="0">
              <a:solidFill>
                <a:schemeClr val="tx2"/>
              </a:solidFill>
              <a:latin typeface="Times New Roman" panose="02020603050405020304" pitchFamily="18" charset="0"/>
              <a:cs typeface="Times New Roman" panose="02020603050405020304" pitchFamily="18" charset="0"/>
            </a:rPr>
            <a:t>4 </a:t>
          </a:r>
          <a:r>
            <a:rPr lang="ru-RU" sz="4100" kern="1200" dirty="0" smtClean="0">
              <a:solidFill>
                <a:schemeClr val="tx2"/>
              </a:solidFill>
              <a:latin typeface="Times New Roman" panose="02020603050405020304" pitchFamily="18" charset="0"/>
              <a:cs typeface="Times New Roman" panose="02020603050405020304" pitchFamily="18" charset="0"/>
            </a:rPr>
            <a:t>годов</a:t>
          </a:r>
          <a:r>
            <a:rPr lang="en-US" sz="4100" kern="1200" dirty="0" smtClean="0">
              <a:solidFill>
                <a:schemeClr val="tx2"/>
              </a:solidFill>
              <a:latin typeface="Times New Roman" panose="02020603050405020304" pitchFamily="18" charset="0"/>
              <a:cs typeface="Times New Roman" panose="02020603050405020304" pitchFamily="18" charset="0"/>
            </a:rPr>
            <a:t>:</a:t>
          </a:r>
          <a:endParaRPr lang="ru-RU" sz="4100" kern="1200" dirty="0">
            <a:solidFill>
              <a:schemeClr val="tx2"/>
            </a:solidFill>
            <a:latin typeface="Times New Roman" panose="02020603050405020304" pitchFamily="18" charset="0"/>
            <a:cs typeface="Times New Roman" panose="02020603050405020304" pitchFamily="18" charset="0"/>
          </a:endParaRPr>
        </a:p>
      </dsp:txBody>
      <dsp:txXfrm>
        <a:off x="95075" y="96565"/>
        <a:ext cx="7730729" cy="3014797"/>
      </dsp:txXfrm>
    </dsp:sp>
    <dsp:sp modelId="{201577B9-FC67-492D-A5DB-F03E5795EDE0}">
      <dsp:nvSpPr>
        <dsp:cNvPr id="0" name=""/>
        <dsp:cNvSpPr/>
      </dsp:nvSpPr>
      <dsp:spPr>
        <a:xfrm>
          <a:off x="1280"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t>Бюджетное послание Президента РФ</a:t>
          </a:r>
        </a:p>
      </dsp:txBody>
      <dsp:txXfrm>
        <a:off x="55824" y="3474122"/>
        <a:ext cx="1753169" cy="3093299"/>
      </dsp:txXfrm>
    </dsp:sp>
    <dsp:sp modelId="{6B64FC27-D9E9-4811-8E90-2B047A24D487}">
      <dsp:nvSpPr>
        <dsp:cNvPr id="0" name=""/>
        <dsp:cNvSpPr/>
      </dsp:nvSpPr>
      <dsp:spPr>
        <a:xfrm>
          <a:off x="2019967"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a:t>Прогноз социально-экономического развития поселения</a:t>
          </a:r>
        </a:p>
      </dsp:txBody>
      <dsp:txXfrm>
        <a:off x="2074511" y="3474122"/>
        <a:ext cx="1753169" cy="3093299"/>
      </dsp:txXfrm>
    </dsp:sp>
    <dsp:sp modelId="{4603108A-7CE0-4842-9347-BF6BD1F6E713}">
      <dsp:nvSpPr>
        <dsp:cNvPr id="0" name=""/>
        <dsp:cNvSpPr/>
      </dsp:nvSpPr>
      <dsp:spPr>
        <a:xfrm>
          <a:off x="4038654"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t>Основные направления бюджетной и налоговой политики поселения на 20</a:t>
          </a:r>
          <a:r>
            <a:rPr lang="en-US" sz="1800" b="0" kern="1200" dirty="0"/>
            <a:t>2</a:t>
          </a:r>
          <a:r>
            <a:rPr lang="ru-RU" sz="1800" b="0" kern="1200" dirty="0"/>
            <a:t>2-20</a:t>
          </a:r>
          <a:r>
            <a:rPr lang="en-US" sz="1800" b="0" kern="1200" dirty="0" smtClean="0"/>
            <a:t>2</a:t>
          </a:r>
          <a:r>
            <a:rPr lang="ru-RU" sz="1800" b="0" kern="1200" dirty="0" smtClean="0"/>
            <a:t>4 </a:t>
          </a:r>
          <a:r>
            <a:rPr lang="ru-RU" sz="1800" b="0" kern="1200" dirty="0"/>
            <a:t>годы</a:t>
          </a:r>
        </a:p>
      </dsp:txBody>
      <dsp:txXfrm>
        <a:off x="4093198" y="3474122"/>
        <a:ext cx="1753169" cy="3093299"/>
      </dsp:txXfrm>
    </dsp:sp>
    <dsp:sp modelId="{8F92C98B-2A5A-426B-9B18-F2ABD2D71DF6}">
      <dsp:nvSpPr>
        <dsp:cNvPr id="0" name=""/>
        <dsp:cNvSpPr/>
      </dsp:nvSpPr>
      <dsp:spPr>
        <a:xfrm>
          <a:off x="6057342"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smtClean="0"/>
            <a:t>Муниципальная </a:t>
          </a:r>
          <a:r>
            <a:rPr lang="ru-RU" sz="1800" b="0" kern="1200" dirty="0" smtClean="0"/>
            <a:t>программа  </a:t>
          </a:r>
          <a:r>
            <a:rPr lang="ru-RU" sz="1800" b="0" kern="1200" dirty="0"/>
            <a:t>поселения</a:t>
          </a:r>
        </a:p>
      </dsp:txBody>
      <dsp:txXfrm>
        <a:off x="6111886" y="3474122"/>
        <a:ext cx="1753169" cy="3093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51ED-2113-40A8-B8AD-261C0BCB2533}">
      <dsp:nvSpPr>
        <dsp:cNvPr id="0" name=""/>
        <dsp:cNvSpPr/>
      </dsp:nvSpPr>
      <dsp:spPr>
        <a:xfrm>
          <a:off x="2846" y="1575"/>
          <a:ext cx="7915186" cy="3167578"/>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chemeClr val="tx2"/>
              </a:solidFill>
              <a:latin typeface="Times New Roman" panose="02020603050405020304" pitchFamily="18" charset="0"/>
              <a:cs typeface="Times New Roman" panose="02020603050405020304" pitchFamily="18" charset="0"/>
            </a:rPr>
            <a:t>Бюджет Пудостьского сельского поселения </a:t>
          </a:r>
          <a:r>
            <a:rPr lang="ru-RU" sz="4000" kern="1200" dirty="0">
              <a:solidFill>
                <a:schemeClr val="tx2"/>
              </a:solidFill>
              <a:latin typeface="Times New Roman" panose="02020603050405020304" pitchFamily="18" charset="0"/>
              <a:cs typeface="Times New Roman" panose="02020603050405020304" pitchFamily="18" charset="0"/>
            </a:rPr>
            <a:t>на 2022 год и плановый период 2023 и 2024 </a:t>
          </a:r>
          <a:r>
            <a:rPr lang="ru-RU" sz="4000" kern="1200" dirty="0" smtClean="0">
              <a:solidFill>
                <a:schemeClr val="tx2"/>
              </a:solidFill>
              <a:latin typeface="Times New Roman" panose="02020603050405020304" pitchFamily="18" charset="0"/>
              <a:cs typeface="Times New Roman" panose="02020603050405020304" pitchFamily="18" charset="0"/>
            </a:rPr>
            <a:t>годов </a:t>
          </a:r>
          <a:r>
            <a:rPr lang="ru-RU" sz="4000" kern="1200" dirty="0">
              <a:solidFill>
                <a:schemeClr val="tx2"/>
              </a:solidFill>
              <a:latin typeface="Times New Roman" panose="02020603050405020304" pitchFamily="18" charset="0"/>
              <a:cs typeface="Times New Roman" panose="02020603050405020304" pitchFamily="18" charset="0"/>
            </a:rPr>
            <a:t>направлен на решение следующих задач:</a:t>
          </a:r>
        </a:p>
      </dsp:txBody>
      <dsp:txXfrm>
        <a:off x="95621" y="94350"/>
        <a:ext cx="7729636" cy="2982028"/>
      </dsp:txXfrm>
    </dsp:sp>
    <dsp:sp modelId="{80378AE3-9C61-4011-A142-FE9BC50A4717}">
      <dsp:nvSpPr>
        <dsp:cNvPr id="0" name=""/>
        <dsp:cNvSpPr/>
      </dsp:nvSpPr>
      <dsp:spPr>
        <a:xfrm>
          <a:off x="2846" y="3383574"/>
          <a:ext cx="2498480" cy="316757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p>
      </dsp:txBody>
      <dsp:txXfrm>
        <a:off x="76024" y="3456752"/>
        <a:ext cx="2352124" cy="3021222"/>
      </dsp:txXfrm>
    </dsp:sp>
    <dsp:sp modelId="{57454068-304E-420F-9126-90FFC0C38477}">
      <dsp:nvSpPr>
        <dsp:cNvPr id="0" name=""/>
        <dsp:cNvSpPr/>
      </dsp:nvSpPr>
      <dsp:spPr>
        <a:xfrm>
          <a:off x="2711199" y="3383574"/>
          <a:ext cx="2498480" cy="316757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a:t>Повышение эффективности бюджетных расходов</a:t>
          </a:r>
        </a:p>
      </dsp:txBody>
      <dsp:txXfrm>
        <a:off x="2784377" y="3456752"/>
        <a:ext cx="2352124" cy="3021222"/>
      </dsp:txXfrm>
    </dsp:sp>
    <dsp:sp modelId="{E233270F-E294-49B7-8E96-C3873389A4AB}">
      <dsp:nvSpPr>
        <dsp:cNvPr id="0" name=""/>
        <dsp:cNvSpPr/>
      </dsp:nvSpPr>
      <dsp:spPr>
        <a:xfrm>
          <a:off x="5419552" y="3383574"/>
          <a:ext cx="2498480" cy="316757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a:t>Повышение прозрачности бюджетных расходов</a:t>
          </a:r>
        </a:p>
      </dsp:txBody>
      <dsp:txXfrm>
        <a:off x="5492730" y="3456752"/>
        <a:ext cx="2352124" cy="3021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451B-AFCD-4335-BC5E-840360ABE8A5}">
      <dsp:nvSpPr>
        <dsp:cNvPr id="0" name=""/>
        <dsp:cNvSpPr/>
      </dsp:nvSpPr>
      <dsp:spPr>
        <a:xfrm>
          <a:off x="2950" y="1228"/>
          <a:ext cx="7986987" cy="2112281"/>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ru-RU" sz="5000" kern="1200" dirty="0">
              <a:solidFill>
                <a:srgbClr val="C00000"/>
              </a:solidFill>
              <a:latin typeface="Times New Roman" panose="02020603050405020304" pitchFamily="18" charset="0"/>
              <a:cs typeface="Times New Roman" panose="02020603050405020304" pitchFamily="18" charset="0"/>
            </a:rPr>
            <a:t>ПРОЕКТ </a:t>
          </a:r>
        </a:p>
        <a:p>
          <a:pPr lvl="0" algn="ctr" defTabSz="2222500">
            <a:lnSpc>
              <a:spcPct val="90000"/>
            </a:lnSpc>
            <a:spcBef>
              <a:spcPct val="0"/>
            </a:spcBef>
            <a:spcAft>
              <a:spcPct val="35000"/>
            </a:spcAft>
          </a:pPr>
          <a:r>
            <a:rPr lang="ru-RU" sz="5000" kern="1200" dirty="0" smtClean="0">
              <a:solidFill>
                <a:srgbClr val="C00000"/>
              </a:solidFill>
              <a:latin typeface="Times New Roman" panose="02020603050405020304" pitchFamily="18" charset="0"/>
              <a:cs typeface="Times New Roman" panose="02020603050405020304" pitchFamily="18" charset="0"/>
            </a:rPr>
            <a:t>БЮДЖЕТА </a:t>
          </a:r>
          <a:r>
            <a:rPr lang="ru-RU" sz="5000" kern="1200" dirty="0">
              <a:solidFill>
                <a:srgbClr val="C00000"/>
              </a:solidFill>
              <a:latin typeface="Times New Roman" panose="02020603050405020304" pitchFamily="18" charset="0"/>
              <a:cs typeface="Times New Roman" panose="02020603050405020304" pitchFamily="18" charset="0"/>
            </a:rPr>
            <a:t>НА </a:t>
          </a:r>
          <a:r>
            <a:rPr lang="ru-RU" sz="5000" kern="1200" dirty="0" smtClean="0">
              <a:solidFill>
                <a:srgbClr val="C00000"/>
              </a:solidFill>
              <a:latin typeface="Times New Roman" panose="02020603050405020304" pitchFamily="18" charset="0"/>
              <a:cs typeface="Times New Roman" panose="02020603050405020304" pitchFamily="18" charset="0"/>
            </a:rPr>
            <a:t>2022 ГОД</a:t>
          </a:r>
          <a:endParaRPr lang="ru-RU" sz="5000" kern="1200" dirty="0">
            <a:solidFill>
              <a:srgbClr val="C00000"/>
            </a:solidFill>
            <a:latin typeface="Times New Roman" panose="02020603050405020304" pitchFamily="18" charset="0"/>
            <a:cs typeface="Times New Roman" panose="02020603050405020304" pitchFamily="18" charset="0"/>
          </a:endParaRPr>
        </a:p>
      </dsp:txBody>
      <dsp:txXfrm>
        <a:off x="64817" y="63095"/>
        <a:ext cx="7863253" cy="1988547"/>
      </dsp:txXfrm>
    </dsp:sp>
    <dsp:sp modelId="{267E248F-6AC0-4ADA-A8D9-9AE78FA31100}">
      <dsp:nvSpPr>
        <dsp:cNvPr id="0" name=""/>
        <dsp:cNvSpPr/>
      </dsp:nvSpPr>
      <dsp:spPr>
        <a:xfrm>
          <a:off x="2950" y="2256227"/>
          <a:ext cx="3913010" cy="211228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u-RU" sz="4200" kern="1200" dirty="0" smtClean="0">
              <a:solidFill>
                <a:srgbClr val="7030A0"/>
              </a:solidFill>
              <a:latin typeface="Times New Roman" panose="02020603050405020304" pitchFamily="18" charset="0"/>
              <a:cs typeface="Times New Roman" panose="02020603050405020304" pitchFamily="18" charset="0"/>
            </a:rPr>
            <a:t>Доходы            99 </a:t>
          </a:r>
          <a:r>
            <a:rPr lang="ru-RU" sz="4200" kern="1200" dirty="0" smtClean="0">
              <a:solidFill>
                <a:srgbClr val="7030A0"/>
              </a:solidFill>
              <a:latin typeface="Times New Roman" panose="02020603050405020304" pitchFamily="18" charset="0"/>
              <a:cs typeface="Times New Roman" panose="02020603050405020304" pitchFamily="18" charset="0"/>
            </a:rPr>
            <a:t>449,2          </a:t>
          </a:r>
          <a:r>
            <a:rPr lang="ru-RU" sz="4200" kern="1200" dirty="0" smtClean="0">
              <a:solidFill>
                <a:srgbClr val="7030A0"/>
              </a:solidFill>
              <a:latin typeface="Times New Roman" panose="02020603050405020304" pitchFamily="18" charset="0"/>
              <a:cs typeface="Times New Roman" panose="02020603050405020304" pitchFamily="18" charset="0"/>
            </a:rPr>
            <a:t>тыс. руб.</a:t>
          </a:r>
          <a:endParaRPr lang="ru-RU" sz="4200" kern="1200" dirty="0">
            <a:solidFill>
              <a:srgbClr val="7030A0"/>
            </a:solidFill>
            <a:latin typeface="Times New Roman" panose="02020603050405020304" pitchFamily="18" charset="0"/>
            <a:cs typeface="Times New Roman" panose="02020603050405020304" pitchFamily="18" charset="0"/>
          </a:endParaRPr>
        </a:p>
      </dsp:txBody>
      <dsp:txXfrm>
        <a:off x="64817" y="2318094"/>
        <a:ext cx="3789276" cy="1988547"/>
      </dsp:txXfrm>
    </dsp:sp>
    <dsp:sp modelId="{499EE29D-B6FA-4334-A2CF-96B4C9BAF0A0}">
      <dsp:nvSpPr>
        <dsp:cNvPr id="0" name=""/>
        <dsp:cNvSpPr/>
      </dsp:nvSpPr>
      <dsp:spPr>
        <a:xfrm>
          <a:off x="72012" y="4488476"/>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Налоговые </a:t>
          </a:r>
          <a:r>
            <a:rPr lang="ru-RU" sz="1600" kern="1200" dirty="0">
              <a:solidFill>
                <a:schemeClr val="tx1"/>
              </a:solidFill>
              <a:latin typeface="Times New Roman" panose="02020603050405020304" pitchFamily="18" charset="0"/>
              <a:cs typeface="Times New Roman" panose="02020603050405020304" pitchFamily="18" charset="0"/>
            </a:rPr>
            <a:t>и неналоговые </a:t>
          </a:r>
          <a:r>
            <a:rPr lang="ru-RU" sz="1600" kern="1200" dirty="0" smtClean="0">
              <a:solidFill>
                <a:schemeClr val="tx1"/>
              </a:solidFill>
              <a:latin typeface="Times New Roman" panose="02020603050405020304" pitchFamily="18" charset="0"/>
              <a:cs typeface="Times New Roman" panose="02020603050405020304" pitchFamily="18" charset="0"/>
            </a:rPr>
            <a:t>           35 </a:t>
          </a:r>
          <a:r>
            <a:rPr lang="ru-RU" sz="1600" kern="1200" dirty="0" smtClean="0">
              <a:solidFill>
                <a:schemeClr val="tx1"/>
              </a:solidFill>
              <a:latin typeface="Times New Roman" panose="02020603050405020304" pitchFamily="18" charset="0"/>
              <a:cs typeface="Times New Roman" panose="02020603050405020304" pitchFamily="18" charset="0"/>
            </a:rPr>
            <a:t>240,0 </a:t>
          </a:r>
          <a:r>
            <a:rPr lang="ru-RU" sz="1600" kern="1200" dirty="0" smtClean="0">
              <a:solidFill>
                <a:schemeClr val="tx1"/>
              </a:solidFill>
              <a:latin typeface="Times New Roman" panose="02020603050405020304" pitchFamily="18" charset="0"/>
              <a:cs typeface="Times New Roman" panose="02020603050405020304" pitchFamily="18" charset="0"/>
            </a:rPr>
            <a:t>тыс.руб. (35,0 %)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128137" y="4544601"/>
        <a:ext cx="1804013" cy="2000031"/>
      </dsp:txXfrm>
    </dsp:sp>
    <dsp:sp modelId="{389F678C-EE17-49E3-B2E3-E57B9EBB3251}">
      <dsp:nvSpPr>
        <dsp:cNvPr id="0" name=""/>
        <dsp:cNvSpPr/>
      </dsp:nvSpPr>
      <dsp:spPr>
        <a:xfrm>
          <a:off x="1999697" y="4511225"/>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kern="1200" dirty="0">
              <a:solidFill>
                <a:schemeClr val="tx1"/>
              </a:solidFill>
              <a:latin typeface="Times New Roman" panose="02020603050405020304" pitchFamily="18" charset="0"/>
              <a:cs typeface="Times New Roman" panose="02020603050405020304" pitchFamily="18" charset="0"/>
            </a:rPr>
            <a:t>поступления</a:t>
          </a:r>
        </a:p>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64 </a:t>
          </a:r>
          <a:r>
            <a:rPr lang="ru-RU" sz="1600" kern="1200" dirty="0" smtClean="0">
              <a:solidFill>
                <a:schemeClr val="tx1"/>
              </a:solidFill>
              <a:latin typeface="Times New Roman" panose="02020603050405020304" pitchFamily="18" charset="0"/>
              <a:cs typeface="Times New Roman" panose="02020603050405020304" pitchFamily="18" charset="0"/>
            </a:rPr>
            <a:t>209,2 </a:t>
          </a:r>
          <a:r>
            <a:rPr lang="ru-RU" sz="1600" kern="1200" dirty="0">
              <a:solidFill>
                <a:schemeClr val="tx1"/>
              </a:solidFill>
              <a:latin typeface="Times New Roman" panose="02020603050405020304" pitchFamily="18" charset="0"/>
              <a:cs typeface="Times New Roman" panose="02020603050405020304" pitchFamily="18" charset="0"/>
            </a:rPr>
            <a:t>тыс.руб</a:t>
          </a:r>
          <a:r>
            <a:rPr lang="ru-RU" sz="1600" kern="1200" dirty="0" smtClean="0">
              <a:solidFill>
                <a:schemeClr val="tx1"/>
              </a:solidFill>
              <a:latin typeface="Times New Roman" panose="02020603050405020304" pitchFamily="18" charset="0"/>
              <a:cs typeface="Times New Roman" panose="02020603050405020304" pitchFamily="18" charset="0"/>
            </a:rPr>
            <a:t>. (65,0 %)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055822" y="4567350"/>
        <a:ext cx="1804013" cy="2000031"/>
      </dsp:txXfrm>
    </dsp:sp>
    <dsp:sp modelId="{C2421583-E6F7-4529-B3A8-B31813FE7DBE}">
      <dsp:nvSpPr>
        <dsp:cNvPr id="0" name=""/>
        <dsp:cNvSpPr/>
      </dsp:nvSpPr>
      <dsp:spPr>
        <a:xfrm>
          <a:off x="4076927" y="2256227"/>
          <a:ext cx="3913010" cy="211228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u-RU" sz="4200" kern="1200" dirty="0" smtClean="0">
              <a:solidFill>
                <a:srgbClr val="7030A0"/>
              </a:solidFill>
              <a:latin typeface="Times New Roman" panose="02020603050405020304" pitchFamily="18" charset="0"/>
              <a:cs typeface="Times New Roman" panose="02020603050405020304" pitchFamily="18" charset="0"/>
            </a:rPr>
            <a:t>Расходы         102 </a:t>
          </a:r>
          <a:r>
            <a:rPr lang="ru-RU" sz="4200" kern="1200" dirty="0" smtClean="0">
              <a:solidFill>
                <a:srgbClr val="7030A0"/>
              </a:solidFill>
              <a:latin typeface="Times New Roman" panose="02020603050405020304" pitchFamily="18" charset="0"/>
              <a:cs typeface="Times New Roman" panose="02020603050405020304" pitchFamily="18" charset="0"/>
            </a:rPr>
            <a:t>868,6         </a:t>
          </a:r>
          <a:r>
            <a:rPr lang="ru-RU" sz="4200" kern="1200" dirty="0" smtClean="0">
              <a:solidFill>
                <a:srgbClr val="7030A0"/>
              </a:solidFill>
              <a:latin typeface="Times New Roman" panose="02020603050405020304" pitchFamily="18" charset="0"/>
              <a:cs typeface="Times New Roman" panose="02020603050405020304" pitchFamily="18" charset="0"/>
            </a:rPr>
            <a:t>тыс. руб.</a:t>
          </a:r>
          <a:endParaRPr lang="ru-RU" sz="4200" kern="1200" dirty="0">
            <a:solidFill>
              <a:srgbClr val="7030A0"/>
            </a:solidFill>
            <a:latin typeface="Times New Roman" panose="02020603050405020304" pitchFamily="18" charset="0"/>
            <a:cs typeface="Times New Roman" panose="02020603050405020304" pitchFamily="18" charset="0"/>
          </a:endParaRPr>
        </a:p>
      </dsp:txBody>
      <dsp:txXfrm>
        <a:off x="4138794" y="2318094"/>
        <a:ext cx="3789276" cy="1988547"/>
      </dsp:txXfrm>
    </dsp:sp>
    <dsp:sp modelId="{4FE63B1D-CA0E-40F0-BD64-8239C67D584E}">
      <dsp:nvSpPr>
        <dsp:cNvPr id="0" name=""/>
        <dsp:cNvSpPr/>
      </dsp:nvSpPr>
      <dsp:spPr>
        <a:xfrm>
          <a:off x="4076927" y="4511225"/>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Программные расходы                         </a:t>
          </a:r>
          <a:r>
            <a:rPr lang="ru-RU" sz="1300" kern="1200" dirty="0" smtClean="0">
              <a:solidFill>
                <a:schemeClr val="tx1"/>
              </a:solidFill>
              <a:latin typeface="Times New Roman" panose="02020603050405020304" pitchFamily="18" charset="0"/>
              <a:cs typeface="Times New Roman" panose="02020603050405020304" pitchFamily="18" charset="0"/>
            </a:rPr>
            <a:t>(в рамках муниципальной программы «Социально-экономическое развитие МО Пудостьское сельское поселение»)  </a:t>
          </a:r>
          <a:r>
            <a:rPr lang="ru-RU" sz="1300" kern="1200" dirty="0" smtClean="0">
              <a:solidFill>
                <a:schemeClr val="tx1"/>
              </a:solidFill>
              <a:latin typeface="Times New Roman" panose="02020603050405020304" pitchFamily="18" charset="0"/>
              <a:cs typeface="Times New Roman" panose="02020603050405020304" pitchFamily="18" charset="0"/>
            </a:rPr>
            <a:t>                 82 051,7 </a:t>
          </a:r>
          <a:r>
            <a:rPr lang="ru-RU" sz="1300" kern="1200" dirty="0">
              <a:solidFill>
                <a:schemeClr val="tx1"/>
              </a:solidFill>
              <a:latin typeface="Times New Roman" panose="02020603050405020304" pitchFamily="18" charset="0"/>
              <a:cs typeface="Times New Roman" panose="02020603050405020304" pitchFamily="18" charset="0"/>
            </a:rPr>
            <a:t>тыс.руб</a:t>
          </a:r>
          <a:r>
            <a:rPr lang="ru-RU" sz="1300" kern="1200" dirty="0" smtClean="0">
              <a:solidFill>
                <a:schemeClr val="tx1"/>
              </a:solidFill>
              <a:latin typeface="Times New Roman" panose="02020603050405020304" pitchFamily="18" charset="0"/>
              <a:cs typeface="Times New Roman" panose="02020603050405020304" pitchFamily="18" charset="0"/>
            </a:rPr>
            <a:t>.           (</a:t>
          </a:r>
          <a:r>
            <a:rPr lang="ru-RU" sz="1300" kern="1200" dirty="0" smtClean="0">
              <a:solidFill>
                <a:schemeClr val="tx1"/>
              </a:solidFill>
              <a:latin typeface="Times New Roman" panose="02020603050405020304" pitchFamily="18" charset="0"/>
              <a:cs typeface="Times New Roman" panose="02020603050405020304" pitchFamily="18" charset="0"/>
            </a:rPr>
            <a:t>80,0 %)</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4133052" y="4567350"/>
        <a:ext cx="1804013" cy="2000031"/>
      </dsp:txXfrm>
    </dsp:sp>
    <dsp:sp modelId="{4F341AAF-41C4-4882-B094-AE20E699A6C5}">
      <dsp:nvSpPr>
        <dsp:cNvPr id="0" name=""/>
        <dsp:cNvSpPr/>
      </dsp:nvSpPr>
      <dsp:spPr>
        <a:xfrm>
          <a:off x="6073673" y="4511225"/>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kern="1200" dirty="0" smtClean="0">
              <a:solidFill>
                <a:schemeClr val="tx1"/>
              </a:solidFill>
              <a:latin typeface="Times New Roman" panose="02020603050405020304" pitchFamily="18" charset="0"/>
              <a:cs typeface="Times New Roman" panose="02020603050405020304" pitchFamily="18" charset="0"/>
            </a:rPr>
            <a:t>20 </a:t>
          </a:r>
          <a:r>
            <a:rPr lang="ru-RU" sz="1600" kern="1200" dirty="0" smtClean="0">
              <a:solidFill>
                <a:schemeClr val="tx1"/>
              </a:solidFill>
              <a:latin typeface="Times New Roman" panose="02020603050405020304" pitchFamily="18" charset="0"/>
              <a:cs typeface="Times New Roman" panose="02020603050405020304" pitchFamily="18" charset="0"/>
            </a:rPr>
            <a:t>816,9 тыс.руб</a:t>
          </a:r>
          <a:r>
            <a:rPr lang="ru-RU" sz="1600" kern="1200" dirty="0" smtClean="0">
              <a:solidFill>
                <a:schemeClr val="tx1"/>
              </a:solidFill>
              <a:latin typeface="Times New Roman" panose="02020603050405020304" pitchFamily="18" charset="0"/>
              <a:cs typeface="Times New Roman" panose="02020603050405020304" pitchFamily="18" charset="0"/>
            </a:rPr>
            <a:t>. (20,0%)</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129798" y="4567350"/>
        <a:ext cx="1804013" cy="2000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82758-948A-45AC-AEA5-396735AFBACC}">
      <dsp:nvSpPr>
        <dsp:cNvPr id="0" name=""/>
        <dsp:cNvSpPr/>
      </dsp:nvSpPr>
      <dsp:spPr>
        <a:xfrm>
          <a:off x="2950" y="1447"/>
          <a:ext cx="7986987" cy="2040273"/>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ru-RU" sz="4900" kern="1200" dirty="0">
              <a:solidFill>
                <a:srgbClr val="C00000"/>
              </a:solidFill>
              <a:latin typeface="Times New Roman" panose="02020603050405020304" pitchFamily="18" charset="0"/>
              <a:cs typeface="Times New Roman" panose="02020603050405020304" pitchFamily="18" charset="0"/>
            </a:rPr>
            <a:t>ПРОЕКТ </a:t>
          </a:r>
        </a:p>
        <a:p>
          <a:pPr lvl="0" algn="ctr" defTabSz="2178050">
            <a:lnSpc>
              <a:spcPct val="90000"/>
            </a:lnSpc>
            <a:spcBef>
              <a:spcPct val="0"/>
            </a:spcBef>
            <a:spcAft>
              <a:spcPct val="35000"/>
            </a:spcAft>
          </a:pPr>
          <a:r>
            <a:rPr lang="ru-RU" sz="4900" kern="1200" dirty="0" smtClean="0">
              <a:solidFill>
                <a:srgbClr val="C00000"/>
              </a:solidFill>
              <a:latin typeface="Times New Roman" panose="02020603050405020304" pitchFamily="18" charset="0"/>
              <a:cs typeface="Times New Roman" panose="02020603050405020304" pitchFamily="18" charset="0"/>
            </a:rPr>
            <a:t>БЮДЖЕТА </a:t>
          </a:r>
          <a:r>
            <a:rPr lang="ru-RU" sz="4900" kern="1200" dirty="0">
              <a:solidFill>
                <a:srgbClr val="C00000"/>
              </a:solidFill>
              <a:latin typeface="Times New Roman" panose="02020603050405020304" pitchFamily="18" charset="0"/>
              <a:cs typeface="Times New Roman" panose="02020603050405020304" pitchFamily="18" charset="0"/>
            </a:rPr>
            <a:t>НА </a:t>
          </a:r>
          <a:r>
            <a:rPr lang="ru-RU" sz="4900" kern="1200" dirty="0" smtClean="0">
              <a:solidFill>
                <a:srgbClr val="C00000"/>
              </a:solidFill>
              <a:latin typeface="Times New Roman" panose="02020603050405020304" pitchFamily="18" charset="0"/>
              <a:cs typeface="Times New Roman" panose="02020603050405020304" pitchFamily="18" charset="0"/>
            </a:rPr>
            <a:t>2023 </a:t>
          </a:r>
          <a:r>
            <a:rPr lang="ru-RU" sz="4900" kern="1200" dirty="0">
              <a:solidFill>
                <a:srgbClr val="C00000"/>
              </a:solidFill>
              <a:latin typeface="Times New Roman" panose="02020603050405020304" pitchFamily="18" charset="0"/>
              <a:cs typeface="Times New Roman" panose="02020603050405020304" pitchFamily="18" charset="0"/>
            </a:rPr>
            <a:t>ГОД</a:t>
          </a:r>
        </a:p>
      </dsp:txBody>
      <dsp:txXfrm>
        <a:off x="62708" y="61205"/>
        <a:ext cx="7867471" cy="1920757"/>
      </dsp:txXfrm>
    </dsp:sp>
    <dsp:sp modelId="{AE21A6C7-63CB-46B9-9117-2B5E2D4557E0}">
      <dsp:nvSpPr>
        <dsp:cNvPr id="0" name=""/>
        <dsp:cNvSpPr/>
      </dsp:nvSpPr>
      <dsp:spPr>
        <a:xfrm>
          <a:off x="2950" y="2184219"/>
          <a:ext cx="3913010"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Доходы              70 </a:t>
          </a:r>
          <a:r>
            <a:rPr lang="ru-RU" sz="4000" kern="1200" dirty="0" smtClean="0">
              <a:solidFill>
                <a:srgbClr val="7030A0"/>
              </a:solidFill>
              <a:latin typeface="Times New Roman" panose="02020603050405020304" pitchFamily="18" charset="0"/>
              <a:cs typeface="Times New Roman" panose="02020603050405020304" pitchFamily="18" charset="0"/>
            </a:rPr>
            <a:t>907,5                </a:t>
          </a:r>
          <a:r>
            <a:rPr lang="ru-RU" sz="4000" kern="1200" dirty="0" smtClean="0">
              <a:solidFill>
                <a:srgbClr val="7030A0"/>
              </a:solidFill>
              <a:latin typeface="Times New Roman" panose="02020603050405020304" pitchFamily="18" charset="0"/>
              <a:cs typeface="Times New Roman" panose="02020603050405020304" pitchFamily="18" charset="0"/>
            </a:rPr>
            <a:t>тыс.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62708" y="2243977"/>
        <a:ext cx="3793494" cy="1920757"/>
      </dsp:txXfrm>
    </dsp:sp>
    <dsp:sp modelId="{8EBFA0DA-05D5-4D49-8F1E-E540151F4EAD}">
      <dsp:nvSpPr>
        <dsp:cNvPr id="0" name=""/>
        <dsp:cNvSpPr/>
      </dsp:nvSpPr>
      <dsp:spPr>
        <a:xfrm>
          <a:off x="2950"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Налоговые </a:t>
          </a:r>
          <a:r>
            <a:rPr lang="ru-RU" sz="1600" kern="1200" dirty="0">
              <a:solidFill>
                <a:schemeClr val="tx1"/>
              </a:solidFill>
              <a:latin typeface="Times New Roman" panose="02020603050405020304" pitchFamily="18" charset="0"/>
              <a:cs typeface="Times New Roman" panose="02020603050405020304" pitchFamily="18" charset="0"/>
            </a:rPr>
            <a:t>и неналоговые </a:t>
          </a:r>
          <a:r>
            <a:rPr lang="ru-RU" sz="1600" kern="1200" dirty="0" smtClean="0">
              <a:solidFill>
                <a:schemeClr val="tx1"/>
              </a:solidFill>
              <a:latin typeface="Times New Roman" panose="02020603050405020304" pitchFamily="18" charset="0"/>
              <a:cs typeface="Times New Roman" panose="02020603050405020304" pitchFamily="18" charset="0"/>
            </a:rPr>
            <a:t>           36 </a:t>
          </a:r>
          <a:r>
            <a:rPr lang="ru-RU" sz="1600" kern="1200" dirty="0" smtClean="0">
              <a:solidFill>
                <a:schemeClr val="tx1"/>
              </a:solidFill>
              <a:latin typeface="Times New Roman" panose="02020603050405020304" pitchFamily="18" charset="0"/>
              <a:cs typeface="Times New Roman" panose="02020603050405020304" pitchFamily="18" charset="0"/>
            </a:rPr>
            <a:t>146,0      </a:t>
          </a:r>
          <a:r>
            <a:rPr lang="ru-RU" sz="1600" kern="1200" dirty="0" smtClean="0">
              <a:solidFill>
                <a:schemeClr val="tx1"/>
              </a:solidFill>
              <a:latin typeface="Times New Roman" panose="02020603050405020304" pitchFamily="18" charset="0"/>
              <a:cs typeface="Times New Roman" panose="02020603050405020304" pitchFamily="18" charset="0"/>
            </a:rPr>
            <a:t>тыс.руб. (51,0%)</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59075" y="4423115"/>
        <a:ext cx="1804013" cy="1928023"/>
      </dsp:txXfrm>
    </dsp:sp>
    <dsp:sp modelId="{021FAAAB-5703-4329-AED4-5AD3175EC3A5}">
      <dsp:nvSpPr>
        <dsp:cNvPr id="0" name=""/>
        <dsp:cNvSpPr/>
      </dsp:nvSpPr>
      <dsp:spPr>
        <a:xfrm>
          <a:off x="1999697"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kern="1200" dirty="0">
              <a:solidFill>
                <a:schemeClr val="tx1"/>
              </a:solidFill>
              <a:latin typeface="Times New Roman" panose="02020603050405020304" pitchFamily="18" charset="0"/>
              <a:cs typeface="Times New Roman" panose="02020603050405020304" pitchFamily="18" charset="0"/>
            </a:rPr>
            <a:t>поступления</a:t>
          </a:r>
        </a:p>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34 </a:t>
          </a:r>
          <a:r>
            <a:rPr lang="ru-RU" sz="1600" kern="1200" dirty="0" smtClean="0">
              <a:solidFill>
                <a:schemeClr val="tx1"/>
              </a:solidFill>
              <a:latin typeface="Times New Roman" panose="02020603050405020304" pitchFamily="18" charset="0"/>
              <a:cs typeface="Times New Roman" panose="02020603050405020304" pitchFamily="18" charset="0"/>
            </a:rPr>
            <a:t>761,5 </a:t>
          </a:r>
          <a:r>
            <a:rPr lang="ru-RU" sz="1600" kern="1200" dirty="0">
              <a:solidFill>
                <a:schemeClr val="tx1"/>
              </a:solidFill>
              <a:latin typeface="Times New Roman" panose="02020603050405020304" pitchFamily="18" charset="0"/>
              <a:cs typeface="Times New Roman" panose="02020603050405020304" pitchFamily="18" charset="0"/>
            </a:rPr>
            <a:t>тыс.руб</a:t>
          </a:r>
          <a:r>
            <a:rPr lang="ru-RU" sz="1600" kern="1200" dirty="0" smtClean="0">
              <a:solidFill>
                <a:schemeClr val="tx1"/>
              </a:solidFill>
              <a:latin typeface="Times New Roman" panose="02020603050405020304" pitchFamily="18" charset="0"/>
              <a:cs typeface="Times New Roman" panose="02020603050405020304" pitchFamily="18" charset="0"/>
            </a:rPr>
            <a:t>. (49,0%)</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055822" y="4423115"/>
        <a:ext cx="1804013" cy="1928023"/>
      </dsp:txXfrm>
    </dsp:sp>
    <dsp:sp modelId="{1DD81F21-F448-4327-B1A8-BA2788F37662}">
      <dsp:nvSpPr>
        <dsp:cNvPr id="0" name=""/>
        <dsp:cNvSpPr/>
      </dsp:nvSpPr>
      <dsp:spPr>
        <a:xfrm>
          <a:off x="4076927" y="2184219"/>
          <a:ext cx="3913010"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Расходы            71 </a:t>
          </a:r>
          <a:r>
            <a:rPr lang="ru-RU" sz="4000" kern="1200" dirty="0" smtClean="0">
              <a:solidFill>
                <a:srgbClr val="7030A0"/>
              </a:solidFill>
              <a:latin typeface="Times New Roman" panose="02020603050405020304" pitchFamily="18" charset="0"/>
              <a:cs typeface="Times New Roman" panose="02020603050405020304" pitchFamily="18" charset="0"/>
            </a:rPr>
            <a:t>201,9            </a:t>
          </a:r>
          <a:r>
            <a:rPr lang="ru-RU" sz="4000" kern="1200" dirty="0" smtClean="0">
              <a:solidFill>
                <a:srgbClr val="7030A0"/>
              </a:solidFill>
              <a:latin typeface="Times New Roman" panose="02020603050405020304" pitchFamily="18" charset="0"/>
              <a:cs typeface="Times New Roman" panose="02020603050405020304" pitchFamily="18" charset="0"/>
            </a:rPr>
            <a:t>тыс.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4136685" y="2243977"/>
        <a:ext cx="3793494" cy="1920757"/>
      </dsp:txXfrm>
    </dsp:sp>
    <dsp:sp modelId="{D57E3483-5D50-48C3-8E53-4A0F8E81BFD1}">
      <dsp:nvSpPr>
        <dsp:cNvPr id="0" name=""/>
        <dsp:cNvSpPr/>
      </dsp:nvSpPr>
      <dsp:spPr>
        <a:xfrm>
          <a:off x="4076927"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Программные расходы                         </a:t>
          </a:r>
          <a:r>
            <a:rPr lang="ru-RU" sz="1200" kern="1200" dirty="0" smtClean="0">
              <a:solidFill>
                <a:schemeClr val="tx1"/>
              </a:solidFill>
              <a:latin typeface="Times New Roman" panose="02020603050405020304" pitchFamily="18" charset="0"/>
              <a:cs typeface="Times New Roman" panose="02020603050405020304" pitchFamily="18" charset="0"/>
            </a:rPr>
            <a:t>(в рамках муниципальной программы «Социально-экономическое развитие МО Пудостьское сельское поселение»)   </a:t>
          </a:r>
          <a:r>
            <a:rPr lang="ru-RU" sz="1200" kern="1200" dirty="0" smtClean="0">
              <a:solidFill>
                <a:schemeClr val="tx1"/>
              </a:solidFill>
              <a:latin typeface="Times New Roman" panose="02020603050405020304" pitchFamily="18" charset="0"/>
              <a:cs typeface="Times New Roman" panose="02020603050405020304" pitchFamily="18" charset="0"/>
            </a:rPr>
            <a:t>                         51 458,0 </a:t>
          </a:r>
          <a:r>
            <a:rPr lang="ru-RU" sz="1200" kern="1200" dirty="0">
              <a:solidFill>
                <a:schemeClr val="tx1"/>
              </a:solidFill>
              <a:latin typeface="Times New Roman" panose="02020603050405020304" pitchFamily="18" charset="0"/>
              <a:cs typeface="Times New Roman" panose="02020603050405020304" pitchFamily="18" charset="0"/>
            </a:rPr>
            <a:t>тыс.руб</a:t>
          </a:r>
          <a:r>
            <a:rPr lang="ru-RU" sz="1200" kern="1200" dirty="0" smtClean="0">
              <a:solidFill>
                <a:schemeClr val="tx1"/>
              </a:solidFill>
              <a:latin typeface="Times New Roman" panose="02020603050405020304" pitchFamily="18" charset="0"/>
              <a:cs typeface="Times New Roman" panose="02020603050405020304" pitchFamily="18" charset="0"/>
            </a:rPr>
            <a:t>. </a:t>
          </a:r>
          <a:r>
            <a:rPr lang="ru-RU" sz="1200" kern="1200" dirty="0" smtClean="0">
              <a:solidFill>
                <a:schemeClr val="tx1"/>
              </a:solidFill>
              <a:latin typeface="Times New Roman" panose="02020603050405020304" pitchFamily="18" charset="0"/>
              <a:cs typeface="Times New Roman" panose="02020603050405020304" pitchFamily="18" charset="0"/>
            </a:rPr>
            <a:t>     </a:t>
          </a:r>
          <a:r>
            <a:rPr lang="ru-RU" sz="1200" kern="1200" dirty="0" smtClean="0">
              <a:solidFill>
                <a:schemeClr val="tx1"/>
              </a:solidFill>
              <a:latin typeface="Times New Roman" panose="02020603050405020304" pitchFamily="18" charset="0"/>
              <a:cs typeface="Times New Roman" panose="02020603050405020304" pitchFamily="18" charset="0"/>
            </a:rPr>
            <a:t>(72,0%)</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4133052" y="4423115"/>
        <a:ext cx="1804013" cy="1928023"/>
      </dsp:txXfrm>
    </dsp:sp>
    <dsp:sp modelId="{F02101CD-DAA0-4BFD-9D45-6480E8330A1F}">
      <dsp:nvSpPr>
        <dsp:cNvPr id="0" name=""/>
        <dsp:cNvSpPr/>
      </dsp:nvSpPr>
      <dsp:spPr>
        <a:xfrm>
          <a:off x="6073673"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kern="1200" dirty="0" smtClean="0">
              <a:solidFill>
                <a:schemeClr val="tx1"/>
              </a:solidFill>
              <a:latin typeface="Times New Roman" panose="02020603050405020304" pitchFamily="18" charset="0"/>
              <a:cs typeface="Times New Roman" panose="02020603050405020304" pitchFamily="18" charset="0"/>
            </a:rPr>
            <a:t>19 </a:t>
          </a:r>
          <a:r>
            <a:rPr lang="ru-RU" sz="1600" kern="1200" dirty="0" smtClean="0">
              <a:solidFill>
                <a:schemeClr val="tx1"/>
              </a:solidFill>
              <a:latin typeface="Times New Roman" panose="02020603050405020304" pitchFamily="18" charset="0"/>
              <a:cs typeface="Times New Roman" panose="02020603050405020304" pitchFamily="18" charset="0"/>
            </a:rPr>
            <a:t>743,9 </a:t>
          </a:r>
          <a:r>
            <a:rPr lang="ru-RU" sz="1600" kern="1200" dirty="0" smtClean="0">
              <a:solidFill>
                <a:schemeClr val="tx1"/>
              </a:solidFill>
              <a:latin typeface="Times New Roman" panose="02020603050405020304" pitchFamily="18" charset="0"/>
              <a:cs typeface="Times New Roman" panose="02020603050405020304" pitchFamily="18" charset="0"/>
            </a:rPr>
            <a:t>тыс. руб. (28,0%)</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129798" y="4423115"/>
        <a:ext cx="1804013" cy="1928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D2E33-0D5F-4504-93CE-EE2DAC0D6E8B}">
      <dsp:nvSpPr>
        <dsp:cNvPr id="0" name=""/>
        <dsp:cNvSpPr/>
      </dsp:nvSpPr>
      <dsp:spPr>
        <a:xfrm>
          <a:off x="2923" y="2731"/>
          <a:ext cx="7915032" cy="2040273"/>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ru-RU" sz="5200" kern="1200" dirty="0">
              <a:solidFill>
                <a:srgbClr val="C00000"/>
              </a:solidFill>
              <a:latin typeface="Times New Roman" panose="02020603050405020304" pitchFamily="18" charset="0"/>
              <a:cs typeface="Times New Roman" panose="02020603050405020304" pitchFamily="18" charset="0"/>
            </a:rPr>
            <a:t>ПРОЕКТ </a:t>
          </a:r>
          <a:r>
            <a:rPr lang="ru-RU" sz="5200" kern="1200" dirty="0" smtClean="0">
              <a:solidFill>
                <a:srgbClr val="C00000"/>
              </a:solidFill>
              <a:latin typeface="Times New Roman" panose="02020603050405020304" pitchFamily="18" charset="0"/>
              <a:cs typeface="Times New Roman" panose="02020603050405020304" pitchFamily="18" charset="0"/>
            </a:rPr>
            <a:t>                       БЮДЖЕТА НА </a:t>
          </a:r>
          <a:r>
            <a:rPr lang="ru-RU" sz="5200" kern="1200" dirty="0">
              <a:solidFill>
                <a:srgbClr val="C00000"/>
              </a:solidFill>
              <a:latin typeface="Times New Roman" panose="02020603050405020304" pitchFamily="18" charset="0"/>
              <a:cs typeface="Times New Roman" panose="02020603050405020304" pitchFamily="18" charset="0"/>
            </a:rPr>
            <a:t>2024 ГОД</a:t>
          </a:r>
        </a:p>
      </dsp:txBody>
      <dsp:txXfrm>
        <a:off x="62681" y="62489"/>
        <a:ext cx="7795516" cy="1920757"/>
      </dsp:txXfrm>
    </dsp:sp>
    <dsp:sp modelId="{20268015-00C2-4313-8524-2E1587D43A04}">
      <dsp:nvSpPr>
        <dsp:cNvPr id="0" name=""/>
        <dsp:cNvSpPr/>
      </dsp:nvSpPr>
      <dsp:spPr>
        <a:xfrm>
          <a:off x="2923" y="2184219"/>
          <a:ext cx="3877758"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Доходы                     72 </a:t>
          </a:r>
          <a:r>
            <a:rPr lang="ru-RU" sz="4000" kern="1200" dirty="0" smtClean="0">
              <a:solidFill>
                <a:srgbClr val="7030A0"/>
              </a:solidFill>
              <a:latin typeface="Times New Roman" panose="02020603050405020304" pitchFamily="18" charset="0"/>
              <a:cs typeface="Times New Roman" panose="02020603050405020304" pitchFamily="18" charset="0"/>
            </a:rPr>
            <a:t>326,5                </a:t>
          </a:r>
          <a:r>
            <a:rPr lang="ru-RU" sz="4000" kern="1200" dirty="0" smtClean="0">
              <a:solidFill>
                <a:srgbClr val="7030A0"/>
              </a:solidFill>
              <a:latin typeface="Times New Roman" panose="02020603050405020304" pitchFamily="18" charset="0"/>
              <a:cs typeface="Times New Roman" panose="02020603050405020304" pitchFamily="18" charset="0"/>
            </a:rPr>
            <a:t>тыс.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62681" y="2243977"/>
        <a:ext cx="3758242" cy="1920757"/>
      </dsp:txXfrm>
    </dsp:sp>
    <dsp:sp modelId="{F897F114-1DE0-4B4E-B962-5AFBDE8DF918}">
      <dsp:nvSpPr>
        <dsp:cNvPr id="0" name=""/>
        <dsp:cNvSpPr/>
      </dsp:nvSpPr>
      <dsp:spPr>
        <a:xfrm>
          <a:off x="2923"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Налоговые </a:t>
          </a:r>
          <a:r>
            <a:rPr lang="ru-RU" sz="1600" kern="1200" dirty="0">
              <a:solidFill>
                <a:schemeClr val="tx1"/>
              </a:solidFill>
              <a:latin typeface="Times New Roman" panose="02020603050405020304" pitchFamily="18" charset="0"/>
              <a:cs typeface="Times New Roman" panose="02020603050405020304" pitchFamily="18" charset="0"/>
            </a:rPr>
            <a:t>и неналоговые</a:t>
          </a:r>
          <a:r>
            <a:rPr lang="en-US" sz="1600" kern="1200" dirty="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          37 </a:t>
          </a:r>
          <a:r>
            <a:rPr lang="ru-RU" sz="1600" kern="1200" dirty="0" smtClean="0">
              <a:solidFill>
                <a:schemeClr val="tx1"/>
              </a:solidFill>
              <a:latin typeface="Times New Roman" panose="02020603050405020304" pitchFamily="18" charset="0"/>
              <a:cs typeface="Times New Roman" panose="02020603050405020304" pitchFamily="18" charset="0"/>
            </a:rPr>
            <a:t>228,2 </a:t>
          </a:r>
          <a:r>
            <a:rPr lang="ru-RU" sz="1600" kern="1200" dirty="0" smtClean="0">
              <a:solidFill>
                <a:schemeClr val="tx1"/>
              </a:solidFill>
              <a:latin typeface="Times New Roman" panose="02020603050405020304" pitchFamily="18" charset="0"/>
              <a:cs typeface="Times New Roman" panose="02020603050405020304" pitchFamily="18" charset="0"/>
            </a:rPr>
            <a:t>тыс.руб</a:t>
          </a:r>
          <a:r>
            <a:rPr lang="ru-RU" sz="1600" kern="1200" dirty="0">
              <a:solidFill>
                <a:schemeClr val="tx1"/>
              </a:solidFill>
              <a:latin typeface="Times New Roman" panose="02020603050405020304" pitchFamily="18" charset="0"/>
              <a:cs typeface="Times New Roman" panose="02020603050405020304" pitchFamily="18" charset="0"/>
            </a:rPr>
            <a:t>.</a:t>
          </a:r>
        </a:p>
      </dsp:txBody>
      <dsp:txXfrm>
        <a:off x="58543" y="4421327"/>
        <a:ext cx="1787760" cy="1929033"/>
      </dsp:txXfrm>
    </dsp:sp>
    <dsp:sp modelId="{4F8EA586-C9E3-4C78-B539-8305CBF11CFD}">
      <dsp:nvSpPr>
        <dsp:cNvPr id="0" name=""/>
        <dsp:cNvSpPr/>
      </dsp:nvSpPr>
      <dsp:spPr>
        <a:xfrm>
          <a:off x="1981681"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kern="1200" dirty="0">
              <a:solidFill>
                <a:schemeClr val="tx1"/>
              </a:solidFill>
              <a:latin typeface="Times New Roman" panose="02020603050405020304" pitchFamily="18" charset="0"/>
              <a:cs typeface="Times New Roman" panose="02020603050405020304" pitchFamily="18" charset="0"/>
            </a:rPr>
            <a:t>поступления </a:t>
          </a:r>
          <a:r>
            <a:rPr lang="ru-RU" sz="1600" kern="1200" dirty="0" smtClean="0">
              <a:solidFill>
                <a:schemeClr val="tx1"/>
              </a:solidFill>
              <a:latin typeface="Times New Roman" panose="02020603050405020304" pitchFamily="18" charset="0"/>
              <a:cs typeface="Times New Roman" panose="02020603050405020304" pitchFamily="18" charset="0"/>
            </a:rPr>
            <a:t>           35 </a:t>
          </a:r>
          <a:r>
            <a:rPr lang="ru-RU" sz="1600" kern="1200" dirty="0" smtClean="0">
              <a:solidFill>
                <a:schemeClr val="tx1"/>
              </a:solidFill>
              <a:latin typeface="Times New Roman" panose="02020603050405020304" pitchFamily="18" charset="0"/>
              <a:cs typeface="Times New Roman" panose="02020603050405020304" pitchFamily="18" charset="0"/>
            </a:rPr>
            <a:t>098,3 </a:t>
          </a:r>
          <a:r>
            <a:rPr lang="ru-RU" sz="1600" kern="1200" dirty="0">
              <a:solidFill>
                <a:schemeClr val="tx1"/>
              </a:solidFill>
              <a:latin typeface="Times New Roman" panose="02020603050405020304" pitchFamily="18" charset="0"/>
              <a:cs typeface="Times New Roman" panose="02020603050405020304" pitchFamily="18" charset="0"/>
            </a:rPr>
            <a:t>тыс.руб</a:t>
          </a:r>
          <a:r>
            <a:rPr lang="ru-RU" sz="1600" kern="1200" dirty="0">
              <a:latin typeface="Times New Roman" panose="02020603050405020304" pitchFamily="18" charset="0"/>
              <a:cs typeface="Times New Roman" panose="02020603050405020304" pitchFamily="18" charset="0"/>
            </a:rPr>
            <a:t>.</a:t>
          </a:r>
        </a:p>
      </dsp:txBody>
      <dsp:txXfrm>
        <a:off x="2037301" y="4421327"/>
        <a:ext cx="1787760" cy="1929033"/>
      </dsp:txXfrm>
    </dsp:sp>
    <dsp:sp modelId="{D23B147D-7D21-41AD-99AD-CD2E1A80E035}">
      <dsp:nvSpPr>
        <dsp:cNvPr id="0" name=""/>
        <dsp:cNvSpPr/>
      </dsp:nvSpPr>
      <dsp:spPr>
        <a:xfrm>
          <a:off x="4040198" y="2184219"/>
          <a:ext cx="3877758"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Расходы            70 </a:t>
          </a:r>
          <a:r>
            <a:rPr lang="ru-RU" sz="4000" kern="1200" dirty="0" smtClean="0">
              <a:solidFill>
                <a:srgbClr val="7030A0"/>
              </a:solidFill>
              <a:latin typeface="Times New Roman" panose="02020603050405020304" pitchFamily="18" charset="0"/>
              <a:cs typeface="Times New Roman" panose="02020603050405020304" pitchFamily="18" charset="0"/>
            </a:rPr>
            <a:t>767,4         </a:t>
          </a:r>
          <a:r>
            <a:rPr lang="ru-RU" sz="4000" kern="1200" dirty="0" smtClean="0">
              <a:solidFill>
                <a:srgbClr val="7030A0"/>
              </a:solidFill>
              <a:latin typeface="Times New Roman" panose="02020603050405020304" pitchFamily="18" charset="0"/>
              <a:cs typeface="Times New Roman" panose="02020603050405020304" pitchFamily="18" charset="0"/>
            </a:rPr>
            <a:t>тыс.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4099956" y="2243977"/>
        <a:ext cx="3758242" cy="1920757"/>
      </dsp:txXfrm>
    </dsp:sp>
    <dsp:sp modelId="{7EC6ABD4-FEC7-4F2E-B328-C127FF1A531F}">
      <dsp:nvSpPr>
        <dsp:cNvPr id="0" name=""/>
        <dsp:cNvSpPr/>
      </dsp:nvSpPr>
      <dsp:spPr>
        <a:xfrm>
          <a:off x="4040198"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Программные </a:t>
          </a:r>
          <a:r>
            <a:rPr lang="ru-RU" sz="1200" kern="1200" dirty="0" smtClean="0">
              <a:solidFill>
                <a:schemeClr val="tx1"/>
              </a:solidFill>
              <a:latin typeface="Times New Roman" panose="02020603050405020304" pitchFamily="18" charset="0"/>
              <a:cs typeface="Times New Roman" panose="02020603050405020304" pitchFamily="18" charset="0"/>
            </a:rPr>
            <a:t>расходы                        </a:t>
          </a:r>
          <a:r>
            <a:rPr lang="ru-RU" sz="1200" kern="1200" dirty="0" smtClean="0">
              <a:solidFill>
                <a:schemeClr val="tx1"/>
              </a:solidFill>
              <a:latin typeface="Times New Roman" panose="02020603050405020304" pitchFamily="18" charset="0"/>
              <a:cs typeface="Times New Roman" panose="02020603050405020304" pitchFamily="18" charset="0"/>
            </a:rPr>
            <a:t>(в рамках муниципальной программы «Социально-экономическое развитие МО Пудостьское сельское поселение») </a:t>
          </a:r>
          <a:r>
            <a:rPr lang="ru-RU" sz="1200" kern="1200" dirty="0" smtClean="0">
              <a:solidFill>
                <a:schemeClr val="tx1"/>
              </a:solidFill>
              <a:latin typeface="Times New Roman" panose="02020603050405020304" pitchFamily="18" charset="0"/>
              <a:cs typeface="Times New Roman" panose="02020603050405020304" pitchFamily="18" charset="0"/>
            </a:rPr>
            <a:t>                              51 618,0 </a:t>
          </a:r>
          <a:r>
            <a:rPr lang="ru-RU" sz="1200" kern="1200" dirty="0">
              <a:solidFill>
                <a:schemeClr val="tx1"/>
              </a:solidFill>
              <a:latin typeface="Times New Roman" panose="02020603050405020304" pitchFamily="18" charset="0"/>
              <a:cs typeface="Times New Roman" panose="02020603050405020304" pitchFamily="18" charset="0"/>
            </a:rPr>
            <a:t>тыс.руб</a:t>
          </a:r>
          <a:r>
            <a:rPr lang="ru-RU" sz="1200" kern="1200" dirty="0" smtClean="0">
              <a:solidFill>
                <a:schemeClr val="tx1"/>
              </a:solidFill>
              <a:latin typeface="Times New Roman" panose="02020603050405020304" pitchFamily="18" charset="0"/>
              <a:cs typeface="Times New Roman" panose="02020603050405020304" pitchFamily="18" charset="0"/>
            </a:rPr>
            <a:t>. </a:t>
          </a:r>
          <a:r>
            <a:rPr lang="ru-RU" sz="1200" kern="1200" dirty="0" smtClean="0">
              <a:solidFill>
                <a:schemeClr val="tx1"/>
              </a:solidFill>
              <a:latin typeface="Times New Roman" panose="02020603050405020304" pitchFamily="18" charset="0"/>
              <a:cs typeface="Times New Roman" panose="02020603050405020304" pitchFamily="18" charset="0"/>
            </a:rPr>
            <a:t>           (</a:t>
          </a:r>
          <a:r>
            <a:rPr lang="ru-RU" sz="1200" kern="1200" dirty="0" smtClean="0">
              <a:solidFill>
                <a:schemeClr val="tx1"/>
              </a:solidFill>
              <a:latin typeface="Times New Roman" panose="02020603050405020304" pitchFamily="18" charset="0"/>
              <a:cs typeface="Times New Roman" panose="02020603050405020304" pitchFamily="18" charset="0"/>
            </a:rPr>
            <a:t>73.0%)</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4095818" y="4421327"/>
        <a:ext cx="1787760" cy="1929033"/>
      </dsp:txXfrm>
    </dsp:sp>
    <dsp:sp modelId="{4C9574E9-5E82-4B87-B19A-912FBC45772B}">
      <dsp:nvSpPr>
        <dsp:cNvPr id="0" name=""/>
        <dsp:cNvSpPr/>
      </dsp:nvSpPr>
      <dsp:spPr>
        <a:xfrm>
          <a:off x="6018956"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Непрограммные расходы                             19 149,4 тыс.руб</a:t>
          </a:r>
          <a:r>
            <a:rPr lang="ru-RU" sz="1600" kern="1200" dirty="0" smtClean="0">
              <a:solidFill>
                <a:schemeClr val="tx1"/>
              </a:solidFill>
              <a:latin typeface="Times New Roman" panose="02020603050405020304" pitchFamily="18" charset="0"/>
              <a:cs typeface="Times New Roman" panose="02020603050405020304" pitchFamily="18" charset="0"/>
            </a:rPr>
            <a:t>. (27,0%)</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074576" y="4421327"/>
        <a:ext cx="1787760" cy="1929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2D8F77-3CB1-4F42-9FED-6B6ECAA55EEE}" type="datetimeFigureOut">
              <a:rPr lang="ru-RU" smtClean="0"/>
              <a:t>18.03.2022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7CFFBD-9966-472D-A807-AF2F16206457}" type="slidenum">
              <a:rPr lang="ru-RU" smtClean="0"/>
              <a:t>‹#›</a:t>
            </a:fld>
            <a:endParaRPr lang="ru-RU"/>
          </a:p>
        </p:txBody>
      </p:sp>
    </p:spTree>
    <p:extLst>
      <p:ext uri="{BB962C8B-B14F-4D97-AF65-F5344CB8AC3E}">
        <p14:creationId xmlns:p14="http://schemas.microsoft.com/office/powerpoint/2010/main" val="137208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28357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16</a:t>
            </a:fld>
            <a:endParaRPr lang="ru-RU"/>
          </a:p>
        </p:txBody>
      </p:sp>
    </p:spTree>
    <p:extLst>
      <p:ext uri="{BB962C8B-B14F-4D97-AF65-F5344CB8AC3E}">
        <p14:creationId xmlns:p14="http://schemas.microsoft.com/office/powerpoint/2010/main" val="93221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17</a:t>
            </a:fld>
            <a:endParaRPr lang="ru-RU"/>
          </a:p>
        </p:txBody>
      </p:sp>
    </p:spTree>
    <p:extLst>
      <p:ext uri="{BB962C8B-B14F-4D97-AF65-F5344CB8AC3E}">
        <p14:creationId xmlns:p14="http://schemas.microsoft.com/office/powerpoint/2010/main" val="205579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18</a:t>
            </a:fld>
            <a:endParaRPr lang="ru-RU"/>
          </a:p>
        </p:txBody>
      </p:sp>
    </p:spTree>
    <p:extLst>
      <p:ext uri="{BB962C8B-B14F-4D97-AF65-F5344CB8AC3E}">
        <p14:creationId xmlns:p14="http://schemas.microsoft.com/office/powerpoint/2010/main" val="15657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19</a:t>
            </a:fld>
            <a:endParaRPr lang="ru-RU"/>
          </a:p>
        </p:txBody>
      </p:sp>
    </p:spTree>
    <p:extLst>
      <p:ext uri="{BB962C8B-B14F-4D97-AF65-F5344CB8AC3E}">
        <p14:creationId xmlns:p14="http://schemas.microsoft.com/office/powerpoint/2010/main" val="2298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20</a:t>
            </a:fld>
            <a:endParaRPr lang="ru-RU"/>
          </a:p>
        </p:txBody>
      </p:sp>
    </p:spTree>
    <p:extLst>
      <p:ext uri="{BB962C8B-B14F-4D97-AF65-F5344CB8AC3E}">
        <p14:creationId xmlns:p14="http://schemas.microsoft.com/office/powerpoint/2010/main" val="156154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22</a:t>
            </a:fld>
            <a:endParaRPr lang="ru-RU"/>
          </a:p>
        </p:txBody>
      </p:sp>
    </p:spTree>
    <p:extLst>
      <p:ext uri="{BB962C8B-B14F-4D97-AF65-F5344CB8AC3E}">
        <p14:creationId xmlns:p14="http://schemas.microsoft.com/office/powerpoint/2010/main" val="494830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23</a:t>
            </a:fld>
            <a:endParaRPr lang="ru-RU"/>
          </a:p>
        </p:txBody>
      </p:sp>
    </p:spTree>
    <p:extLst>
      <p:ext uri="{BB962C8B-B14F-4D97-AF65-F5344CB8AC3E}">
        <p14:creationId xmlns:p14="http://schemas.microsoft.com/office/powerpoint/2010/main" val="361690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24</a:t>
            </a:fld>
            <a:endParaRPr lang="ru-RU"/>
          </a:p>
        </p:txBody>
      </p:sp>
    </p:spTree>
    <p:extLst>
      <p:ext uri="{BB962C8B-B14F-4D97-AF65-F5344CB8AC3E}">
        <p14:creationId xmlns:p14="http://schemas.microsoft.com/office/powerpoint/2010/main" val="152114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25</a:t>
            </a:fld>
            <a:endParaRPr lang="ru-RU"/>
          </a:p>
        </p:txBody>
      </p:sp>
    </p:spTree>
    <p:extLst>
      <p:ext uri="{BB962C8B-B14F-4D97-AF65-F5344CB8AC3E}">
        <p14:creationId xmlns:p14="http://schemas.microsoft.com/office/powerpoint/2010/main" val="3951961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26</a:t>
            </a:fld>
            <a:endParaRPr lang="ru-RU"/>
          </a:p>
        </p:txBody>
      </p:sp>
    </p:spTree>
    <p:extLst>
      <p:ext uri="{BB962C8B-B14F-4D97-AF65-F5344CB8AC3E}">
        <p14:creationId xmlns:p14="http://schemas.microsoft.com/office/powerpoint/2010/main" val="39357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280237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27</a:t>
            </a:fld>
            <a:endParaRPr lang="ru-RU"/>
          </a:p>
        </p:txBody>
      </p:sp>
    </p:spTree>
    <p:extLst>
      <p:ext uri="{BB962C8B-B14F-4D97-AF65-F5344CB8AC3E}">
        <p14:creationId xmlns:p14="http://schemas.microsoft.com/office/powerpoint/2010/main" val="103956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28</a:t>
            </a:fld>
            <a:endParaRPr lang="ru-RU"/>
          </a:p>
        </p:txBody>
      </p:sp>
    </p:spTree>
    <p:extLst>
      <p:ext uri="{BB962C8B-B14F-4D97-AF65-F5344CB8AC3E}">
        <p14:creationId xmlns:p14="http://schemas.microsoft.com/office/powerpoint/2010/main" val="2155082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29</a:t>
            </a:fld>
            <a:endParaRPr lang="ru-RU"/>
          </a:p>
        </p:txBody>
      </p:sp>
    </p:spTree>
    <p:extLst>
      <p:ext uri="{BB962C8B-B14F-4D97-AF65-F5344CB8AC3E}">
        <p14:creationId xmlns:p14="http://schemas.microsoft.com/office/powerpoint/2010/main" val="227083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76269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C20A2-04D6-41F6-8606-CE2DB40BE983}" type="slidenum">
              <a:rPr lang="ru-RU" smtClean="0"/>
              <a:t>10</a:t>
            </a:fld>
            <a:endParaRPr lang="ru-RU"/>
          </a:p>
        </p:txBody>
      </p:sp>
    </p:spTree>
    <p:extLst>
      <p:ext uri="{BB962C8B-B14F-4D97-AF65-F5344CB8AC3E}">
        <p14:creationId xmlns:p14="http://schemas.microsoft.com/office/powerpoint/2010/main" val="6858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C20A2-04D6-41F6-8606-CE2DB40BE983}" type="slidenum">
              <a:rPr lang="ru-RU" smtClean="0"/>
              <a:t>11</a:t>
            </a:fld>
            <a:endParaRPr lang="ru-RU"/>
          </a:p>
        </p:txBody>
      </p:sp>
    </p:spTree>
    <p:extLst>
      <p:ext uri="{BB962C8B-B14F-4D97-AF65-F5344CB8AC3E}">
        <p14:creationId xmlns:p14="http://schemas.microsoft.com/office/powerpoint/2010/main" val="6212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12</a:t>
            </a:fld>
            <a:endParaRPr lang="ru-RU"/>
          </a:p>
        </p:txBody>
      </p:sp>
    </p:spTree>
    <p:extLst>
      <p:ext uri="{BB962C8B-B14F-4D97-AF65-F5344CB8AC3E}">
        <p14:creationId xmlns:p14="http://schemas.microsoft.com/office/powerpoint/2010/main" val="187003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C20A2-04D6-41F6-8606-CE2DB40BE983}" type="slidenum">
              <a:rPr lang="ru-RU" smtClean="0"/>
              <a:t>13</a:t>
            </a:fld>
            <a:endParaRPr lang="ru-RU"/>
          </a:p>
        </p:txBody>
      </p:sp>
    </p:spTree>
    <p:extLst>
      <p:ext uri="{BB962C8B-B14F-4D97-AF65-F5344CB8AC3E}">
        <p14:creationId xmlns:p14="http://schemas.microsoft.com/office/powerpoint/2010/main" val="108847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14</a:t>
            </a:fld>
            <a:endParaRPr lang="ru-RU"/>
          </a:p>
        </p:txBody>
      </p:sp>
    </p:spTree>
    <p:extLst>
      <p:ext uri="{BB962C8B-B14F-4D97-AF65-F5344CB8AC3E}">
        <p14:creationId xmlns:p14="http://schemas.microsoft.com/office/powerpoint/2010/main" val="107127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15</a:t>
            </a:fld>
            <a:endParaRPr lang="ru-RU"/>
          </a:p>
        </p:txBody>
      </p:sp>
    </p:spTree>
    <p:extLst>
      <p:ext uri="{BB962C8B-B14F-4D97-AF65-F5344CB8AC3E}">
        <p14:creationId xmlns:p14="http://schemas.microsoft.com/office/powerpoint/2010/main" val="361392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416681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6807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428398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11632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06697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23114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57868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8" name="Footer Placeholder 7"/>
          <p:cNvSpPr>
            <a:spLocks noGrp="1"/>
          </p:cNvSpPr>
          <p:nvPr>
            <p:ph type="ftr" sz="quarter" idx="11"/>
          </p:nvPr>
        </p:nvSpPr>
        <p:spPr/>
        <p:txBody>
          <a:bodyPr/>
          <a:lstStyle/>
          <a:p>
            <a:endParaRPr lang="ru-RU">
              <a:solidFill>
                <a:srgbClr val="DBF5F9">
                  <a:shade val="90000"/>
                </a:srgbClr>
              </a:solidFill>
            </a:endParaRPr>
          </a:p>
        </p:txBody>
      </p:sp>
      <p:sp>
        <p:nvSpPr>
          <p:cNvPr id="9" name="Slide Number Placeholder 8"/>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64156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4" name="Footer Placeholder 3"/>
          <p:cNvSpPr>
            <a:spLocks noGrp="1"/>
          </p:cNvSpPr>
          <p:nvPr>
            <p:ph type="ftr" sz="quarter" idx="11"/>
          </p:nvPr>
        </p:nvSpPr>
        <p:spPr/>
        <p:txBody>
          <a:bodyPr/>
          <a:lstStyle/>
          <a:p>
            <a:endParaRPr lang="ru-RU">
              <a:solidFill>
                <a:srgbClr val="DBF5F9">
                  <a:shade val="90000"/>
                </a:srgbClr>
              </a:solidFill>
            </a:endParaRPr>
          </a:p>
        </p:txBody>
      </p:sp>
      <p:sp>
        <p:nvSpPr>
          <p:cNvPr id="5" name="Slide Number Placeholder 4"/>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74463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3" name="Footer Placeholder 2"/>
          <p:cNvSpPr>
            <a:spLocks noGrp="1"/>
          </p:cNvSpPr>
          <p:nvPr>
            <p:ph type="ftr" sz="quarter" idx="11"/>
          </p:nvPr>
        </p:nvSpPr>
        <p:spPr/>
        <p:txBody>
          <a:bodyPr/>
          <a:lstStyle/>
          <a:p>
            <a:endParaRPr lang="ru-RU">
              <a:solidFill>
                <a:srgbClr val="DBF5F9">
                  <a:shade val="90000"/>
                </a:srgbClr>
              </a:solidFill>
            </a:endParaRPr>
          </a:p>
        </p:txBody>
      </p:sp>
      <p:sp>
        <p:nvSpPr>
          <p:cNvPr id="4" name="Slide Number Placeholder 3"/>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3696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3453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573980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618978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999019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5473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924698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08683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79723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41295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8" name="Footer Placeholder 7"/>
          <p:cNvSpPr>
            <a:spLocks noGrp="1"/>
          </p:cNvSpPr>
          <p:nvPr>
            <p:ph type="ftr" sz="quarter" idx="11"/>
          </p:nvPr>
        </p:nvSpPr>
        <p:spPr/>
        <p:txBody>
          <a:bodyPr/>
          <a:lstStyle/>
          <a:p>
            <a:endParaRPr lang="ru-RU">
              <a:solidFill>
                <a:srgbClr val="DBF5F9">
                  <a:shade val="90000"/>
                </a:srgbClr>
              </a:solidFill>
            </a:endParaRPr>
          </a:p>
        </p:txBody>
      </p:sp>
      <p:sp>
        <p:nvSpPr>
          <p:cNvPr id="9" name="Slide Number Placeholder 8"/>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11568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4" name="Footer Placeholder 3"/>
          <p:cNvSpPr>
            <a:spLocks noGrp="1"/>
          </p:cNvSpPr>
          <p:nvPr>
            <p:ph type="ftr" sz="quarter" idx="11"/>
          </p:nvPr>
        </p:nvSpPr>
        <p:spPr/>
        <p:txBody>
          <a:bodyPr/>
          <a:lstStyle/>
          <a:p>
            <a:endParaRPr lang="ru-RU">
              <a:solidFill>
                <a:srgbClr val="DBF5F9">
                  <a:shade val="90000"/>
                </a:srgbClr>
              </a:solidFill>
            </a:endParaRPr>
          </a:p>
        </p:txBody>
      </p:sp>
      <p:sp>
        <p:nvSpPr>
          <p:cNvPr id="5" name="Slide Number Placeholder 4"/>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707296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3" name="Footer Placeholder 2"/>
          <p:cNvSpPr>
            <a:spLocks noGrp="1"/>
          </p:cNvSpPr>
          <p:nvPr>
            <p:ph type="ftr" sz="quarter" idx="11"/>
          </p:nvPr>
        </p:nvSpPr>
        <p:spPr/>
        <p:txBody>
          <a:bodyPr/>
          <a:lstStyle/>
          <a:p>
            <a:endParaRPr lang="ru-RU">
              <a:solidFill>
                <a:srgbClr val="DBF5F9">
                  <a:shade val="90000"/>
                </a:srgbClr>
              </a:solidFill>
            </a:endParaRPr>
          </a:p>
        </p:txBody>
      </p:sp>
      <p:sp>
        <p:nvSpPr>
          <p:cNvPr id="4" name="Slide Number Placeholder 3"/>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4932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9D0D03-7466-4E0E-9D39-8FA8A0B9FF49}" type="datetimeFigureOut">
              <a:rPr lang="ru-RU" smtClean="0"/>
              <a:t>18.03.2022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4051297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32953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598447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016807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192302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0476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220591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91097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797637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8" name="Footer Placeholder 7"/>
          <p:cNvSpPr>
            <a:spLocks noGrp="1"/>
          </p:cNvSpPr>
          <p:nvPr>
            <p:ph type="ftr" sz="quarter" idx="11"/>
          </p:nvPr>
        </p:nvSpPr>
        <p:spPr/>
        <p:txBody>
          <a:bodyPr/>
          <a:lstStyle/>
          <a:p>
            <a:endParaRPr lang="ru-RU">
              <a:solidFill>
                <a:srgbClr val="DBF5F9">
                  <a:shade val="90000"/>
                </a:srgbClr>
              </a:solidFill>
            </a:endParaRPr>
          </a:p>
        </p:txBody>
      </p:sp>
      <p:sp>
        <p:nvSpPr>
          <p:cNvPr id="9" name="Slide Number Placeholder 8"/>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895881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4" name="Footer Placeholder 3"/>
          <p:cNvSpPr>
            <a:spLocks noGrp="1"/>
          </p:cNvSpPr>
          <p:nvPr>
            <p:ph type="ftr" sz="quarter" idx="11"/>
          </p:nvPr>
        </p:nvSpPr>
        <p:spPr/>
        <p:txBody>
          <a:bodyPr/>
          <a:lstStyle/>
          <a:p>
            <a:endParaRPr lang="ru-RU">
              <a:solidFill>
                <a:srgbClr val="DBF5F9">
                  <a:shade val="90000"/>
                </a:srgbClr>
              </a:solidFill>
            </a:endParaRPr>
          </a:p>
        </p:txBody>
      </p:sp>
      <p:sp>
        <p:nvSpPr>
          <p:cNvPr id="5" name="Slide Number Placeholder 4"/>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59955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9D0D03-7466-4E0E-9D39-8FA8A0B9FF49}" type="datetimeFigureOut">
              <a:rPr lang="ru-RU" smtClean="0"/>
              <a:t>18.03.2022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743814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3" name="Footer Placeholder 2"/>
          <p:cNvSpPr>
            <a:spLocks noGrp="1"/>
          </p:cNvSpPr>
          <p:nvPr>
            <p:ph type="ftr" sz="quarter" idx="11"/>
          </p:nvPr>
        </p:nvSpPr>
        <p:spPr/>
        <p:txBody>
          <a:bodyPr/>
          <a:lstStyle/>
          <a:p>
            <a:endParaRPr lang="ru-RU">
              <a:solidFill>
                <a:srgbClr val="DBF5F9">
                  <a:shade val="90000"/>
                </a:srgbClr>
              </a:solidFill>
            </a:endParaRPr>
          </a:p>
        </p:txBody>
      </p:sp>
      <p:sp>
        <p:nvSpPr>
          <p:cNvPr id="4" name="Slide Number Placeholder 3"/>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487171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093250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212603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09505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99550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CEE1D02A-B6C8-49F8-AA57-E6D99290A7EE}" type="datetime1">
              <a:rPr lang="ru-RU" smtClean="0">
                <a:solidFill>
                  <a:prstClr val="black">
                    <a:tint val="75000"/>
                  </a:prstClr>
                </a:solidFill>
              </a:rPr>
              <a:pPr/>
              <a:t>18.03.2022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4575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DEA067-E8B3-41DD-BA80-A138C9308074}" type="datetime1">
              <a:rPr lang="ru-RU" smtClean="0">
                <a:solidFill>
                  <a:prstClr val="black">
                    <a:tint val="75000"/>
                  </a:prstClr>
                </a:solidFill>
              </a:rPr>
              <a:pPr/>
              <a:t>18.03.2022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891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8A9DE5-B313-4ADF-8FB3-C95CE614C4A2}" type="datetime1">
              <a:rPr lang="ru-RU" smtClean="0">
                <a:solidFill>
                  <a:prstClr val="black">
                    <a:tint val="75000"/>
                  </a:prstClr>
                </a:solidFill>
              </a:rPr>
              <a:pPr/>
              <a:t>18.03.2022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8998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600EF9-CA8D-4A76-A607-A951BC8B5D11}" type="datetime1">
              <a:rPr lang="ru-RU" smtClean="0">
                <a:solidFill>
                  <a:prstClr val="black">
                    <a:tint val="75000"/>
                  </a:prstClr>
                </a:solidFill>
              </a:rPr>
              <a:pPr/>
              <a:t>18.03.2022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593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B0A1DA-6345-4F4C-A44C-7805C943743C}" type="datetime1">
              <a:rPr lang="ru-RU" smtClean="0">
                <a:solidFill>
                  <a:prstClr val="black">
                    <a:tint val="75000"/>
                  </a:prstClr>
                </a:solidFill>
              </a:rPr>
              <a:pPr/>
              <a:t>18.03.2022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629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9D0D03-7466-4E0E-9D39-8FA8A0B9FF49}" type="datetimeFigureOut">
              <a:rPr lang="ru-RU" smtClean="0"/>
              <a:t>18.03.2022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703062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D59D7C-FA3B-4DCF-A3A1-BE6D5FD1253D}" type="datetime1">
              <a:rPr lang="ru-RU" smtClean="0">
                <a:solidFill>
                  <a:prstClr val="black">
                    <a:tint val="75000"/>
                  </a:prstClr>
                </a:solidFill>
              </a:rPr>
              <a:pPr/>
              <a:t>18.03.2022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5022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19575-15E6-4F81-82FC-14043254F417}" type="datetime1">
              <a:rPr lang="ru-RU" smtClean="0">
                <a:solidFill>
                  <a:prstClr val="black">
                    <a:tint val="75000"/>
                  </a:prstClr>
                </a:solidFill>
              </a:rPr>
              <a:pPr/>
              <a:t>18.03.2022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743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ABE0E44B-A2AF-4C78-A26F-1DA1BDE864D0}" type="datetime1">
              <a:rPr lang="ru-RU" smtClean="0">
                <a:solidFill>
                  <a:prstClr val="black">
                    <a:tint val="75000"/>
                  </a:prstClr>
                </a:solidFill>
              </a:rPr>
              <a:pPr/>
              <a:t>18.03.2022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0163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5629929-051A-4ED3-9BE4-0D1FA68C5702}" type="datetime1">
              <a:rPr lang="ru-RU" smtClean="0">
                <a:solidFill>
                  <a:prstClr val="black">
                    <a:tint val="75000"/>
                  </a:prstClr>
                </a:solidFill>
              </a:rPr>
              <a:pPr/>
              <a:t>18.03.2022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4687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FB8067-FBBC-4ED9-9840-DB1E03E990F2}" type="datetime1">
              <a:rPr lang="ru-RU" smtClean="0">
                <a:solidFill>
                  <a:prstClr val="black">
                    <a:tint val="75000"/>
                  </a:prstClr>
                </a:solidFill>
              </a:rPr>
              <a:pPr/>
              <a:t>18.03.2022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174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35EEED-E669-4996-A3EC-2E6B043E3357}" type="datetime1">
              <a:rPr lang="ru-RU" smtClean="0">
                <a:solidFill>
                  <a:prstClr val="black">
                    <a:tint val="75000"/>
                  </a:prstClr>
                </a:solidFill>
              </a:rPr>
              <a:pPr/>
              <a:t>18.03.2022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3881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CF2989B0-238F-41B0-B7A0-B8D971B0EFAA}" type="datetimeFigureOut">
              <a:rPr lang="ru-RU" smtClean="0">
                <a:solidFill>
                  <a:srgbClr val="575F6D"/>
                </a:solidFill>
              </a:rPr>
              <a:pPr/>
              <a:t>18.03.2022</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15935304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CF2989B0-238F-41B0-B7A0-B8D971B0EFAA}" type="datetimeFigureOut">
              <a:rPr lang="ru-RU" smtClean="0">
                <a:solidFill>
                  <a:srgbClr val="575F6D"/>
                </a:solidFill>
              </a:rPr>
              <a:pPr/>
              <a:t>18.03.2022</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B52923B2-28CF-4762-BAB8-26757CBCE2C3}"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434376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CF2989B0-238F-41B0-B7A0-B8D971B0EFAA}" type="datetimeFigureOut">
              <a:rPr lang="ru-RU" smtClean="0">
                <a:solidFill>
                  <a:srgbClr val="FFF39D"/>
                </a:solidFill>
              </a:rPr>
              <a:pPr/>
              <a:t>18.03.2022</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352584383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CF2989B0-238F-41B0-B7A0-B8D971B0EFAA}" type="datetimeFigureOut">
              <a:rPr lang="ru-RU" smtClean="0">
                <a:solidFill>
                  <a:srgbClr val="575F6D"/>
                </a:solidFill>
              </a:rPr>
              <a:pPr/>
              <a:t>18.03.2022</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B52923B2-28CF-4762-BAB8-26757CBCE2C3}"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66146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9D0D03-7466-4E0E-9D39-8FA8A0B9FF49}" type="datetimeFigureOut">
              <a:rPr lang="ru-RU" smtClean="0"/>
              <a:t>18.03.2022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33285064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CF2989B0-238F-41B0-B7A0-B8D971B0EFAA}" type="datetimeFigureOut">
              <a:rPr lang="ru-RU" smtClean="0">
                <a:solidFill>
                  <a:srgbClr val="575F6D"/>
                </a:solidFill>
              </a:rPr>
              <a:pPr/>
              <a:t>18.03.2022</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B52923B2-28CF-4762-BAB8-26757CBCE2C3}"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11669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CF2989B0-238F-41B0-B7A0-B8D971B0EFAA}" type="datetimeFigureOut">
              <a:rPr lang="ru-RU" smtClean="0">
                <a:solidFill>
                  <a:srgbClr val="575F6D"/>
                </a:solidFill>
              </a:rPr>
              <a:pPr/>
              <a:t>18.03.2022</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B52923B2-28CF-4762-BAB8-26757CBCE2C3}"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586547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989B0-238F-41B0-B7A0-B8D971B0EFAA}" type="datetimeFigureOut">
              <a:rPr lang="ru-RU" smtClean="0">
                <a:solidFill>
                  <a:srgbClr val="575F6D"/>
                </a:solidFill>
              </a:rPr>
              <a:pPr/>
              <a:t>18.03.2022</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3033162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CF2989B0-238F-41B0-B7A0-B8D971B0EFAA}" type="datetimeFigureOut">
              <a:rPr lang="ru-RU" smtClean="0">
                <a:solidFill>
                  <a:srgbClr val="575F6D"/>
                </a:solidFill>
              </a:rPr>
              <a:pPr/>
              <a:t>18.03.2022</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B52923B2-28CF-4762-BAB8-26757CBCE2C3}"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48677707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CF2989B0-238F-41B0-B7A0-B8D971B0EFAA}" type="datetimeFigureOut">
              <a:rPr lang="ru-RU" smtClean="0">
                <a:solidFill>
                  <a:srgbClr val="575F6D"/>
                </a:solidFill>
              </a:rPr>
              <a:pPr/>
              <a:t>18.03.2022</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B52923B2-28CF-4762-BAB8-26757CBCE2C3}"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434552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F2989B0-238F-41B0-B7A0-B8D971B0EFAA}" type="datetimeFigureOut">
              <a:rPr lang="ru-RU" smtClean="0">
                <a:solidFill>
                  <a:srgbClr val="575F6D"/>
                </a:solidFill>
              </a:rPr>
              <a:pPr/>
              <a:t>18.03.2022</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2198957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F2989B0-238F-41B0-B7A0-B8D971B0EFAA}" type="datetimeFigureOut">
              <a:rPr lang="ru-RU" smtClean="0">
                <a:solidFill>
                  <a:srgbClr val="575F6D"/>
                </a:solidFill>
              </a:rPr>
              <a:pPr/>
              <a:t>18.03.2022</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164124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9D0D03-7466-4E0E-9D39-8FA8A0B9FF49}" type="datetimeFigureOut">
              <a:rPr lang="ru-RU" smtClean="0"/>
              <a:t>18.03.2022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63147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D0D03-7466-4E0E-9D39-8FA8A0B9FF49}" type="datetimeFigureOut">
              <a:rPr lang="ru-RU" smtClean="0"/>
              <a:t>18.03.2022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35323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D0D03-7466-4E0E-9D39-8FA8A0B9FF49}" type="datetimeFigureOut">
              <a:rPr lang="ru-RU" smtClean="0"/>
              <a:t>18.03.2022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182177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D0D03-7466-4E0E-9D39-8FA8A0B9FF49}" type="datetimeFigureOut">
              <a:rPr lang="ru-RU" smtClean="0"/>
              <a:t>18.03.2022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EB0E4-EF57-434C-BE65-39B92DA44D61}" type="slidenum">
              <a:rPr lang="ru-RU" smtClean="0"/>
              <a:t>‹#›</a:t>
            </a:fld>
            <a:endParaRPr lang="ru-RU"/>
          </a:p>
        </p:txBody>
      </p:sp>
    </p:spTree>
    <p:extLst>
      <p:ext uri="{BB962C8B-B14F-4D97-AF65-F5344CB8AC3E}">
        <p14:creationId xmlns:p14="http://schemas.microsoft.com/office/powerpoint/2010/main" val="313492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2">
                <a:tint val="80000"/>
                <a:satMod val="400000"/>
                <a:lumMod val="58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16703343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2">
                <a:tint val="80000"/>
                <a:satMod val="400000"/>
                <a:lumMod val="58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23021789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2">
                <a:tint val="80000"/>
                <a:satMod val="400000"/>
                <a:lumMod val="58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3571FE-92DE-442B-AC83-9AA8FE048B1C}" type="datetimeFigureOut">
              <a:rPr lang="ru-RU" smtClean="0">
                <a:solidFill>
                  <a:srgbClr val="DBF5F9">
                    <a:shade val="90000"/>
                  </a:srgbClr>
                </a:solidFill>
              </a:rPr>
              <a:pPr/>
              <a:t>18.03.2022</a:t>
            </a:fld>
            <a:endParaRPr lang="ru-RU">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24152610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E68C42-D383-4585-9C50-A7592E771702}" type="datetime1">
              <a:rPr lang="ru-RU" smtClean="0">
                <a:solidFill>
                  <a:prstClr val="black">
                    <a:tint val="75000"/>
                  </a:prstClr>
                </a:solidFill>
              </a:rPr>
              <a:pPr/>
              <a:t>18.03.2022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06601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F2989B0-238F-41B0-B7A0-B8D971B0EFAA}" type="datetimeFigureOut">
              <a:rPr lang="ru-RU" smtClean="0">
                <a:solidFill>
                  <a:srgbClr val="575F6D"/>
                </a:solidFill>
              </a:rPr>
              <a:pPr/>
              <a:t>18.03.2022</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52923B2-28CF-4762-BAB8-26757CBCE2C3}" type="slidenum">
              <a:rPr lang="ru-RU" smtClean="0"/>
              <a:pPr/>
              <a:t>‹#›</a:t>
            </a:fld>
            <a:endParaRPr lang="ru-RU"/>
          </a:p>
        </p:txBody>
      </p:sp>
    </p:spTree>
    <p:extLst>
      <p:ext uri="{BB962C8B-B14F-4D97-AF65-F5344CB8AC3E}">
        <p14:creationId xmlns:p14="http://schemas.microsoft.com/office/powerpoint/2010/main" val="42519017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6858000"/>
          </a:xfrm>
          <a:prstGeom prst="rect">
            <a:avLst/>
          </a:prstGeom>
          <a:solidFill>
            <a:srgbClr val="00B050"/>
          </a:solidFill>
        </p:spPr>
        <p:txBody>
          <a:bodyPr wrap="square" rtlCol="0">
            <a:spAutoFit/>
          </a:bodyPr>
          <a:lstStyle/>
          <a:p>
            <a:endParaRPr lang="ru-RU" dirty="0"/>
          </a:p>
        </p:txBody>
      </p:sp>
      <p:sp>
        <p:nvSpPr>
          <p:cNvPr id="4" name="Прямоугольник 3"/>
          <p:cNvSpPr/>
          <p:nvPr/>
        </p:nvSpPr>
        <p:spPr>
          <a:xfrm>
            <a:off x="592248" y="260648"/>
            <a:ext cx="8025017" cy="1754326"/>
          </a:xfrm>
          <a:prstGeom prst="rect">
            <a:avLst/>
          </a:prstGeom>
          <a:noFill/>
        </p:spPr>
        <p:txBody>
          <a:bodyPr wrap="none" lIns="91440" tIns="45720" rIns="91440" bIns="45720">
            <a:spAutoFit/>
          </a:bodyPr>
          <a:lstStyle/>
          <a:p>
            <a:pPr algn="ctr"/>
            <a:r>
              <a:rPr lang="ru-RU" sz="5400" b="1" i="1"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Пудостьское сельское </a:t>
            </a:r>
          </a:p>
          <a:p>
            <a:pPr algn="ctr"/>
            <a:r>
              <a:rPr lang="ru-RU" sz="5400" b="1" i="1"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поселение</a:t>
            </a:r>
            <a:endParaRPr lang="ru-RU" sz="5400" b="1" i="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204864"/>
            <a:ext cx="37147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62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078706"/>
            <a:ext cx="6746900" cy="535781"/>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solidFill>
                  <a:schemeClr val="tx2">
                    <a:lumMod val="75000"/>
                  </a:schemeClr>
                </a:solidFill>
                <a:latin typeface="Times New Roman" panose="02020603050405020304" pitchFamily="18" charset="0"/>
                <a:cs typeface="Times New Roman" panose="02020603050405020304" pitchFamily="18" charset="0"/>
              </a:rPr>
              <a:t>Основные характеристики бюджета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Пудостьского сельского поселения </a:t>
            </a:r>
            <a:r>
              <a:rPr lang="ru-RU" sz="2400" dirty="0">
                <a:solidFill>
                  <a:schemeClr val="tx2">
                    <a:lumMod val="75000"/>
                  </a:schemeClr>
                </a:solidFill>
                <a:latin typeface="Times New Roman" panose="02020603050405020304" pitchFamily="18" charset="0"/>
                <a:cs typeface="Times New Roman" panose="02020603050405020304" pitchFamily="18" charset="0"/>
              </a:rPr>
              <a:t>на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2022 и плановый период 2023 и 2024 </a:t>
            </a:r>
            <a:r>
              <a:rPr lang="ru-RU" sz="2400" dirty="0">
                <a:solidFill>
                  <a:schemeClr val="tx2">
                    <a:lumMod val="75000"/>
                  </a:schemeClr>
                </a:solidFill>
                <a:latin typeface="Times New Roman" panose="02020603050405020304" pitchFamily="18" charset="0"/>
                <a:cs typeface="Times New Roman" panose="02020603050405020304" pitchFamily="18" charset="0"/>
              </a:rPr>
              <a:t>годы:</a:t>
            </a:r>
          </a:p>
        </p:txBody>
      </p:sp>
      <p:graphicFrame>
        <p:nvGraphicFramePr>
          <p:cNvPr id="3" name="Таблица 2"/>
          <p:cNvGraphicFramePr>
            <a:graphicFrameLocks noGrp="1"/>
          </p:cNvGraphicFramePr>
          <p:nvPr>
            <p:extLst>
              <p:ext uri="{D42A27DB-BD31-4B8C-83A1-F6EECF244321}">
                <p14:modId xmlns:p14="http://schemas.microsoft.com/office/powerpoint/2010/main" val="1648587163"/>
              </p:ext>
            </p:extLst>
          </p:nvPr>
        </p:nvGraphicFramePr>
        <p:xfrm>
          <a:off x="150019" y="1778794"/>
          <a:ext cx="8866495" cy="4977086"/>
        </p:xfrm>
        <a:graphic>
          <a:graphicData uri="http://schemas.openxmlformats.org/drawingml/2006/table">
            <a:tbl>
              <a:tblPr firstRow="1" firstCol="1" bandRow="1">
                <a:tableStyleId>{5C22544A-7EE6-4342-B048-85BDC9FD1C3A}</a:tableStyleId>
              </a:tblPr>
              <a:tblGrid>
                <a:gridCol w="3256809">
                  <a:extLst>
                    <a:ext uri="{9D8B030D-6E8A-4147-A177-3AD203B41FA5}">
                      <a16:colId xmlns:a16="http://schemas.microsoft.com/office/drawing/2014/main" xmlns="" val="1131483297"/>
                    </a:ext>
                  </a:extLst>
                </a:gridCol>
                <a:gridCol w="1870358">
                  <a:extLst>
                    <a:ext uri="{9D8B030D-6E8A-4147-A177-3AD203B41FA5}">
                      <a16:colId xmlns:a16="http://schemas.microsoft.com/office/drawing/2014/main" xmlns="" val="2268297470"/>
                    </a:ext>
                  </a:extLst>
                </a:gridCol>
                <a:gridCol w="1869664">
                  <a:extLst>
                    <a:ext uri="{9D8B030D-6E8A-4147-A177-3AD203B41FA5}">
                      <a16:colId xmlns:a16="http://schemas.microsoft.com/office/drawing/2014/main" xmlns="" val="3673140702"/>
                    </a:ext>
                  </a:extLst>
                </a:gridCol>
                <a:gridCol w="1869664">
                  <a:extLst>
                    <a:ext uri="{9D8B030D-6E8A-4147-A177-3AD203B41FA5}">
                      <a16:colId xmlns:a16="http://schemas.microsoft.com/office/drawing/2014/main" xmlns="" val="109265570"/>
                    </a:ext>
                  </a:extLst>
                </a:gridCol>
              </a:tblGrid>
              <a:tr h="378152">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Показатели</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2022 год </a:t>
                      </a:r>
                      <a:endParaRPr lang="ru-RU" sz="14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a:t>
                      </a:r>
                      <a:r>
                        <a:rPr lang="ru-RU" sz="1400" dirty="0">
                          <a:solidFill>
                            <a:schemeClr val="bg1"/>
                          </a:solidFill>
                          <a:effectLst/>
                          <a:latin typeface="Times New Roman" panose="02020603050405020304" pitchFamily="18" charset="0"/>
                          <a:cs typeface="Times New Roman" panose="02020603050405020304" pitchFamily="18" charset="0"/>
                        </a:rPr>
                        <a:t>тыс.руб.)</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2023 год </a:t>
                      </a:r>
                      <a:endParaRPr lang="ru-RU" sz="14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a:t>
                      </a:r>
                      <a:r>
                        <a:rPr lang="ru-RU" sz="1400" dirty="0">
                          <a:solidFill>
                            <a:schemeClr val="bg1"/>
                          </a:solidFill>
                          <a:effectLst/>
                          <a:latin typeface="Times New Roman" panose="02020603050405020304" pitchFamily="18" charset="0"/>
                          <a:cs typeface="Times New Roman" panose="02020603050405020304" pitchFamily="18" charset="0"/>
                        </a:rPr>
                        <a:t>тыс.руб.)</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2024 год </a:t>
                      </a:r>
                      <a:endParaRPr lang="ru-RU" sz="14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a:t>
                      </a:r>
                      <a:r>
                        <a:rPr lang="ru-RU" sz="1400" dirty="0">
                          <a:solidFill>
                            <a:schemeClr val="bg1"/>
                          </a:solidFill>
                          <a:effectLst/>
                          <a:latin typeface="Times New Roman" panose="02020603050405020304" pitchFamily="18" charset="0"/>
                          <a:cs typeface="Times New Roman" panose="02020603050405020304" pitchFamily="18" charset="0"/>
                        </a:rPr>
                        <a:t>тыс.руб.)</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4030336301"/>
                  </a:ext>
                </a:extLst>
              </a:tr>
              <a:tr h="306123">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1. Доходы, в том числе:</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99 449,2</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70 907,5</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72 326,5</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125432518"/>
                  </a:ext>
                </a:extLst>
              </a:tr>
              <a:tr h="306123">
                <a:tc>
                  <a:txBody>
                    <a:bodyPr/>
                    <a:lstStyle/>
                    <a:p>
                      <a:pP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Налоговые и </a:t>
                      </a:r>
                      <a:r>
                        <a:rPr lang="ru-RU" sz="1400" dirty="0" smtClean="0">
                          <a:solidFill>
                            <a:schemeClr val="bg1"/>
                          </a:solidFill>
                          <a:effectLst/>
                          <a:latin typeface="Times New Roman" panose="02020603050405020304" pitchFamily="18" charset="0"/>
                          <a:cs typeface="Times New Roman" panose="02020603050405020304" pitchFamily="18" charset="0"/>
                        </a:rPr>
                        <a:t>неналоговые доходы</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35 240,0</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36 146,0</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37 228,2</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119206046"/>
                  </a:ext>
                </a:extLst>
              </a:tr>
              <a:tr h="306123">
                <a:tc>
                  <a:txBody>
                    <a:bodyPr/>
                    <a:lstStyle/>
                    <a:p>
                      <a:pP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Безвозмездные от других бюджетов РФ, </a:t>
                      </a:r>
                      <a:r>
                        <a:rPr lang="ru-RU" sz="1400" dirty="0">
                          <a:solidFill>
                            <a:schemeClr val="bg1"/>
                          </a:solidFill>
                          <a:effectLst/>
                          <a:latin typeface="Times New Roman" panose="02020603050405020304" pitchFamily="18" charset="0"/>
                          <a:cs typeface="Times New Roman" panose="02020603050405020304" pitchFamily="18" charset="0"/>
                        </a:rPr>
                        <a:t>в том числе</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64 209,2</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34 761,5</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35 098,3</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570680155"/>
                  </a:ext>
                </a:extLst>
              </a:tr>
              <a:tr h="471203">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дотация на выравнивание бюджетной обеспеченности</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33 148,8</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34 009,7</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34</a:t>
                      </a:r>
                      <a:r>
                        <a:rPr lang="ru-RU" sz="1400" i="1"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941,2</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731918227"/>
                  </a:ext>
                </a:extLst>
              </a:tr>
              <a:tr h="449161">
                <a:tc>
                  <a:txBody>
                    <a:bodyPr/>
                    <a:lstStyle/>
                    <a:p>
                      <a:pP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субсидии</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30 308,6</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r>
              <a:tr h="449161">
                <a:tc>
                  <a:txBody>
                    <a:bodyPr/>
                    <a:lstStyle/>
                    <a:p>
                      <a:pP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субвенции</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601,8</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601,8</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r>
              <a:tr h="306123">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2. Расходы, в том числе:</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102 868,6</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73 012,3</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74 491,4</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006824366"/>
                  </a:ext>
                </a:extLst>
              </a:tr>
              <a:tr h="423170">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условно утвержденные расходы</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 </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1 810,3</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3 724,2</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1631597174"/>
                  </a:ext>
                </a:extLst>
              </a:tr>
              <a:tr h="459185">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 условно утвержденных расходов</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 </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2,50</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i="1" dirty="0" smtClean="0">
                          <a:solidFill>
                            <a:schemeClr val="bg1"/>
                          </a:solidFill>
                          <a:effectLst/>
                          <a:latin typeface="Times New Roman" panose="02020603050405020304" pitchFamily="18" charset="0"/>
                          <a:cs typeface="Times New Roman" panose="02020603050405020304" pitchFamily="18" charset="0"/>
                        </a:rPr>
                        <a:t>5,0</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3278407473"/>
                  </a:ext>
                </a:extLst>
              </a:tr>
              <a:tr h="450181">
                <a:tc>
                  <a:txBody>
                    <a:bodyPr/>
                    <a:lstStyle/>
                    <a:p>
                      <a:pP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расходы без учета условно утвержденных</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102 868,6</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71 201,9</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70 767,4</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2062088679"/>
                  </a:ext>
                </a:extLst>
              </a:tr>
              <a:tr h="315128">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3. Дефицит (-)</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- 3 419,4</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- 2 104,7</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- 2 165,1</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xmlns="" val="4154469096"/>
                  </a:ext>
                </a:extLst>
              </a:tr>
            </a:tbl>
          </a:graphicData>
        </a:graphic>
      </p:graphicFrame>
    </p:spTree>
    <p:extLst>
      <p:ext uri="{BB962C8B-B14F-4D97-AF65-F5344CB8AC3E}">
        <p14:creationId xmlns:p14="http://schemas.microsoft.com/office/powerpoint/2010/main" val="2217231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04664"/>
            <a:ext cx="7484322" cy="1008112"/>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solidFill>
                  <a:schemeClr val="tx2">
                    <a:lumMod val="75000"/>
                  </a:schemeClr>
                </a:solidFill>
                <a:latin typeface="Times New Roman" panose="02020603050405020304" pitchFamily="18" charset="0"/>
              </a:rPr>
              <a:t>Информация об объеме и структуре налоговых и неналоговых доходов бюджета </a:t>
            </a:r>
            <a:r>
              <a:rPr lang="ru-RU" sz="2400" dirty="0" smtClean="0">
                <a:solidFill>
                  <a:schemeClr val="tx2">
                    <a:lumMod val="75000"/>
                  </a:schemeClr>
                </a:solidFill>
                <a:latin typeface="Times New Roman" panose="02020603050405020304" pitchFamily="18" charset="0"/>
              </a:rPr>
              <a:t>Пудостьского сельского </a:t>
            </a:r>
            <a:r>
              <a:rPr lang="ru-RU" sz="2400" dirty="0">
                <a:solidFill>
                  <a:schemeClr val="tx2">
                    <a:lumMod val="75000"/>
                  </a:schemeClr>
                </a:solidFill>
                <a:latin typeface="Times New Roman" panose="02020603050405020304" pitchFamily="18" charset="0"/>
              </a:rPr>
              <a:t>поселения и межбюджетных </a:t>
            </a:r>
            <a:r>
              <a:rPr lang="ru-RU" sz="2400" dirty="0" smtClean="0">
                <a:solidFill>
                  <a:schemeClr val="tx2">
                    <a:lumMod val="75000"/>
                  </a:schemeClr>
                </a:solidFill>
                <a:latin typeface="Times New Roman" panose="02020603050405020304" pitchFamily="18" charset="0"/>
              </a:rPr>
              <a:t>трансфертов </a:t>
            </a:r>
            <a:endParaRPr lang="ru-RU" sz="2400"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83072708"/>
              </p:ext>
            </p:extLst>
          </p:nvPr>
        </p:nvGraphicFramePr>
        <p:xfrm>
          <a:off x="192025" y="1484784"/>
          <a:ext cx="8839962" cy="4276738"/>
        </p:xfrm>
        <a:graphic>
          <a:graphicData uri="http://schemas.openxmlformats.org/drawingml/2006/table">
            <a:tbl>
              <a:tblPr firstRow="1" firstCol="1" bandRow="1">
                <a:tableStyleId>{5C22544A-7EE6-4342-B048-85BDC9FD1C3A}</a:tableStyleId>
              </a:tblPr>
              <a:tblGrid>
                <a:gridCol w="1560834">
                  <a:extLst>
                    <a:ext uri="{9D8B030D-6E8A-4147-A177-3AD203B41FA5}">
                      <a16:colId xmlns:a16="http://schemas.microsoft.com/office/drawing/2014/main" xmlns="" val="546590706"/>
                    </a:ext>
                  </a:extLst>
                </a:gridCol>
                <a:gridCol w="828118">
                  <a:extLst>
                    <a:ext uri="{9D8B030D-6E8A-4147-A177-3AD203B41FA5}">
                      <a16:colId xmlns:a16="http://schemas.microsoft.com/office/drawing/2014/main" xmlns="" val="3816377015"/>
                    </a:ext>
                  </a:extLst>
                </a:gridCol>
                <a:gridCol w="724278">
                  <a:extLst>
                    <a:ext uri="{9D8B030D-6E8A-4147-A177-3AD203B41FA5}">
                      <a16:colId xmlns:a16="http://schemas.microsoft.com/office/drawing/2014/main" xmlns="" val="3047166152"/>
                    </a:ext>
                  </a:extLst>
                </a:gridCol>
                <a:gridCol w="697020">
                  <a:extLst>
                    <a:ext uri="{9D8B030D-6E8A-4147-A177-3AD203B41FA5}">
                      <a16:colId xmlns:a16="http://schemas.microsoft.com/office/drawing/2014/main" xmlns="" val="3439647601"/>
                    </a:ext>
                  </a:extLst>
                </a:gridCol>
                <a:gridCol w="724278">
                  <a:extLst>
                    <a:ext uri="{9D8B030D-6E8A-4147-A177-3AD203B41FA5}">
                      <a16:colId xmlns:a16="http://schemas.microsoft.com/office/drawing/2014/main" xmlns="" val="2693681774"/>
                    </a:ext>
                  </a:extLst>
                </a:gridCol>
                <a:gridCol w="721683">
                  <a:extLst>
                    <a:ext uri="{9D8B030D-6E8A-4147-A177-3AD203B41FA5}">
                      <a16:colId xmlns:a16="http://schemas.microsoft.com/office/drawing/2014/main" xmlns="" val="2445342214"/>
                    </a:ext>
                  </a:extLst>
                </a:gridCol>
                <a:gridCol w="724278">
                  <a:extLst>
                    <a:ext uri="{9D8B030D-6E8A-4147-A177-3AD203B41FA5}">
                      <a16:colId xmlns:a16="http://schemas.microsoft.com/office/drawing/2014/main" xmlns="" val="2013188441"/>
                    </a:ext>
                  </a:extLst>
                </a:gridCol>
                <a:gridCol w="721683">
                  <a:extLst>
                    <a:ext uri="{9D8B030D-6E8A-4147-A177-3AD203B41FA5}">
                      <a16:colId xmlns:a16="http://schemas.microsoft.com/office/drawing/2014/main" xmlns="" val="3991079113"/>
                    </a:ext>
                  </a:extLst>
                </a:gridCol>
                <a:gridCol w="724278">
                  <a:extLst>
                    <a:ext uri="{9D8B030D-6E8A-4147-A177-3AD203B41FA5}">
                      <a16:colId xmlns:a16="http://schemas.microsoft.com/office/drawing/2014/main" xmlns="" val="1039804844"/>
                    </a:ext>
                  </a:extLst>
                </a:gridCol>
                <a:gridCol w="689234">
                  <a:extLst>
                    <a:ext uri="{9D8B030D-6E8A-4147-A177-3AD203B41FA5}">
                      <a16:colId xmlns:a16="http://schemas.microsoft.com/office/drawing/2014/main" xmlns="" val="4008566247"/>
                    </a:ext>
                  </a:extLst>
                </a:gridCol>
                <a:gridCol w="724278">
                  <a:extLst>
                    <a:ext uri="{9D8B030D-6E8A-4147-A177-3AD203B41FA5}">
                      <a16:colId xmlns:a16="http://schemas.microsoft.com/office/drawing/2014/main" xmlns="" val="2488905842"/>
                    </a:ext>
                  </a:extLst>
                </a:gridCol>
              </a:tblGrid>
              <a:tr h="1826643">
                <a:tc>
                  <a:txBody>
                    <a:bodyPr/>
                    <a:lstStyle/>
                    <a:p>
                      <a:pPr algn="ctr">
                        <a:lnSpc>
                          <a:spcPct val="115000"/>
                        </a:lnSpc>
                        <a:spcAft>
                          <a:spcPts val="0"/>
                        </a:spcAft>
                      </a:pPr>
                      <a:r>
                        <a:rPr lang="ru-RU" sz="1400" b="1" dirty="0">
                          <a:solidFill>
                            <a:schemeClr val="bg1"/>
                          </a:solidFill>
                          <a:effectLst/>
                          <a:latin typeface="Times New Roman" panose="02020603050405020304" pitchFamily="18" charset="0"/>
                          <a:cs typeface="Times New Roman" panose="02020603050405020304" pitchFamily="18" charset="0"/>
                        </a:rPr>
                        <a:t>Показатели</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Отчетный 2020 </a:t>
                      </a:r>
                      <a:r>
                        <a:rPr lang="ru-RU" sz="1000" b="1" dirty="0" smtClean="0">
                          <a:solidFill>
                            <a:schemeClr val="bg1"/>
                          </a:solidFill>
                          <a:effectLst/>
                          <a:latin typeface="Times New Roman" panose="02020603050405020304" pitchFamily="18" charset="0"/>
                          <a:cs typeface="Times New Roman" panose="02020603050405020304" pitchFamily="18" charset="0"/>
                        </a:rPr>
                        <a:t>г.</a:t>
                      </a:r>
                      <a:r>
                        <a:rPr lang="ru-RU" sz="1000" b="1" baseline="0" dirty="0" smtClean="0">
                          <a:solidFill>
                            <a:schemeClr val="bg1"/>
                          </a:solidFill>
                          <a:effectLst/>
                          <a:latin typeface="Times New Roman" panose="02020603050405020304" pitchFamily="18" charset="0"/>
                          <a:cs typeface="Times New Roman" panose="02020603050405020304" pitchFamily="18" charset="0"/>
                        </a:rPr>
                        <a:t>           </a:t>
                      </a:r>
                      <a:r>
                        <a:rPr lang="ru-RU" sz="1000" b="1" dirty="0" smtClean="0">
                          <a:solidFill>
                            <a:schemeClr val="bg1"/>
                          </a:solidFill>
                          <a:effectLst/>
                          <a:latin typeface="Times New Roman" panose="02020603050405020304" pitchFamily="18" charset="0"/>
                          <a:cs typeface="Times New Roman" panose="02020603050405020304" pitchFamily="18" charset="0"/>
                        </a:rPr>
                        <a:t>(тыс.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2020 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err="1" smtClean="0">
                          <a:solidFill>
                            <a:schemeClr val="bg1"/>
                          </a:solidFill>
                          <a:effectLst/>
                          <a:latin typeface="Times New Roman" panose="02020603050405020304" pitchFamily="18" charset="0"/>
                          <a:cs typeface="Times New Roman" panose="02020603050405020304" pitchFamily="18" charset="0"/>
                        </a:rPr>
                        <a:t>Плано</a:t>
                      </a:r>
                      <a:r>
                        <a:rPr lang="ru-RU" sz="1000" b="1" dirty="0" smtClean="0">
                          <a:solidFill>
                            <a:schemeClr val="bg1"/>
                          </a:solidFill>
                          <a:effectLst/>
                          <a:latin typeface="Times New Roman" panose="02020603050405020304" pitchFamily="18" charset="0"/>
                          <a:cs typeface="Times New Roman" panose="02020603050405020304" pitchFamily="18" charset="0"/>
                        </a:rPr>
                        <a:t>-вые </a:t>
                      </a:r>
                      <a:r>
                        <a:rPr lang="ru-RU" sz="1000" b="1" dirty="0">
                          <a:solidFill>
                            <a:schemeClr val="bg1"/>
                          </a:solidFill>
                          <a:effectLst/>
                          <a:latin typeface="Times New Roman" panose="02020603050405020304" pitchFamily="18" charset="0"/>
                          <a:cs typeface="Times New Roman" panose="02020603050405020304" pitchFamily="18" charset="0"/>
                        </a:rPr>
                        <a:t>значения в текущем 2021 </a:t>
                      </a:r>
                      <a:r>
                        <a:rPr lang="ru-RU" sz="1000" b="1" dirty="0" smtClean="0">
                          <a:solidFill>
                            <a:schemeClr val="bg1"/>
                          </a:solidFill>
                          <a:effectLst/>
                          <a:latin typeface="Times New Roman" panose="02020603050405020304" pitchFamily="18" charset="0"/>
                          <a:cs typeface="Times New Roman" panose="02020603050405020304" pitchFamily="18" charset="0"/>
                        </a:rPr>
                        <a:t>г. </a:t>
                      </a:r>
                      <a:r>
                        <a:rPr lang="ru-RU" sz="1000" b="1" dirty="0">
                          <a:solidFill>
                            <a:schemeClr val="bg1"/>
                          </a:solidFill>
                          <a:effectLst/>
                          <a:latin typeface="Times New Roman" panose="02020603050405020304" pitchFamily="18" charset="0"/>
                          <a:cs typeface="Times New Roman" panose="02020603050405020304" pitchFamily="18" charset="0"/>
                        </a:rPr>
                        <a:t>(тыс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2021 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Прогноз на 2022 год (тыс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2022 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Прогноз на  2023 </a:t>
                      </a:r>
                      <a:r>
                        <a:rPr lang="ru-RU" sz="1000" b="1" dirty="0" smtClean="0">
                          <a:solidFill>
                            <a:schemeClr val="bg1"/>
                          </a:solidFill>
                          <a:effectLst/>
                          <a:latin typeface="Times New Roman" panose="02020603050405020304" pitchFamily="18" charset="0"/>
                          <a:cs typeface="Times New Roman" panose="02020603050405020304" pitchFamily="18" charset="0"/>
                        </a:rPr>
                        <a:t>год              </a:t>
                      </a:r>
                      <a:r>
                        <a:rPr lang="ru-RU" sz="1000" b="1" dirty="0">
                          <a:solidFill>
                            <a:schemeClr val="bg1"/>
                          </a:solidFill>
                          <a:effectLst/>
                          <a:latin typeface="Times New Roman" panose="02020603050405020304" pitchFamily="18" charset="0"/>
                          <a:cs typeface="Times New Roman" panose="02020603050405020304" pitchFamily="18" charset="0"/>
                        </a:rPr>
                        <a:t>(тыс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2023 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Прогноз на  2024 год </a:t>
                      </a:r>
                      <a:r>
                        <a:rPr lang="ru-RU" sz="1000" b="1" dirty="0" smtClean="0">
                          <a:solidFill>
                            <a:schemeClr val="bg1"/>
                          </a:solidFill>
                          <a:effectLst/>
                          <a:latin typeface="Times New Roman" panose="02020603050405020304" pitchFamily="18" charset="0"/>
                          <a:cs typeface="Times New Roman" panose="02020603050405020304" pitchFamily="18" charset="0"/>
                        </a:rPr>
                        <a:t>           (</a:t>
                      </a:r>
                      <a:r>
                        <a:rPr lang="ru-RU" sz="1000" b="1" dirty="0">
                          <a:solidFill>
                            <a:schemeClr val="bg1"/>
                          </a:solidFill>
                          <a:effectLst/>
                          <a:latin typeface="Times New Roman" panose="02020603050405020304" pitchFamily="18" charset="0"/>
                          <a:cs typeface="Times New Roman" panose="02020603050405020304" pitchFamily="18" charset="0"/>
                        </a:rPr>
                        <a:t>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2024 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a16="http://schemas.microsoft.com/office/drawing/2014/main" xmlns="" val="2506459021"/>
                  </a:ext>
                </a:extLst>
              </a:tr>
              <a:tr h="587456">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cs typeface="Times New Roman" panose="02020603050405020304" pitchFamily="18" charset="0"/>
                        </a:rPr>
                        <a:t> </a:t>
                      </a:r>
                      <a:r>
                        <a:rPr lang="ru-RU" sz="1400" b="1" dirty="0">
                          <a:solidFill>
                            <a:schemeClr val="bg1"/>
                          </a:solidFill>
                          <a:effectLst/>
                          <a:latin typeface="Times New Roman" panose="02020603050405020304" pitchFamily="18" charset="0"/>
                          <a:cs typeface="Times New Roman" panose="02020603050405020304" pitchFamily="18" charset="0"/>
                        </a:rPr>
                        <a:t>Доходы, в том числе:</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150 073,2</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156 063,8</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99 449,2</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70 907,5</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72 326,5</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a16="http://schemas.microsoft.com/office/drawing/2014/main" xmlns="" val="3120762998"/>
                  </a:ext>
                </a:extLst>
              </a:tr>
              <a:tr h="881183">
                <a:tc>
                  <a:txBody>
                    <a:bodyPr/>
                    <a:lstStyle/>
                    <a:p>
                      <a:pPr algn="ctr">
                        <a:lnSpc>
                          <a:spcPct val="115000"/>
                        </a:lnSpc>
                        <a:spcAft>
                          <a:spcPts val="0"/>
                        </a:spcAft>
                      </a:pPr>
                      <a:r>
                        <a:rPr lang="ru-RU" sz="1400" b="1" i="0" dirty="0" smtClean="0">
                          <a:solidFill>
                            <a:schemeClr val="bg1"/>
                          </a:solidFill>
                          <a:effectLst/>
                          <a:latin typeface="Times New Roman" panose="02020603050405020304" pitchFamily="18" charset="0"/>
                          <a:cs typeface="Times New Roman" panose="02020603050405020304" pitchFamily="18" charset="0"/>
                        </a:rPr>
                        <a:t>1). Налоговые </a:t>
                      </a:r>
                      <a:r>
                        <a:rPr lang="ru-RU" sz="1400" b="1" i="0" dirty="0">
                          <a:solidFill>
                            <a:schemeClr val="bg1"/>
                          </a:solidFill>
                          <a:effectLst/>
                          <a:latin typeface="Times New Roman" panose="02020603050405020304" pitchFamily="18" charset="0"/>
                          <a:cs typeface="Times New Roman" panose="02020603050405020304" pitchFamily="18" charset="0"/>
                        </a:rPr>
                        <a:t>и </a:t>
                      </a:r>
                      <a:r>
                        <a:rPr lang="ru-RU" sz="1400" b="1" i="0" dirty="0" smtClean="0">
                          <a:solidFill>
                            <a:schemeClr val="bg1"/>
                          </a:solidFill>
                          <a:effectLst/>
                          <a:latin typeface="Times New Roman" panose="02020603050405020304" pitchFamily="18" charset="0"/>
                          <a:cs typeface="Times New Roman" panose="02020603050405020304" pitchFamily="18" charset="0"/>
                        </a:rPr>
                        <a:t>неналоговые</a:t>
                      </a:r>
                      <a:endParaRPr lang="ru-RU" sz="1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33 592,4</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41 455,6</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27,0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35 240,0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35,0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36</a:t>
                      </a:r>
                      <a:r>
                        <a:rPr lang="ru-RU" sz="1200" b="1" i="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146,0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51,0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37 228,2</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51,0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a16="http://schemas.microsoft.com/office/drawing/2014/main" xmlns="" val="1373106000"/>
                  </a:ext>
                </a:extLst>
              </a:tr>
              <a:tr h="881183">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2). Безвозмездные поступления от других бюджетов РФ</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b"/>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116 480,8</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78,0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114 608,2</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73,0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64 209,2</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34 761,5</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35 098,3</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a16="http://schemas.microsoft.com/office/drawing/2014/main" xmlns="" val="1631075288"/>
                  </a:ext>
                </a:extLst>
              </a:tr>
            </a:tbl>
          </a:graphicData>
        </a:graphic>
      </p:graphicFrame>
    </p:spTree>
    <p:extLst>
      <p:ext uri="{BB962C8B-B14F-4D97-AF65-F5344CB8AC3E}">
        <p14:creationId xmlns:p14="http://schemas.microsoft.com/office/powerpoint/2010/main" val="120804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flipH="1">
            <a:off x="1443038" y="1064418"/>
            <a:ext cx="6486525" cy="707232"/>
          </a:xfrm>
        </p:spPr>
        <p:txBody>
          <a:bodyPr>
            <a:normAutofit fontScale="90000"/>
          </a:bodyPr>
          <a:lstStyle/>
          <a:p>
            <a:pPr algn="ctr"/>
            <a:r>
              <a:rPr lang="ru-RU" sz="2400" dirty="0" smtClean="0">
                <a:solidFill>
                  <a:schemeClr val="tx2">
                    <a:lumMod val="75000"/>
                  </a:schemeClr>
                </a:solidFill>
                <a:latin typeface="Times New Roman" panose="02020603050405020304" pitchFamily="18" charset="0"/>
                <a:cs typeface="Times New Roman" panose="02020603050405020304" pitchFamily="18" charset="0"/>
              </a:rPr>
              <a:t>Информация о расходной части бюджета  Пудостьского сельского поселения по разделам и подразделам классификации расходов</a:t>
            </a:r>
            <a:endParaRPr lang="ru-RU" dirty="0">
              <a:solidFill>
                <a:schemeClr val="tx2">
                  <a:lumMod val="7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553141899"/>
              </p:ext>
            </p:extLst>
          </p:nvPr>
        </p:nvGraphicFramePr>
        <p:xfrm>
          <a:off x="107504" y="1771650"/>
          <a:ext cx="8784976" cy="5059898"/>
        </p:xfrm>
        <a:graphic>
          <a:graphicData uri="http://schemas.openxmlformats.org/drawingml/2006/table">
            <a:tbl>
              <a:tblPr firstRow="1" bandRow="1">
                <a:tableStyleId>{5C22544A-7EE6-4342-B048-85BDC9FD1C3A}</a:tableStyleId>
              </a:tblPr>
              <a:tblGrid>
                <a:gridCol w="3576021">
                  <a:extLst>
                    <a:ext uri="{9D8B030D-6E8A-4147-A177-3AD203B41FA5}">
                      <a16:colId xmlns:a16="http://schemas.microsoft.com/office/drawing/2014/main" xmlns="" val="968434193"/>
                    </a:ext>
                  </a:extLst>
                </a:gridCol>
                <a:gridCol w="1012081"/>
                <a:gridCol w="1012081"/>
                <a:gridCol w="1096561">
                  <a:extLst>
                    <a:ext uri="{9D8B030D-6E8A-4147-A177-3AD203B41FA5}">
                      <a16:colId xmlns:a16="http://schemas.microsoft.com/office/drawing/2014/main" xmlns="" val="1250145934"/>
                    </a:ext>
                  </a:extLst>
                </a:gridCol>
                <a:gridCol w="1080120"/>
                <a:gridCol w="1008112"/>
              </a:tblGrid>
              <a:tr h="936104">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Наименование показателя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Отчетный  2020 год (тыс.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Плановые значения в текущем</a:t>
                      </a:r>
                      <a:r>
                        <a:rPr lang="ru-RU" sz="1400" baseline="0" dirty="0" smtClean="0">
                          <a:solidFill>
                            <a:schemeClr val="bg1"/>
                          </a:solidFill>
                          <a:latin typeface="Times New Roman" panose="02020603050405020304" pitchFamily="18" charset="0"/>
                          <a:cs typeface="Times New Roman" panose="02020603050405020304" pitchFamily="18" charset="0"/>
                        </a:rPr>
                        <a:t> 2021 г. (тыс. руб.)</a:t>
                      </a: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Бюджет на  2022 г.</a:t>
                      </a:r>
                      <a:endParaRPr lang="en-US"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Бюджет на  2023 г.</a:t>
                      </a:r>
                      <a:endParaRPr lang="en-US"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(тыс. руб.)</a:t>
                      </a:r>
                    </a:p>
                    <a:p>
                      <a:pPr algn="ct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Бюджет на  2024 г.</a:t>
                      </a:r>
                      <a:endPar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a:t>
                      </a:r>
                    </a:p>
                    <a:p>
                      <a:pPr algn="ct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2469523"/>
                  </a:ext>
                </a:extLst>
              </a:tr>
              <a:tr h="272213">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Общегосударственные вопросы</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17 620,0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18 779,5</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20 166,87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19 799,2</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19 799,4</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4221484"/>
                  </a:ext>
                </a:extLst>
              </a:tr>
              <a:tr h="272213">
                <a:tc>
                  <a:txBody>
                    <a:bodyPr/>
                    <a:lstStyle/>
                    <a:p>
                      <a:pPr algn="ctr" fontAlgn="b"/>
                      <a:r>
                        <a:rPr lang="ru-RU" sz="1200" b="0" i="0" u="none" strike="noStrike" dirty="0">
                          <a:effectLst/>
                          <a:latin typeface="Times New Roman" panose="02020603050405020304" pitchFamily="18" charset="0"/>
                          <a:cs typeface="Times New Roman" panose="02020603050405020304" pitchFamily="18" charset="0"/>
                        </a:rPr>
                        <a:t>Функционирование представительных органов местного самоуправления</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8612027"/>
                  </a:ext>
                </a:extLst>
              </a:tr>
              <a:tr h="272213">
                <a:tc>
                  <a:txBody>
                    <a:bodyPr/>
                    <a:lstStyle/>
                    <a:p>
                      <a:pPr algn="ctr" fontAlgn="b"/>
                      <a:r>
                        <a:rPr lang="ru-RU" sz="1200" b="0" i="0" u="none" strike="noStrike" dirty="0">
                          <a:effectLst/>
                          <a:latin typeface="Times New Roman" panose="02020603050405020304" pitchFamily="18" charset="0"/>
                          <a:cs typeface="Times New Roman" panose="02020603050405020304" pitchFamily="18" charset="0"/>
                        </a:rPr>
                        <a:t>Функционирование местных администраций</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16 354,7</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17 931,2</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18 490,0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18 490,0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18 490,0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3056564"/>
                  </a:ext>
                </a:extLst>
              </a:tr>
              <a:tr h="372904">
                <a:tc>
                  <a:txBody>
                    <a:bodyPr/>
                    <a:lstStyle/>
                    <a:p>
                      <a:pPr algn="ctr" fontAlgn="b"/>
                      <a:r>
                        <a:rPr lang="ru-RU" sz="1200" b="0" i="0" u="none" strike="noStrike" dirty="0">
                          <a:effectLst/>
                          <a:latin typeface="Times New Roman" panose="02020603050405020304" pitchFamily="18" charset="0"/>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248,7</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320,2</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372,42</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209,2</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209,4</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1744696"/>
                  </a:ext>
                </a:extLst>
              </a:tr>
              <a:tr h="272213">
                <a:tc>
                  <a:txBody>
                    <a:bodyPr/>
                    <a:lstStyle/>
                    <a:p>
                      <a:pPr algn="ctr" fontAlgn="b"/>
                      <a:r>
                        <a:rPr lang="ru-RU" sz="1200" b="0" i="0" u="none" strike="noStrike" dirty="0">
                          <a:effectLst/>
                          <a:latin typeface="Times New Roman" panose="02020603050405020304" pitchFamily="18" charset="0"/>
                          <a:cs typeface="Times New Roman" panose="02020603050405020304" pitchFamily="18" charset="0"/>
                        </a:rPr>
                        <a:t>Резервные фонды</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204,45</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209,2</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209,4</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79451969"/>
                  </a:ext>
                </a:extLst>
              </a:tr>
              <a:tr h="272213">
                <a:tc>
                  <a:txBody>
                    <a:bodyPr/>
                    <a:lstStyle/>
                    <a:p>
                      <a:pPr algn="ctr" fontAlgn="b"/>
                      <a:r>
                        <a:rPr lang="ru-RU" sz="1200" b="0" i="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1016,6</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528,1</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700,0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700,0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700,0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1919369"/>
                  </a:ext>
                </a:extLst>
              </a:tr>
              <a:tr h="272213">
                <a:tc>
                  <a:txBody>
                    <a:bodyPr/>
                    <a:lstStyle/>
                    <a:p>
                      <a:pPr algn="ctr" fontAlgn="b"/>
                      <a:r>
                        <a:rPr lang="ru-RU" sz="1400" b="1" i="0" u="none" strike="noStrike" dirty="0">
                          <a:effectLst/>
                          <a:latin typeface="Times New Roman" panose="02020603050405020304" pitchFamily="18" charset="0"/>
                        </a:rPr>
                        <a:t>Национальная оборона</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593,4</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594,7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594,7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594,7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6481672"/>
                  </a:ext>
                </a:extLst>
              </a:tr>
              <a:tr h="272213">
                <a:tc>
                  <a:txBody>
                    <a:bodyPr/>
                    <a:lstStyle/>
                    <a:p>
                      <a:pPr algn="ctr" fontAlgn="b"/>
                      <a:r>
                        <a:rPr lang="ru-RU" sz="1200" b="0" i="0" u="none" strike="noStrike" dirty="0">
                          <a:effectLst/>
                          <a:latin typeface="Times New Roman" panose="02020603050405020304" pitchFamily="18" charset="0"/>
                        </a:rPr>
                        <a:t>Мобилизационная и вневойсковая подготовка</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593,4</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594,7</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594,7</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594,7</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475963"/>
                  </a:ext>
                </a:extLst>
              </a:tr>
              <a:tr h="272213">
                <a:tc>
                  <a:txBody>
                    <a:bodyPr/>
                    <a:lstStyle/>
                    <a:p>
                      <a:pPr algn="ctr" fontAlgn="b"/>
                      <a:r>
                        <a:rPr lang="ru-RU" sz="1400" b="1" i="0" u="none" strike="noStrike" dirty="0">
                          <a:effectLst/>
                          <a:latin typeface="Times New Roman" panose="02020603050405020304" pitchFamily="18" charset="0"/>
                        </a:rPr>
                        <a:t>Национальная безопасность и правоохранительная деятельность</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70,0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169,9</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3549016"/>
                  </a:ext>
                </a:extLst>
              </a:tr>
              <a:tr h="272213">
                <a:tc>
                  <a:txBody>
                    <a:bodyPr/>
                    <a:lstStyle/>
                    <a:p>
                      <a:pPr algn="ctr" fontAlgn="b"/>
                      <a:r>
                        <a:rPr lang="ru-RU" sz="1200" b="0" i="0" u="none" strike="noStrike" dirty="0" smtClean="0">
                          <a:effectLst/>
                          <a:latin typeface="Times New Roman" panose="02020603050405020304" pitchFamily="18" charset="0"/>
                        </a:rPr>
                        <a:t>Защита населения и территории от чрезвычайных ситуаций природного и техногенного характера, пожарная безопасность</a:t>
                      </a:r>
                      <a:endParaRPr lang="ru-RU" sz="12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20,1</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213">
                <a:tc>
                  <a:txBody>
                    <a:bodyPr/>
                    <a:lstStyle/>
                    <a:p>
                      <a:pPr algn="ctr" fontAlgn="b"/>
                      <a:r>
                        <a:rPr lang="ru-RU" sz="1200" b="0" i="0" u="none" strike="noStrike" dirty="0">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70,0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149,8</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500,0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3268827"/>
                  </a:ext>
                </a:extLst>
              </a:tr>
            </a:tbl>
          </a:graphicData>
        </a:graphic>
      </p:graphicFrame>
    </p:spTree>
    <p:extLst>
      <p:ext uri="{BB962C8B-B14F-4D97-AF65-F5344CB8AC3E}">
        <p14:creationId xmlns:p14="http://schemas.microsoft.com/office/powerpoint/2010/main" val="197327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flipH="1">
            <a:off x="1443038" y="1064418"/>
            <a:ext cx="6486525" cy="707232"/>
          </a:xfrm>
        </p:spPr>
        <p:txBody>
          <a:bodyPr>
            <a:normAutofit/>
          </a:bodyPr>
          <a:lstStyle/>
          <a:p>
            <a:pPr algn="ct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778475523"/>
              </p:ext>
            </p:extLst>
          </p:nvPr>
        </p:nvGraphicFramePr>
        <p:xfrm>
          <a:off x="395537" y="116631"/>
          <a:ext cx="8568950" cy="6727437"/>
        </p:xfrm>
        <a:graphic>
          <a:graphicData uri="http://schemas.openxmlformats.org/drawingml/2006/table">
            <a:tbl>
              <a:tblPr firstRow="1" bandRow="1">
                <a:tableStyleId>{5C22544A-7EE6-4342-B048-85BDC9FD1C3A}</a:tableStyleId>
              </a:tblPr>
              <a:tblGrid>
                <a:gridCol w="2968772">
                  <a:extLst>
                    <a:ext uri="{9D8B030D-6E8A-4147-A177-3AD203B41FA5}">
                      <a16:colId xmlns:a16="http://schemas.microsoft.com/office/drawing/2014/main" xmlns="" val="968434193"/>
                    </a:ext>
                  </a:extLst>
                </a:gridCol>
                <a:gridCol w="1147024"/>
                <a:gridCol w="1147024"/>
                <a:gridCol w="1147024">
                  <a:extLst>
                    <a:ext uri="{9D8B030D-6E8A-4147-A177-3AD203B41FA5}">
                      <a16:colId xmlns:a16="http://schemas.microsoft.com/office/drawing/2014/main" xmlns="" val="1250145934"/>
                    </a:ext>
                  </a:extLst>
                </a:gridCol>
                <a:gridCol w="1079553"/>
                <a:gridCol w="1079553"/>
              </a:tblGrid>
              <a:tr h="1172153">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Наименование показателя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Отчетный    2020 год (тыс.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Плановые значения в 2021 г</a:t>
                      </a:r>
                      <a:r>
                        <a:rPr lang="ru-RU" sz="1400" smtClean="0">
                          <a:solidFill>
                            <a:schemeClr val="bg1"/>
                          </a:solidFill>
                          <a:latin typeface="Times New Roman" panose="02020603050405020304" pitchFamily="18" charset="0"/>
                          <a:cs typeface="Times New Roman" panose="02020603050405020304" pitchFamily="18" charset="0"/>
                        </a:rPr>
                        <a:t>.              (</a:t>
                      </a:r>
                      <a:r>
                        <a:rPr lang="ru-RU" sz="1400" dirty="0" smtClean="0">
                          <a:solidFill>
                            <a:schemeClr val="bg1"/>
                          </a:solidFill>
                          <a:latin typeface="Times New Roman" panose="02020603050405020304" pitchFamily="18" charset="0"/>
                          <a:cs typeface="Times New Roman" panose="02020603050405020304" pitchFamily="18" charset="0"/>
                        </a:rPr>
                        <a:t>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Бюджет на  2022 г.</a:t>
                      </a:r>
                      <a:endParaRPr lang="en-US"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Бюджет на  2023 г.</a:t>
                      </a:r>
                      <a:endParaRPr lang="en-US"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(тыс. руб.)</a:t>
                      </a:r>
                    </a:p>
                    <a:p>
                      <a:pPr algn="ct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Бюджет на  2024 г.</a:t>
                      </a:r>
                      <a:endPar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a:t>
                      </a:r>
                    </a:p>
                    <a:p>
                      <a:pPr algn="ct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2469523"/>
                  </a:ext>
                </a:extLst>
              </a:tr>
              <a:tr h="447916">
                <a:tc>
                  <a:txBody>
                    <a:bodyPr/>
                    <a:lstStyle/>
                    <a:p>
                      <a:pPr algn="ctr" fontAlgn="b"/>
                      <a:r>
                        <a:rPr lang="ru-RU" sz="1400" b="1" i="0" u="none" strike="noStrike" dirty="0">
                          <a:effectLst/>
                          <a:latin typeface="Times New Roman" panose="02020603050405020304" pitchFamily="18" charset="0"/>
                        </a:rPr>
                        <a:t>Национальная экономика</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20 711,7</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23 332,1</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11 417,7</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1" i="0" u="none" strike="noStrike" dirty="0" smtClean="0">
                        <a:effectLst/>
                        <a:latin typeface="Times New Roman" panose="02020603050405020304" pitchFamily="18" charset="0"/>
                      </a:endParaRPr>
                    </a:p>
                    <a:p>
                      <a:pPr algn="ctr" fontAlgn="b"/>
                      <a:r>
                        <a:rPr lang="ru-RU" sz="1400" b="1" i="0" u="none" strike="noStrike" dirty="0" smtClean="0">
                          <a:effectLst/>
                          <a:latin typeface="Times New Roman" panose="02020603050405020304" pitchFamily="18" charset="0"/>
                        </a:rPr>
                        <a:t>6 460,0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1" i="0" u="none" strike="noStrike" dirty="0" smtClean="0">
                        <a:effectLst/>
                        <a:latin typeface="Times New Roman" panose="02020603050405020304" pitchFamily="18" charset="0"/>
                      </a:endParaRPr>
                    </a:p>
                    <a:p>
                      <a:pPr algn="ctr" fontAlgn="b"/>
                      <a:r>
                        <a:rPr lang="ru-RU" sz="1400" b="1" i="0" u="none" strike="noStrike" dirty="0" smtClean="0">
                          <a:effectLst/>
                          <a:latin typeface="Times New Roman" panose="02020603050405020304" pitchFamily="18" charset="0"/>
                        </a:rPr>
                        <a:t>6 460,0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4221484"/>
                  </a:ext>
                </a:extLst>
              </a:tr>
              <a:tr h="242206">
                <a:tc>
                  <a:txBody>
                    <a:bodyPr/>
                    <a:lstStyle/>
                    <a:p>
                      <a:pPr algn="ctr" fontAlgn="b"/>
                      <a:r>
                        <a:rPr lang="ru-RU" sz="1200" b="0" i="0" u="none" strike="noStrike" dirty="0">
                          <a:effectLst/>
                          <a:latin typeface="Times New Roman" panose="02020603050405020304" pitchFamily="18" charset="0"/>
                        </a:rPr>
                        <a:t>Дорожное хозяйство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19 854,8</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22 659,1</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10 667,7</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5 710,0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5 710,0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8612027"/>
                  </a:ext>
                </a:extLst>
              </a:tr>
              <a:tr h="448408">
                <a:tc>
                  <a:txBody>
                    <a:bodyPr/>
                    <a:lstStyle/>
                    <a:p>
                      <a:pPr algn="ctr" fontAlgn="b"/>
                      <a:r>
                        <a:rPr lang="ru-RU" sz="1200" b="0" i="0" u="none" strike="noStrike" dirty="0">
                          <a:effectLst/>
                          <a:latin typeface="Times New Roman" panose="02020603050405020304" pitchFamily="18" charset="0"/>
                        </a:rPr>
                        <a:t>Другие вопросы в области национальной экономики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856,9</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673,00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750,0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750,0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750,0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3056564"/>
                  </a:ext>
                </a:extLst>
              </a:tr>
              <a:tr h="291224">
                <a:tc>
                  <a:txBody>
                    <a:bodyPr/>
                    <a:lstStyle/>
                    <a:p>
                      <a:pPr algn="ctr" fontAlgn="b"/>
                      <a:r>
                        <a:rPr lang="ru-RU" sz="1400" b="1" i="0" u="none" strike="noStrike" dirty="0">
                          <a:effectLst/>
                          <a:latin typeface="Times New Roman" panose="02020603050405020304" pitchFamily="18" charset="0"/>
                        </a:rPr>
                        <a:t>Жилищно-коммунальное хозяйство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56 880,0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rPr>
                        <a:t>64 026,70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37 579,33</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16 178,0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16 338,0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1744696"/>
                  </a:ext>
                </a:extLst>
              </a:tr>
              <a:tr h="241452">
                <a:tc>
                  <a:txBody>
                    <a:bodyPr/>
                    <a:lstStyle/>
                    <a:p>
                      <a:pPr algn="ctr" fontAlgn="b"/>
                      <a:r>
                        <a:rPr lang="ru-RU" sz="1200" b="0" i="0" u="none" strike="noStrike" dirty="0">
                          <a:effectLst/>
                          <a:latin typeface="Times New Roman" panose="02020603050405020304" pitchFamily="18" charset="0"/>
                        </a:rPr>
                        <a:t>Жилищное  хозяйство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40 758,6</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27 514,70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4 323,1</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4 320,0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4 320,0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79451969"/>
                  </a:ext>
                </a:extLst>
              </a:tr>
              <a:tr h="242206">
                <a:tc>
                  <a:txBody>
                    <a:bodyPr/>
                    <a:lstStyle/>
                    <a:p>
                      <a:pPr algn="ctr" fontAlgn="b"/>
                      <a:r>
                        <a:rPr lang="ru-RU" sz="1200" b="0" i="0" u="none" strike="noStrike" dirty="0">
                          <a:effectLst/>
                          <a:latin typeface="Times New Roman" panose="02020603050405020304" pitchFamily="18" charset="0"/>
                        </a:rPr>
                        <a:t>Коммунальное хозяйство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1 659,9</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18 656,50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22 766,23</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1 243,0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1 243,0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1919369"/>
                  </a:ext>
                </a:extLst>
              </a:tr>
              <a:tr h="298812">
                <a:tc>
                  <a:txBody>
                    <a:bodyPr/>
                    <a:lstStyle/>
                    <a:p>
                      <a:pPr algn="ctr" fontAlgn="b"/>
                      <a:r>
                        <a:rPr lang="ru-RU" sz="1200" b="0" i="0" u="none" strike="noStrike" dirty="0">
                          <a:effectLst/>
                          <a:latin typeface="Times New Roman" panose="02020603050405020304" pitchFamily="18" charset="0"/>
                        </a:rPr>
                        <a:t>Б</a:t>
                      </a:r>
                      <a:r>
                        <a:rPr lang="ru-RU" sz="1200" b="0" i="0" u="none" strike="noStrike" dirty="0" smtClean="0">
                          <a:effectLst/>
                          <a:latin typeface="Times New Roman" panose="02020603050405020304" pitchFamily="18" charset="0"/>
                        </a:rPr>
                        <a:t>лагоустройство </a:t>
                      </a:r>
                      <a:endParaRPr lang="ru-RU" sz="12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14 461,5</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17 855,50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10 490,0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0" i="0" u="none" strike="noStrike" dirty="0" smtClean="0">
                        <a:effectLst/>
                        <a:latin typeface="Times New Roman" panose="02020603050405020304" pitchFamily="18" charset="0"/>
                      </a:endParaRPr>
                    </a:p>
                    <a:p>
                      <a:pPr algn="ctr" fontAlgn="b"/>
                      <a:r>
                        <a:rPr lang="ru-RU" sz="1400" b="0" i="0" u="none" strike="noStrike" dirty="0" smtClean="0">
                          <a:effectLst/>
                          <a:latin typeface="Times New Roman" panose="02020603050405020304" pitchFamily="18" charset="0"/>
                        </a:rPr>
                        <a:t>10 615,0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0" i="0" u="none" strike="noStrike" dirty="0" smtClean="0">
                        <a:effectLst/>
                        <a:latin typeface="Times New Roman" panose="02020603050405020304" pitchFamily="18" charset="0"/>
                      </a:endParaRPr>
                    </a:p>
                    <a:p>
                      <a:pPr algn="ctr" fontAlgn="b"/>
                      <a:r>
                        <a:rPr lang="ru-RU" sz="1400" b="0" i="0" u="none" strike="noStrike" dirty="0" smtClean="0">
                          <a:effectLst/>
                          <a:latin typeface="Times New Roman" panose="02020603050405020304" pitchFamily="18" charset="0"/>
                        </a:rPr>
                        <a:t>10 775,0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6481672"/>
                  </a:ext>
                </a:extLst>
              </a:tr>
              <a:tr h="243716">
                <a:tc>
                  <a:txBody>
                    <a:bodyPr/>
                    <a:lstStyle/>
                    <a:p>
                      <a:pPr algn="ctr" fontAlgn="b"/>
                      <a:r>
                        <a:rPr lang="ru-RU" sz="1400" b="1" i="0" u="none" strike="noStrike" dirty="0">
                          <a:effectLst/>
                          <a:latin typeface="Times New Roman" panose="02020603050405020304" pitchFamily="18" charset="0"/>
                        </a:rPr>
                        <a:t>Образование</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926,0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rPr>
                        <a:t>1 000,30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1 050,0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1 050,0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1 050,0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475963"/>
                  </a:ext>
                </a:extLst>
              </a:tr>
              <a:tr h="413320">
                <a:tc>
                  <a:txBody>
                    <a:bodyPr/>
                    <a:lstStyle/>
                    <a:p>
                      <a:pPr algn="ctr" fontAlgn="b"/>
                      <a:r>
                        <a:rPr lang="ru-RU" sz="1200" b="0" i="0" u="none" strike="noStrike" dirty="0">
                          <a:effectLst/>
                          <a:latin typeface="Times New Roman" panose="02020603050405020304" pitchFamily="18" charset="0"/>
                        </a:rPr>
                        <a:t>Профессиональная подготовка, переподготовка и повышение квалификации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45,9</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28,30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50,00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50,00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3549016"/>
                  </a:ext>
                </a:extLst>
              </a:tr>
              <a:tr h="288032">
                <a:tc>
                  <a:txBody>
                    <a:bodyPr/>
                    <a:lstStyle/>
                    <a:p>
                      <a:pPr algn="ctr" fontAlgn="b"/>
                      <a:r>
                        <a:rPr lang="ru-RU" sz="1200" b="0" i="0" u="none" strike="noStrike" dirty="0">
                          <a:effectLst/>
                          <a:latin typeface="Times New Roman" panose="02020603050405020304" pitchFamily="18" charset="0"/>
                        </a:rPr>
                        <a:t>Молодежная политика и оздоровление детей</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880,1</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972,00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1 000,0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1 000,0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1 000,0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3268827"/>
                  </a:ext>
                </a:extLst>
              </a:tr>
              <a:tr h="486339">
                <a:tc>
                  <a:txBody>
                    <a:bodyPr/>
                    <a:lstStyle/>
                    <a:p>
                      <a:pPr algn="ctr" fontAlgn="b"/>
                      <a:r>
                        <a:rPr lang="ru-RU" sz="1400" b="1" i="0" u="none" strike="noStrike" dirty="0">
                          <a:effectLst/>
                          <a:latin typeface="Times New Roman" panose="02020603050405020304" pitchFamily="18" charset="0"/>
                        </a:rPr>
                        <a:t>Культура, кинематография, средства массовой информации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51 190,8</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rPr>
                        <a:t>27 684,80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29 560,0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1" i="0" u="none" strike="noStrike" dirty="0" smtClean="0">
                        <a:effectLst/>
                        <a:latin typeface="Times New Roman" panose="02020603050405020304" pitchFamily="18" charset="0"/>
                      </a:endParaRPr>
                    </a:p>
                    <a:p>
                      <a:pPr algn="ctr" fontAlgn="b"/>
                      <a:r>
                        <a:rPr lang="ru-RU" sz="1400" b="1" i="0" u="none" strike="noStrike" dirty="0" smtClean="0">
                          <a:effectLst/>
                          <a:latin typeface="Times New Roman" panose="02020603050405020304" pitchFamily="18" charset="0"/>
                        </a:rPr>
                        <a:t>24</a:t>
                      </a:r>
                      <a:r>
                        <a:rPr lang="ru-RU" sz="1400" b="1" i="0" u="none" strike="noStrike" baseline="0" dirty="0" smtClean="0">
                          <a:effectLst/>
                          <a:latin typeface="Times New Roman" panose="02020603050405020304" pitchFamily="18" charset="0"/>
                        </a:rPr>
                        <a:t> 620,0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1" i="0" u="none" strike="noStrike" dirty="0" smtClean="0">
                        <a:effectLst/>
                        <a:latin typeface="Times New Roman" panose="02020603050405020304" pitchFamily="18" charset="0"/>
                      </a:endParaRPr>
                    </a:p>
                    <a:p>
                      <a:pPr algn="ctr" fontAlgn="b"/>
                      <a:r>
                        <a:rPr lang="ru-RU" sz="1400" b="1" i="0" u="none" strike="noStrike" dirty="0" smtClean="0">
                          <a:effectLst/>
                          <a:latin typeface="Times New Roman" panose="02020603050405020304" pitchFamily="18" charset="0"/>
                        </a:rPr>
                        <a:t>24</a:t>
                      </a:r>
                      <a:r>
                        <a:rPr lang="ru-RU" sz="1400" b="1" i="0" u="none" strike="noStrike" baseline="0" dirty="0" smtClean="0">
                          <a:effectLst/>
                          <a:latin typeface="Times New Roman" panose="02020603050405020304" pitchFamily="18" charset="0"/>
                        </a:rPr>
                        <a:t> 620,0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816">
                <a:tc>
                  <a:txBody>
                    <a:bodyPr/>
                    <a:lstStyle/>
                    <a:p>
                      <a:pPr algn="ctr" fontAlgn="b"/>
                      <a:r>
                        <a:rPr lang="ru-RU" sz="1200" b="0" i="0" u="none" strike="noStrike" dirty="0">
                          <a:effectLst/>
                          <a:latin typeface="Times New Roman" panose="02020603050405020304" pitchFamily="18" charset="0"/>
                        </a:rPr>
                        <a:t>Культура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51 190,8</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27 684,80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29 560,0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24 620,0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24 620,0</a:t>
                      </a:r>
                      <a:endParaRPr lang="ru-RU" sz="1400" b="0"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44">
                <a:tc>
                  <a:txBody>
                    <a:bodyPr/>
                    <a:lstStyle/>
                    <a:p>
                      <a:pPr algn="ctr" fontAlgn="b"/>
                      <a:r>
                        <a:rPr lang="ru-RU" sz="1400" b="1" i="0" u="none" strike="noStrike" dirty="0" smtClean="0">
                          <a:effectLst/>
                          <a:latin typeface="Times New Roman" panose="02020603050405020304" pitchFamily="18" charset="0"/>
                        </a:rPr>
                        <a:t>Социальная политика</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1 102,8</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rPr>
                        <a:t>1 180,10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44">
                <a:tc>
                  <a:txBody>
                    <a:bodyPr/>
                    <a:lstStyle/>
                    <a:p>
                      <a:pPr algn="ctr" fontAlgn="b"/>
                      <a:r>
                        <a:rPr lang="ru-RU" sz="1200" b="0" i="0" u="none" strike="noStrike" dirty="0" smtClean="0">
                          <a:effectLst/>
                          <a:latin typeface="Times New Roman" panose="02020603050405020304" pitchFamily="18" charset="0"/>
                        </a:rPr>
                        <a:t>Охрана семьи и</a:t>
                      </a:r>
                      <a:r>
                        <a:rPr lang="ru-RU" sz="1200" b="0" i="0" u="none" strike="noStrike" baseline="0" dirty="0" smtClean="0">
                          <a:effectLst/>
                          <a:latin typeface="Times New Roman" panose="02020603050405020304" pitchFamily="18" charset="0"/>
                        </a:rPr>
                        <a:t> </a:t>
                      </a:r>
                      <a:r>
                        <a:rPr lang="ru-RU" sz="1200" b="0" i="0" u="none" strike="noStrike" dirty="0" smtClean="0">
                          <a:effectLst/>
                          <a:latin typeface="Times New Roman" panose="02020603050405020304" pitchFamily="18" charset="0"/>
                        </a:rPr>
                        <a:t>детства</a:t>
                      </a:r>
                      <a:endParaRPr lang="ru-RU" sz="12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1 102,8</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1 180,10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44">
                <a:tc>
                  <a:txBody>
                    <a:bodyPr/>
                    <a:lstStyle/>
                    <a:p>
                      <a:pPr algn="ctr" fontAlgn="b"/>
                      <a:r>
                        <a:rPr lang="ru-RU" sz="1400" b="1" i="0" u="none" strike="noStrike" dirty="0">
                          <a:effectLst/>
                          <a:latin typeface="Times New Roman" panose="02020603050405020304" pitchFamily="18" charset="0"/>
                        </a:rPr>
                        <a:t>Физическая культура и спорт</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1 566,2</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rPr>
                        <a:t>3 067,70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2 000,0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2 000,0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2 000,0</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137">
                <a:tc>
                  <a:txBody>
                    <a:bodyPr/>
                    <a:lstStyle/>
                    <a:p>
                      <a:pPr algn="ctr" fontAlgn="b"/>
                      <a:r>
                        <a:rPr lang="ru-RU" sz="1200" b="0" i="0" u="none" strike="noStrike" dirty="0">
                          <a:effectLst/>
                          <a:latin typeface="Times New Roman" panose="02020603050405020304" pitchFamily="18" charset="0"/>
                        </a:rPr>
                        <a:t>Массовый спорт</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1 566,2</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3 067,70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2 000,0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2 000,0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0" i="0" u="none" strike="noStrike" dirty="0" smtClean="0">
                          <a:effectLst/>
                          <a:latin typeface="Times New Roman" panose="02020603050405020304" pitchFamily="18" charset="0"/>
                        </a:rPr>
                        <a:t>2 000,0</a:t>
                      </a:r>
                      <a:endParaRPr lang="ru-RU" sz="1400" b="0"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916">
                <a:tc>
                  <a:txBody>
                    <a:bodyPr/>
                    <a:lstStyle/>
                    <a:p>
                      <a:pPr algn="ctr" fontAlgn="b"/>
                      <a:r>
                        <a:rPr lang="ru-RU" sz="1400" b="1" i="0" u="none" strike="noStrike" dirty="0">
                          <a:effectLst/>
                          <a:latin typeface="Times New Roman" panose="02020603050405020304" pitchFamily="18" charset="0"/>
                        </a:rPr>
                        <a:t>ВСЕГО РАСХОДОВ</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150 660,9</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rPr>
                        <a:t>139 835,80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102 868,6</a:t>
                      </a:r>
                      <a:endParaRPr lang="ru-RU" sz="1400" b="1" i="0" u="none" strike="noStrike" dirty="0">
                        <a:effectLst/>
                        <a:latin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1" i="0" u="none" strike="noStrike" dirty="0" smtClean="0">
                        <a:effectLst/>
                        <a:latin typeface="Times New Roman" panose="02020603050405020304" pitchFamily="18" charset="0"/>
                      </a:endParaRPr>
                    </a:p>
                    <a:p>
                      <a:pPr algn="ctr" fontAlgn="b"/>
                      <a:r>
                        <a:rPr lang="ru-RU" sz="1400" b="1" i="0" u="none" strike="noStrike" dirty="0" smtClean="0">
                          <a:effectLst/>
                          <a:latin typeface="Times New Roman" panose="02020603050405020304" pitchFamily="18" charset="0"/>
                        </a:rPr>
                        <a:t>71 201,9</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400" b="1" i="0" u="none" strike="noStrike" dirty="0" smtClean="0">
                        <a:effectLst/>
                        <a:latin typeface="Times New Roman" panose="02020603050405020304" pitchFamily="18" charset="0"/>
                      </a:endParaRPr>
                    </a:p>
                    <a:p>
                      <a:pPr algn="ctr" fontAlgn="b"/>
                      <a:r>
                        <a:rPr lang="ru-RU" sz="1400" b="1" i="0" u="none" strike="noStrike" dirty="0" smtClean="0">
                          <a:effectLst/>
                          <a:latin typeface="Times New Roman" panose="02020603050405020304" pitchFamily="18" charset="0"/>
                        </a:rPr>
                        <a:t>70 767,4</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129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flipH="1">
            <a:off x="1443036" y="620688"/>
            <a:ext cx="6486525" cy="2016224"/>
          </a:xfrm>
        </p:spPr>
        <p:txBody>
          <a:bodyPr>
            <a:normAutofit/>
          </a:bodyPr>
          <a:lstStyle/>
          <a:p>
            <a:pPr algn="ctr"/>
            <a:r>
              <a:rPr lang="ru-RU" sz="2400" dirty="0" smtClean="0">
                <a:solidFill>
                  <a:schemeClr val="tx2">
                    <a:lumMod val="75000"/>
                  </a:schemeClr>
                </a:solidFill>
                <a:latin typeface="Times New Roman" panose="02020603050405020304" pitchFamily="18" charset="0"/>
                <a:cs typeface="Times New Roman" panose="02020603050405020304" pitchFamily="18" charset="0"/>
              </a:rPr>
              <a:t>Информация о расходной части бюджета  Пудостьского сельского поселения  по муниципальной программе на 2022 год и плановый период 2023 и 2024 годов</a:t>
            </a:r>
            <a:endParaRPr lang="ru-RU" dirty="0">
              <a:solidFill>
                <a:schemeClr val="tx2">
                  <a:lumMod val="7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99919550"/>
              </p:ext>
            </p:extLst>
          </p:nvPr>
        </p:nvGraphicFramePr>
        <p:xfrm>
          <a:off x="107504" y="2852936"/>
          <a:ext cx="8856984" cy="2736304"/>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xmlns="" val="968434193"/>
                    </a:ext>
                  </a:extLst>
                </a:gridCol>
                <a:gridCol w="1368152">
                  <a:extLst>
                    <a:ext uri="{9D8B030D-6E8A-4147-A177-3AD203B41FA5}">
                      <a16:colId xmlns:a16="http://schemas.microsoft.com/office/drawing/2014/main" xmlns="" val="1250145934"/>
                    </a:ext>
                  </a:extLst>
                </a:gridCol>
                <a:gridCol w="1296144"/>
                <a:gridCol w="1368152"/>
              </a:tblGrid>
              <a:tr h="1782999">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Наименование </a:t>
                      </a:r>
                      <a:r>
                        <a:rPr lang="ru-RU" sz="1600" dirty="0" smtClean="0">
                          <a:solidFill>
                            <a:schemeClr val="bg1"/>
                          </a:solidFill>
                          <a:latin typeface="Times New Roman" panose="02020603050405020304" pitchFamily="18" charset="0"/>
                          <a:cs typeface="Times New Roman" panose="02020603050405020304" pitchFamily="18" charset="0"/>
                        </a:rPr>
                        <a:t>муниципальной </a:t>
                      </a:r>
                    </a:p>
                    <a:p>
                      <a:pPr algn="ctr"/>
                      <a:r>
                        <a:rPr lang="ru-RU" sz="1600" dirty="0" smtClean="0">
                          <a:solidFill>
                            <a:schemeClr val="bg1"/>
                          </a:solidFill>
                          <a:latin typeface="Times New Roman" panose="02020603050405020304" pitchFamily="18" charset="0"/>
                          <a:cs typeface="Times New Roman" panose="02020603050405020304" pitchFamily="18" charset="0"/>
                        </a:rPr>
                        <a:t>программы</a:t>
                      </a:r>
                      <a:endParaRPr lang="ru-RU" sz="16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Бюджет на  2022 г.</a:t>
                      </a:r>
                      <a:endParaRPr lang="en-US" sz="1600" dirty="0" smtClean="0">
                        <a:solidFill>
                          <a:schemeClr val="bg1"/>
                        </a:solidFill>
                        <a:latin typeface="Times New Roman" panose="02020603050405020304" pitchFamily="18" charset="0"/>
                        <a:cs typeface="Times New Roman" panose="02020603050405020304" pitchFamily="18" charset="0"/>
                      </a:endParaRPr>
                    </a:p>
                    <a:p>
                      <a:pPr algn="ctr"/>
                      <a:r>
                        <a:rPr lang="ru-RU" sz="1600" dirty="0" smtClean="0">
                          <a:solidFill>
                            <a:schemeClr val="bg1"/>
                          </a:solidFill>
                          <a:latin typeface="Times New Roman" panose="02020603050405020304" pitchFamily="18" charset="0"/>
                          <a:cs typeface="Times New Roman" panose="02020603050405020304" pitchFamily="18" charset="0"/>
                        </a:rPr>
                        <a:t>(тыс.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dirty="0" smtClean="0">
                        <a:solidFill>
                          <a:schemeClr val="bg1"/>
                        </a:solidFill>
                        <a:latin typeface="Times New Roman" panose="02020603050405020304" pitchFamily="18" charset="0"/>
                        <a:cs typeface="Times New Roman" panose="02020603050405020304" pitchFamily="18" charset="0"/>
                      </a:endParaRPr>
                    </a:p>
                    <a:p>
                      <a:pPr algn="ctr"/>
                      <a:r>
                        <a:rPr lang="ru-RU" sz="1600" dirty="0" smtClean="0">
                          <a:solidFill>
                            <a:schemeClr val="bg1"/>
                          </a:solidFill>
                          <a:latin typeface="Times New Roman" panose="02020603050405020304" pitchFamily="18" charset="0"/>
                          <a:cs typeface="Times New Roman" panose="02020603050405020304" pitchFamily="18" charset="0"/>
                        </a:rPr>
                        <a:t>Бюджет на  2023 г.</a:t>
                      </a:r>
                      <a:endParaRPr lang="en-US" sz="1600" dirty="0" smtClean="0">
                        <a:solidFill>
                          <a:schemeClr val="bg1"/>
                        </a:solidFill>
                        <a:latin typeface="Times New Roman" panose="02020603050405020304" pitchFamily="18" charset="0"/>
                        <a:cs typeface="Times New Roman" panose="02020603050405020304" pitchFamily="18" charset="0"/>
                      </a:endParaRPr>
                    </a:p>
                    <a:p>
                      <a:pPr algn="ctr"/>
                      <a:r>
                        <a:rPr lang="ru-RU" sz="1600" dirty="0" smtClean="0">
                          <a:solidFill>
                            <a:schemeClr val="bg1"/>
                          </a:solidFill>
                          <a:latin typeface="Times New Roman" panose="02020603050405020304" pitchFamily="18" charset="0"/>
                          <a:cs typeface="Times New Roman" panose="02020603050405020304" pitchFamily="18" charset="0"/>
                        </a:rPr>
                        <a:t>(тыс. руб.)</a:t>
                      </a:r>
                    </a:p>
                    <a:p>
                      <a:pPr algn="ctr"/>
                      <a:endParaRPr lang="ru-RU" sz="16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Бюджет на  2024 г.</a:t>
                      </a:r>
                      <a:endPar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a:t>
                      </a:r>
                    </a:p>
                    <a:p>
                      <a:pPr algn="ctr"/>
                      <a:endParaRPr lang="ru-RU" sz="16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2469523"/>
                  </a:ext>
                </a:extLst>
              </a:tr>
              <a:tr h="953305">
                <a:tc>
                  <a:txBody>
                    <a:bodyPr/>
                    <a:lstStyle/>
                    <a:p>
                      <a:pPr algn="ctr" fontAlgn="b"/>
                      <a:r>
                        <a:rPr lang="ru-RU" sz="1600"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Социально-экономическое развитие Пудостьского сельского поселения»</a:t>
                      </a:r>
                      <a:endParaRPr lang="ru-RU" sz="1600" b="1" i="0" u="none" strike="noStrike" dirty="0">
                        <a:effectLst/>
                        <a:latin typeface="Times New Roman" panose="02020603050405020304" pitchFamily="18" charset="0"/>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82 051,7</a:t>
                      </a:r>
                      <a:endParaRPr lang="ru-RU" sz="16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51 458,0</a:t>
                      </a:r>
                      <a:endParaRPr lang="ru-RU" sz="16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51 618,0</a:t>
                      </a:r>
                      <a:endParaRPr lang="ru-RU" sz="16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4221484"/>
                  </a:ext>
                </a:extLst>
              </a:tr>
            </a:tbl>
          </a:graphicData>
        </a:graphic>
      </p:graphicFrame>
    </p:spTree>
    <p:extLst>
      <p:ext uri="{BB962C8B-B14F-4D97-AF65-F5344CB8AC3E}">
        <p14:creationId xmlns:p14="http://schemas.microsoft.com/office/powerpoint/2010/main" val="1041960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40643575"/>
              </p:ext>
            </p:extLst>
          </p:nvPr>
        </p:nvGraphicFramePr>
        <p:xfrm>
          <a:off x="179512" y="116632"/>
          <a:ext cx="7992888"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8303" y="4797152"/>
            <a:ext cx="9716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9"/>
          <a:stretch>
            <a:fillRect/>
          </a:stretch>
        </p:blipFill>
        <p:spPr>
          <a:xfrm>
            <a:off x="-3564904" y="-387424"/>
            <a:ext cx="4163929" cy="4651651"/>
          </a:xfrm>
          <a:prstGeom prst="rect">
            <a:avLst/>
          </a:prstGeom>
        </p:spPr>
      </p:pic>
    </p:spTree>
    <p:extLst>
      <p:ext uri="{BB962C8B-B14F-4D97-AF65-F5344CB8AC3E}">
        <p14:creationId xmlns:p14="http://schemas.microsoft.com/office/powerpoint/2010/main" val="374249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 y="0"/>
            <a:ext cx="9143999" cy="6858000"/>
            <a:chOff x="1" y="0"/>
            <a:chExt cx="9143999" cy="6858000"/>
          </a:xfrm>
        </p:grpSpPr>
        <p:sp>
          <p:nvSpPr>
            <p:cNvPr id="3" name="TextBox 2"/>
            <p:cNvSpPr txBox="1"/>
            <p:nvPr/>
          </p:nvSpPr>
          <p:spPr>
            <a:xfrm>
              <a:off x="6440" y="0"/>
              <a:ext cx="9137560" cy="6858000"/>
            </a:xfrm>
            <a:prstGeom prst="rect">
              <a:avLst/>
            </a:prstGeom>
          </p:spPr>
          <p:style>
            <a:lnRef idx="0">
              <a:scrgbClr r="0" g="0" b="0"/>
            </a:lnRef>
            <a:fillRef idx="1001">
              <a:schemeClr val="lt2"/>
            </a:fillRef>
            <a:effectRef idx="0">
              <a:scrgbClr r="0" g="0" b="0"/>
            </a:effectRef>
            <a:fontRef idx="major"/>
          </p:style>
          <p:txBody>
            <a:bodyPr wrap="square" rtlCol="0">
              <a:spAutoFit/>
            </a:bodyPr>
            <a:lstStyle/>
            <a:p>
              <a:endParaRPr lang="ru-RU" dirty="0"/>
            </a:p>
          </p:txBody>
        </p:sp>
        <p:sp>
          <p:nvSpPr>
            <p:cNvPr id="2" name="TextBox 1"/>
            <p:cNvSpPr txBox="1"/>
            <p:nvPr/>
          </p:nvSpPr>
          <p:spPr>
            <a:xfrm>
              <a:off x="470764" y="183159"/>
              <a:ext cx="8208912" cy="584775"/>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r>
                <a:rPr lang="ru-RU" sz="3200" b="1" i="1" dirty="0" smtClean="0">
                  <a:solidFill>
                    <a:srgbClr val="C00000"/>
                  </a:solidFill>
                  <a:latin typeface="Times New Roman" panose="02020603050405020304" pitchFamily="18" charset="0"/>
                  <a:cs typeface="Times New Roman" panose="02020603050405020304" pitchFamily="18" charset="0"/>
                </a:rPr>
                <a:t>Дефицит бюджета на 2022 год</a:t>
              </a:r>
              <a:r>
                <a:rPr lang="en-US" sz="3200" b="1" i="1" dirty="0" smtClean="0">
                  <a:solidFill>
                    <a:srgbClr val="C00000"/>
                  </a:solidFill>
                  <a:latin typeface="Times New Roman" panose="02020603050405020304" pitchFamily="18" charset="0"/>
                  <a:cs typeface="Times New Roman" panose="02020603050405020304" pitchFamily="18" charset="0"/>
                </a:rPr>
                <a:t>:</a:t>
              </a:r>
              <a:endParaRPr lang="ru-RU" sz="3200" b="1" i="1" dirty="0">
                <a:solidFill>
                  <a:srgbClr val="C00000"/>
                </a:solidFill>
                <a:latin typeface="Times New Roman" panose="02020603050405020304" pitchFamily="18" charset="0"/>
                <a:cs typeface="Times New Roman" panose="02020603050405020304" pitchFamily="18" charset="0"/>
              </a:endParaRPr>
            </a:p>
          </p:txBody>
        </p:sp>
        <p:pic>
          <p:nvPicPr>
            <p:cNvPr id="7170" name="Picture 2" descr="C:\Users\User\Desktop\Призентация отчет\depositphotos_4977863-stock-photo-3d-small-alarm-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37"/>
              <a:ext cx="4975004" cy="5610907"/>
            </a:xfrm>
            <a:prstGeom prst="rect">
              <a:avLst/>
            </a:prstGeom>
            <a:extLst/>
          </p:spPr>
          <p:style>
            <a:lnRef idx="0">
              <a:scrgbClr r="0" g="0" b="0"/>
            </a:lnRef>
            <a:fillRef idx="1001">
              <a:schemeClr val="lt2"/>
            </a:fillRef>
            <a:effectRef idx="0">
              <a:scrgbClr r="0" g="0" b="0"/>
            </a:effectRef>
            <a:fontRef idx="major"/>
          </p:style>
        </p:pic>
        <p:sp>
          <p:nvSpPr>
            <p:cNvPr id="4" name="TextBox 3"/>
            <p:cNvSpPr txBox="1"/>
            <p:nvPr/>
          </p:nvSpPr>
          <p:spPr>
            <a:xfrm>
              <a:off x="4975006" y="1340768"/>
              <a:ext cx="3994954" cy="1384995"/>
            </a:xfrm>
            <a:prstGeom prst="rect">
              <a:avLst/>
            </a:prstGeom>
          </p:spPr>
          <p:style>
            <a:lnRef idx="0">
              <a:scrgbClr r="0" g="0" b="0"/>
            </a:lnRef>
            <a:fillRef idx="1001">
              <a:schemeClr val="lt2"/>
            </a:fillRef>
            <a:effectRef idx="0">
              <a:scrgbClr r="0" g="0" b="0"/>
            </a:effectRef>
            <a:fontRef idx="major"/>
          </p:style>
          <p:txBody>
            <a:bodyPr wrap="square" rtlCol="0">
              <a:spAutoFit/>
            </a:bodyPr>
            <a:lstStyle/>
            <a:p>
              <a:endParaRPr lang="ru-RU" sz="4400" b="1" i="1" dirty="0" smtClean="0">
                <a:solidFill>
                  <a:schemeClr val="accent1"/>
                </a:solidFill>
                <a:latin typeface="Times New Roman" pitchFamily="18" charset="0"/>
                <a:cs typeface="Times New Roman" pitchFamily="18" charset="0"/>
              </a:endParaRPr>
            </a:p>
            <a:p>
              <a:r>
                <a:rPr lang="ru-RU" sz="4000" dirty="0" smtClean="0">
                  <a:solidFill>
                    <a:schemeClr val="accent1"/>
                  </a:solidFill>
                  <a:latin typeface="Times New Roman" panose="02020603050405020304" pitchFamily="18" charset="0"/>
                  <a:cs typeface="Times New Roman" panose="02020603050405020304" pitchFamily="18" charset="0"/>
                </a:rPr>
                <a:t>-3 419,4 тыс. руб.</a:t>
              </a:r>
            </a:p>
          </p:txBody>
        </p:sp>
      </p:gr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346" y="3196250"/>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356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40419747"/>
              </p:ext>
            </p:extLst>
          </p:nvPr>
        </p:nvGraphicFramePr>
        <p:xfrm>
          <a:off x="179512" y="-7215"/>
          <a:ext cx="8064896" cy="6669360"/>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7956376" y="4293095"/>
            <a:ext cx="1656183" cy="2369049"/>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24" y="692696"/>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16737188"/>
              </p:ext>
            </p:extLst>
          </p:nvPr>
        </p:nvGraphicFramePr>
        <p:xfrm>
          <a:off x="204617" y="8018"/>
          <a:ext cx="7560840"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7765457" y="4005064"/>
            <a:ext cx="1403649" cy="1728192"/>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296" y="476672"/>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444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51321409"/>
              </p:ext>
            </p:extLst>
          </p:nvPr>
        </p:nvGraphicFramePr>
        <p:xfrm>
          <a:off x="0" y="260648"/>
          <a:ext cx="8172400" cy="6408712"/>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172400" y="4509120"/>
            <a:ext cx="1331640" cy="2169147"/>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24"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97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548680"/>
            <a:ext cx="7416825" cy="5724644"/>
          </a:xfrm>
          <a:prstGeom prst="rect">
            <a:avLst/>
          </a:prstGeom>
          <a:ln/>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4800" dirty="0" smtClean="0">
                <a:solidFill>
                  <a:schemeClr val="accent2">
                    <a:lumMod val="75000"/>
                  </a:schemeClr>
                </a:solidFill>
                <a:latin typeface="Times New Roman" panose="02020603050405020304" pitchFamily="18" charset="0"/>
                <a:cs typeface="Times New Roman" panose="02020603050405020304" pitchFamily="18" charset="0"/>
              </a:rPr>
              <a:t>БЮДЖЕТ ДЛЯ ГРАЖДАН     </a:t>
            </a:r>
            <a:r>
              <a:rPr lang="ru-RU" sz="4400" dirty="0" smtClean="0">
                <a:solidFill>
                  <a:schemeClr val="tx2"/>
                </a:solidFill>
                <a:latin typeface="Times New Roman" panose="02020603050405020304" pitchFamily="18" charset="0"/>
                <a:cs typeface="Times New Roman" panose="02020603050405020304" pitchFamily="18" charset="0"/>
              </a:rPr>
              <a:t>ПРОЕКТ БЮДЖЕТА</a:t>
            </a:r>
          </a:p>
          <a:p>
            <a:pPr algn="ctr"/>
            <a:r>
              <a:rPr lang="ru-RU" sz="4400" dirty="0" smtClean="0">
                <a:solidFill>
                  <a:schemeClr val="tx2"/>
                </a:solidFill>
                <a:latin typeface="Times New Roman" panose="02020603050405020304" pitchFamily="18" charset="0"/>
                <a:cs typeface="Times New Roman" panose="02020603050405020304" pitchFamily="18" charset="0"/>
              </a:rPr>
              <a:t>ПУДОСТЬСКОГО СЕЛЬСКОГО</a:t>
            </a:r>
          </a:p>
          <a:p>
            <a:pPr algn="ctr"/>
            <a:r>
              <a:rPr lang="ru-RU" sz="4400" dirty="0" smtClean="0">
                <a:solidFill>
                  <a:schemeClr val="tx2"/>
                </a:solidFill>
                <a:latin typeface="Times New Roman" panose="02020603050405020304" pitchFamily="18" charset="0"/>
                <a:cs typeface="Times New Roman" panose="02020603050405020304" pitchFamily="18" charset="0"/>
              </a:rPr>
              <a:t> ПОСЕЛЕНИЯ</a:t>
            </a:r>
          </a:p>
          <a:p>
            <a:pPr algn="ctr"/>
            <a:r>
              <a:rPr lang="ru-RU" sz="4400" dirty="0" smtClean="0">
                <a:solidFill>
                  <a:schemeClr val="tx2"/>
                </a:solidFill>
                <a:latin typeface="Times New Roman" panose="02020603050405020304" pitchFamily="18" charset="0"/>
                <a:cs typeface="Times New Roman" panose="02020603050405020304" pitchFamily="18" charset="0"/>
              </a:rPr>
              <a:t>НА 2022 ГОД</a:t>
            </a:r>
          </a:p>
          <a:p>
            <a:pPr algn="ctr"/>
            <a:r>
              <a:rPr lang="ru-RU" sz="4400" dirty="0" smtClean="0">
                <a:solidFill>
                  <a:schemeClr val="tx2"/>
                </a:solidFill>
                <a:latin typeface="Times New Roman" panose="02020603050405020304" pitchFamily="18" charset="0"/>
                <a:cs typeface="Times New Roman" panose="02020603050405020304" pitchFamily="18" charset="0"/>
              </a:rPr>
              <a:t>И  ПЛАНОВЫЙ ПЕРИОД</a:t>
            </a:r>
          </a:p>
          <a:p>
            <a:pPr algn="ctr"/>
            <a:r>
              <a:rPr lang="ru-RU" sz="4400" dirty="0" smtClean="0">
                <a:solidFill>
                  <a:schemeClr val="tx2"/>
                </a:solidFill>
                <a:latin typeface="Times New Roman" panose="02020603050405020304" pitchFamily="18" charset="0"/>
                <a:cs typeface="Times New Roman" panose="02020603050405020304" pitchFamily="18" charset="0"/>
              </a:rPr>
              <a:t>2023 И 2024 ГОДОВ</a:t>
            </a:r>
            <a:endParaRPr lang="en-US" sz="4400" dirty="0" smtClean="0">
              <a:solidFill>
                <a:schemeClr val="tx2"/>
              </a:solidFill>
              <a:latin typeface="Times New Roman" panose="02020603050405020304" pitchFamily="18" charset="0"/>
              <a:cs typeface="Times New Roman" panose="02020603050405020304" pitchFamily="18" charset="0"/>
            </a:endParaRPr>
          </a:p>
          <a:p>
            <a:pPr algn="ctr"/>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2" name="Рисунок 11" descr="3D-человек - Создать мем - Meme-arsenal.com"/>
          <p:cNvPicPr/>
          <p:nvPr/>
        </p:nvPicPr>
        <p:blipFill>
          <a:blip r:embed="rId2">
            <a:extLst>
              <a:ext uri="{28A0092B-C50C-407E-A947-70E740481C1C}">
                <a14:useLocalDpi xmlns:a14="http://schemas.microsoft.com/office/drawing/2010/main" val="0"/>
              </a:ext>
            </a:extLst>
          </a:blip>
          <a:srcRect/>
          <a:stretch>
            <a:fillRect/>
          </a:stretch>
        </p:blipFill>
        <p:spPr bwMode="auto">
          <a:xfrm>
            <a:off x="8028384" y="4797152"/>
            <a:ext cx="1115616" cy="2060848"/>
          </a:xfrm>
          <a:prstGeom prst="rect">
            <a:avLst/>
          </a:prstGeom>
          <a:noFill/>
          <a:ln>
            <a:noFill/>
          </a:ln>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12" y="573253"/>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3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16322872"/>
              </p:ext>
            </p:extLst>
          </p:nvPr>
        </p:nvGraphicFramePr>
        <p:xfrm>
          <a:off x="179512" y="260648"/>
          <a:ext cx="7992888"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3D-человек - Создать мем - Meme-arsenal.com"/>
          <p:cNvPicPr/>
          <p:nvPr/>
        </p:nvPicPr>
        <p:blipFill>
          <a:blip r:embed="rId8">
            <a:extLst>
              <a:ext uri="{28A0092B-C50C-407E-A947-70E740481C1C}">
                <a14:useLocalDpi xmlns:a14="http://schemas.microsoft.com/office/drawing/2010/main" val="0"/>
              </a:ext>
            </a:extLst>
          </a:blip>
          <a:srcRect/>
          <a:stretch>
            <a:fillRect/>
          </a:stretch>
        </p:blipFill>
        <p:spPr bwMode="auto">
          <a:xfrm>
            <a:off x="8172400" y="5157192"/>
            <a:ext cx="971600" cy="1512168"/>
          </a:xfrm>
          <a:prstGeom prst="rect">
            <a:avLst/>
          </a:prstGeom>
          <a:noFill/>
          <a:ln>
            <a:noFill/>
          </a:ln>
        </p:spPr>
      </p:pic>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9927"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70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 y="0"/>
            <a:ext cx="9143999" cy="6858000"/>
            <a:chOff x="1" y="0"/>
            <a:chExt cx="9143999" cy="6858000"/>
          </a:xfrm>
        </p:grpSpPr>
        <p:sp>
          <p:nvSpPr>
            <p:cNvPr id="3" name="TextBox 2"/>
            <p:cNvSpPr txBox="1"/>
            <p:nvPr/>
          </p:nvSpPr>
          <p:spPr>
            <a:xfrm>
              <a:off x="6440" y="0"/>
              <a:ext cx="9137560" cy="6858000"/>
            </a:xfrm>
            <a:prstGeom prst="rect">
              <a:avLst/>
            </a:prstGeom>
          </p:spPr>
          <p:style>
            <a:lnRef idx="0">
              <a:scrgbClr r="0" g="0" b="0"/>
            </a:lnRef>
            <a:fillRef idx="1001">
              <a:schemeClr val="lt2"/>
            </a:fillRef>
            <a:effectRef idx="0">
              <a:scrgbClr r="0" g="0" b="0"/>
            </a:effectRef>
            <a:fontRef idx="major"/>
          </p:style>
          <p:txBody>
            <a:bodyPr wrap="square" rtlCol="0">
              <a:spAutoFit/>
            </a:bodyPr>
            <a:lstStyle/>
            <a:p>
              <a:endParaRPr lang="ru-RU" dirty="0"/>
            </a:p>
          </p:txBody>
        </p:sp>
        <p:sp>
          <p:nvSpPr>
            <p:cNvPr id="2" name="TextBox 1"/>
            <p:cNvSpPr txBox="1"/>
            <p:nvPr/>
          </p:nvSpPr>
          <p:spPr>
            <a:xfrm>
              <a:off x="470764" y="183159"/>
              <a:ext cx="8208912" cy="584775"/>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r>
                <a:rPr lang="ru-RU" sz="3200" b="1" i="1" dirty="0" smtClean="0">
                  <a:solidFill>
                    <a:schemeClr val="accent2"/>
                  </a:solidFill>
                  <a:latin typeface="Times New Roman" panose="02020603050405020304" pitchFamily="18" charset="0"/>
                  <a:cs typeface="Times New Roman" panose="02020603050405020304" pitchFamily="18" charset="0"/>
                </a:rPr>
                <a:t>Дефицит бюджета на 2023 год</a:t>
              </a:r>
              <a:r>
                <a:rPr lang="en-US" sz="3200" b="1" i="1" dirty="0" smtClean="0">
                  <a:solidFill>
                    <a:schemeClr val="accent2"/>
                  </a:solidFill>
                  <a:latin typeface="Times New Roman" panose="02020603050405020304" pitchFamily="18" charset="0"/>
                  <a:cs typeface="Times New Roman" panose="02020603050405020304" pitchFamily="18" charset="0"/>
                </a:rPr>
                <a:t>:</a:t>
              </a:r>
              <a:endParaRPr lang="ru-RU" sz="3200" b="1" i="1" dirty="0">
                <a:solidFill>
                  <a:schemeClr val="accent2"/>
                </a:solidFill>
                <a:latin typeface="Times New Roman" panose="02020603050405020304" pitchFamily="18" charset="0"/>
                <a:cs typeface="Times New Roman" panose="02020603050405020304" pitchFamily="18" charset="0"/>
              </a:endParaRPr>
            </a:p>
          </p:txBody>
        </p:sp>
        <p:pic>
          <p:nvPicPr>
            <p:cNvPr id="7170" name="Picture 2" descr="C:\Users\User\Desktop\Призентация отчет\depositphotos_4977863-stock-photo-3d-small-alarm-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14437"/>
              <a:ext cx="4975004" cy="5610907"/>
            </a:xfrm>
            <a:prstGeom prst="rect">
              <a:avLst/>
            </a:prstGeom>
            <a:extLst/>
          </p:spPr>
          <p:style>
            <a:lnRef idx="0">
              <a:scrgbClr r="0" g="0" b="0"/>
            </a:lnRef>
            <a:fillRef idx="1001">
              <a:schemeClr val="lt2"/>
            </a:fillRef>
            <a:effectRef idx="0">
              <a:scrgbClr r="0" g="0" b="0"/>
            </a:effectRef>
            <a:fontRef idx="major"/>
          </p:style>
        </p:pic>
        <p:sp>
          <p:nvSpPr>
            <p:cNvPr id="4" name="TextBox 3"/>
            <p:cNvSpPr txBox="1"/>
            <p:nvPr/>
          </p:nvSpPr>
          <p:spPr>
            <a:xfrm>
              <a:off x="4975006" y="1340768"/>
              <a:ext cx="3994954" cy="1384995"/>
            </a:xfrm>
            <a:prstGeom prst="rect">
              <a:avLst/>
            </a:prstGeom>
          </p:spPr>
          <p:style>
            <a:lnRef idx="0">
              <a:scrgbClr r="0" g="0" b="0"/>
            </a:lnRef>
            <a:fillRef idx="1001">
              <a:schemeClr val="lt2"/>
            </a:fillRef>
            <a:effectRef idx="0">
              <a:scrgbClr r="0" g="0" b="0"/>
            </a:effectRef>
            <a:fontRef idx="major"/>
          </p:style>
          <p:txBody>
            <a:bodyPr wrap="square" rtlCol="0">
              <a:spAutoFit/>
            </a:bodyPr>
            <a:lstStyle/>
            <a:p>
              <a:endParaRPr lang="ru-RU" sz="4400" b="1" i="1" dirty="0" smtClean="0">
                <a:solidFill>
                  <a:schemeClr val="accent1"/>
                </a:solidFill>
                <a:latin typeface="Times New Roman" pitchFamily="18" charset="0"/>
                <a:cs typeface="Times New Roman" pitchFamily="18" charset="0"/>
              </a:endParaRPr>
            </a:p>
            <a:p>
              <a:r>
                <a:rPr lang="ru-RU" sz="4000" dirty="0" smtClean="0">
                  <a:solidFill>
                    <a:schemeClr val="accent1"/>
                  </a:solidFill>
                  <a:latin typeface="Times New Roman" panose="02020603050405020304" pitchFamily="18" charset="0"/>
                  <a:cs typeface="Times New Roman" panose="02020603050405020304" pitchFamily="18" charset="0"/>
                </a:rPr>
                <a:t>-2 104,7 тыс. руб.</a:t>
              </a:r>
            </a:p>
          </p:txBody>
        </p:sp>
      </p:gr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730" y="3127568"/>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477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79774983"/>
              </p:ext>
            </p:extLst>
          </p:nvPr>
        </p:nvGraphicFramePr>
        <p:xfrm>
          <a:off x="251520" y="314248"/>
          <a:ext cx="9721080" cy="64807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10379761" y="5157192"/>
            <a:ext cx="1331640" cy="1944216"/>
          </a:xfrm>
          <a:prstGeom prst="rect">
            <a:avLst/>
          </a:prstGeom>
          <a:noFill/>
          <a:ln>
            <a:noFill/>
          </a:ln>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744" y="344517"/>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61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13903126"/>
              </p:ext>
            </p:extLst>
          </p:nvPr>
        </p:nvGraphicFramePr>
        <p:xfrm>
          <a:off x="107504" y="188640"/>
          <a:ext cx="7992888" cy="65527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100392" y="4149080"/>
            <a:ext cx="1368152" cy="2232248"/>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252" y="315669"/>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39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26324781"/>
              </p:ext>
            </p:extLst>
          </p:nvPr>
        </p:nvGraphicFramePr>
        <p:xfrm>
          <a:off x="107504" y="188640"/>
          <a:ext cx="7704856" cy="6408712"/>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7843752" y="4221088"/>
            <a:ext cx="1691680" cy="2376264"/>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252" y="315669"/>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38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27882316"/>
              </p:ext>
            </p:extLst>
          </p:nvPr>
        </p:nvGraphicFramePr>
        <p:xfrm>
          <a:off x="251520" y="188640"/>
          <a:ext cx="792088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3D-человек - Создать мем - Meme-arsenal.co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2400" y="4869160"/>
            <a:ext cx="971600" cy="1872208"/>
          </a:xfrm>
          <a:prstGeom prst="rect">
            <a:avLst/>
          </a:prstGeom>
          <a:noFill/>
          <a:ln>
            <a:noFill/>
          </a:ln>
        </p:spPr>
      </p:pic>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9927"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9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 y="0"/>
            <a:ext cx="9143999" cy="6858000"/>
            <a:chOff x="1" y="0"/>
            <a:chExt cx="9143999" cy="6858000"/>
          </a:xfrm>
        </p:grpSpPr>
        <p:sp>
          <p:nvSpPr>
            <p:cNvPr id="3" name="TextBox 2"/>
            <p:cNvSpPr txBox="1"/>
            <p:nvPr/>
          </p:nvSpPr>
          <p:spPr>
            <a:xfrm>
              <a:off x="6440" y="0"/>
              <a:ext cx="9137560" cy="6858000"/>
            </a:xfrm>
            <a:prstGeom prst="rect">
              <a:avLst/>
            </a:prstGeom>
          </p:spPr>
          <p:style>
            <a:lnRef idx="0">
              <a:scrgbClr r="0" g="0" b="0"/>
            </a:lnRef>
            <a:fillRef idx="1001">
              <a:schemeClr val="lt2"/>
            </a:fillRef>
            <a:effectRef idx="0">
              <a:scrgbClr r="0" g="0" b="0"/>
            </a:effectRef>
            <a:fontRef idx="major"/>
          </p:style>
          <p:txBody>
            <a:bodyPr wrap="square" rtlCol="0">
              <a:spAutoFit/>
            </a:bodyPr>
            <a:lstStyle/>
            <a:p>
              <a:endParaRPr lang="ru-RU" dirty="0"/>
            </a:p>
          </p:txBody>
        </p:sp>
        <p:sp>
          <p:nvSpPr>
            <p:cNvPr id="2" name="TextBox 1"/>
            <p:cNvSpPr txBox="1"/>
            <p:nvPr/>
          </p:nvSpPr>
          <p:spPr>
            <a:xfrm>
              <a:off x="470764" y="183159"/>
              <a:ext cx="8208912" cy="584775"/>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r>
                <a:rPr lang="ru-RU" sz="3200" b="1" i="1" dirty="0" smtClean="0">
                  <a:solidFill>
                    <a:schemeClr val="accent2"/>
                  </a:solidFill>
                  <a:latin typeface="Times New Roman" panose="02020603050405020304" pitchFamily="18" charset="0"/>
                  <a:cs typeface="Times New Roman" panose="02020603050405020304" pitchFamily="18" charset="0"/>
                </a:rPr>
                <a:t>Дефицит бюджета на 2024 год</a:t>
              </a:r>
              <a:r>
                <a:rPr lang="en-US" sz="3200" b="1" i="1" dirty="0" smtClean="0">
                  <a:solidFill>
                    <a:schemeClr val="accent2"/>
                  </a:solidFill>
                  <a:latin typeface="Times New Roman" panose="02020603050405020304" pitchFamily="18" charset="0"/>
                  <a:cs typeface="Times New Roman" panose="02020603050405020304" pitchFamily="18" charset="0"/>
                </a:rPr>
                <a:t>:</a:t>
              </a:r>
              <a:endParaRPr lang="ru-RU" sz="3200" b="1" i="1" dirty="0">
                <a:solidFill>
                  <a:schemeClr val="accent2"/>
                </a:solidFill>
                <a:latin typeface="Times New Roman" panose="02020603050405020304" pitchFamily="18" charset="0"/>
                <a:cs typeface="Times New Roman" panose="02020603050405020304" pitchFamily="18" charset="0"/>
              </a:endParaRPr>
            </a:p>
          </p:txBody>
        </p:sp>
        <p:pic>
          <p:nvPicPr>
            <p:cNvPr id="7170" name="Picture 2" descr="C:\Users\User\Desktop\Призентация отчет\depositphotos_4977863-stock-photo-3d-small-alarm-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37"/>
              <a:ext cx="4975004" cy="5610907"/>
            </a:xfrm>
            <a:prstGeom prst="rect">
              <a:avLst/>
            </a:prstGeom>
            <a:extLst/>
          </p:spPr>
          <p:style>
            <a:lnRef idx="0">
              <a:scrgbClr r="0" g="0" b="0"/>
            </a:lnRef>
            <a:fillRef idx="1001">
              <a:schemeClr val="lt2"/>
            </a:fillRef>
            <a:effectRef idx="0">
              <a:scrgbClr r="0" g="0" b="0"/>
            </a:effectRef>
            <a:fontRef idx="major"/>
          </p:style>
        </p:pic>
        <p:sp>
          <p:nvSpPr>
            <p:cNvPr id="4" name="TextBox 3"/>
            <p:cNvSpPr txBox="1"/>
            <p:nvPr/>
          </p:nvSpPr>
          <p:spPr>
            <a:xfrm>
              <a:off x="4975006" y="1340768"/>
              <a:ext cx="3994954" cy="1384995"/>
            </a:xfrm>
            <a:prstGeom prst="rect">
              <a:avLst/>
            </a:prstGeom>
          </p:spPr>
          <p:style>
            <a:lnRef idx="0">
              <a:scrgbClr r="0" g="0" b="0"/>
            </a:lnRef>
            <a:fillRef idx="1001">
              <a:schemeClr val="lt2"/>
            </a:fillRef>
            <a:effectRef idx="0">
              <a:scrgbClr r="0" g="0" b="0"/>
            </a:effectRef>
            <a:fontRef idx="major"/>
          </p:style>
          <p:txBody>
            <a:bodyPr wrap="square" rtlCol="0">
              <a:spAutoFit/>
            </a:bodyPr>
            <a:lstStyle/>
            <a:p>
              <a:endParaRPr lang="ru-RU" sz="4400" b="1" i="1" dirty="0" smtClean="0">
                <a:solidFill>
                  <a:schemeClr val="accent1"/>
                </a:solidFill>
                <a:latin typeface="Times New Roman" pitchFamily="18" charset="0"/>
                <a:cs typeface="Times New Roman" pitchFamily="18" charset="0"/>
              </a:endParaRPr>
            </a:p>
            <a:p>
              <a:r>
                <a:rPr lang="ru-RU" sz="4000" dirty="0" smtClean="0">
                  <a:solidFill>
                    <a:schemeClr val="accent1"/>
                  </a:solidFill>
                  <a:latin typeface="Times New Roman" panose="02020603050405020304" pitchFamily="18" charset="0"/>
                  <a:cs typeface="Times New Roman" panose="02020603050405020304" pitchFamily="18" charset="0"/>
                </a:rPr>
                <a:t>-2 165,1 тыс. руб.</a:t>
              </a:r>
            </a:p>
          </p:txBody>
        </p:sp>
      </p:gr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35" y="3268261"/>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711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34892563"/>
              </p:ext>
            </p:extLst>
          </p:nvPr>
        </p:nvGraphicFramePr>
        <p:xfrm>
          <a:off x="325962" y="521296"/>
          <a:ext cx="7992888" cy="6336704"/>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318850" y="3933056"/>
            <a:ext cx="1691680" cy="2448272"/>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792" y="40466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7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79946277"/>
              </p:ext>
            </p:extLst>
          </p:nvPr>
        </p:nvGraphicFramePr>
        <p:xfrm>
          <a:off x="107504" y="188640"/>
          <a:ext cx="7992888" cy="65527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244408" y="4564538"/>
            <a:ext cx="1512168" cy="2176830"/>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317" y="476672"/>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180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14100272"/>
              </p:ext>
            </p:extLst>
          </p:nvPr>
        </p:nvGraphicFramePr>
        <p:xfrm>
          <a:off x="-540568" y="732479"/>
          <a:ext cx="8507288" cy="61926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6256" y="4797152"/>
            <a:ext cx="1324296" cy="1944216"/>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927"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06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323529" y="1779138"/>
          <a:ext cx="8568951" cy="4818214"/>
        </p:xfrm>
        <a:graphic>
          <a:graphicData uri="http://schemas.openxmlformats.org/drawingml/2006/table">
            <a:tbl>
              <a:tblPr firstRow="1" firstCol="1" lastRow="1" lastCol="1" bandRow="1" bandCol="1">
                <a:effectLst>
                  <a:reflection endPos="0" dir="5400000" sy="-100000" algn="bl" rotWithShape="0"/>
                </a:effectLst>
                <a:tableStyleId>{5C22544A-7EE6-4342-B048-85BDC9FD1C3A}</a:tableStyleId>
              </a:tblPr>
              <a:tblGrid>
                <a:gridCol w="653481"/>
                <a:gridCol w="3799426"/>
                <a:gridCol w="1741403"/>
                <a:gridCol w="2374641"/>
              </a:tblGrid>
              <a:tr h="752631">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 п/п</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Показатель</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Единица измерения</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Количество</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9129">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1.</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Общая площадь территории Пудостьского сельского поселения</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Кв. км</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147,26</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25505">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2.</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Количество населенных пунктов, входящих в состав Пудостьского сельского поселения</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Ед.</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28</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316">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3.</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Плотность населения</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Чел./ кв. км</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smtClean="0">
                          <a:solidFill>
                            <a:schemeClr val="tx1"/>
                          </a:solidFill>
                          <a:effectLst/>
                          <a:latin typeface="Times New Roman" panose="02020603050405020304" pitchFamily="18" charset="0"/>
                          <a:ea typeface="+mn-ea"/>
                          <a:cs typeface="Times New Roman" panose="02020603050405020304" pitchFamily="18" charset="0"/>
                        </a:rPr>
                        <a:t>69</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8947">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4. </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Численность постоянно проживающего населения (на </a:t>
                      </a:r>
                      <a:r>
                        <a:rPr lang="ru-RU" sz="2400" b="0" dirty="0" smtClean="0">
                          <a:solidFill>
                            <a:schemeClr val="tx1"/>
                          </a:solidFill>
                          <a:effectLst/>
                          <a:latin typeface="Times New Roman" panose="02020603050405020304" pitchFamily="18" charset="0"/>
                          <a:cs typeface="Times New Roman" panose="02020603050405020304" pitchFamily="18" charset="0"/>
                        </a:rPr>
                        <a:t>01.01.2022г</a:t>
                      </a:r>
                      <a:r>
                        <a:rPr lang="ru-RU" sz="2400" b="0" dirty="0">
                          <a:solidFill>
                            <a:schemeClr val="tx1"/>
                          </a:solidFill>
                          <a:effectLst/>
                          <a:latin typeface="Times New Roman" panose="02020603050405020304" pitchFamily="18" charset="0"/>
                          <a:cs typeface="Times New Roman" panose="02020603050405020304" pitchFamily="18" charset="0"/>
                        </a:rPr>
                        <a:t>.)</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Чел.</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smtClean="0">
                          <a:solidFill>
                            <a:schemeClr val="tx1"/>
                          </a:solidFill>
                          <a:effectLst/>
                          <a:latin typeface="Times New Roman" panose="02020603050405020304" pitchFamily="18" charset="0"/>
                          <a:ea typeface="+mn-ea"/>
                          <a:cs typeface="Times New Roman" panose="02020603050405020304" pitchFamily="18" charset="0"/>
                        </a:rPr>
                        <a:t>10 116</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Прямоугольник 2"/>
          <p:cNvSpPr/>
          <p:nvPr/>
        </p:nvSpPr>
        <p:spPr>
          <a:xfrm>
            <a:off x="251520" y="620688"/>
            <a:ext cx="8712968" cy="954107"/>
          </a:xfrm>
          <a:prstGeom prst="rect">
            <a:avLst/>
          </a:prstGeom>
          <a:noFill/>
        </p:spPr>
        <p:txBody>
          <a:bodyPr wrap="square">
            <a:sp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Общая характеристика Пудостьского сельского поселения</a:t>
            </a:r>
            <a:endParaRPr lang="ru-RU" sz="2800" dirty="0">
              <a:solidFill>
                <a:srgbClr val="FFFF00"/>
              </a:solidFill>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24" y="204470"/>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896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95231" y="-123896"/>
            <a:ext cx="9252520" cy="6981896"/>
            <a:chOff x="0" y="-120876"/>
            <a:chExt cx="9144000" cy="6811655"/>
          </a:xfrm>
        </p:grpSpPr>
        <p:pic>
          <p:nvPicPr>
            <p:cNvPr id="4" name="Рисунок 3"/>
            <p:cNvPicPr>
              <a:picLocks noChangeAspect="1"/>
            </p:cNvPicPr>
            <p:nvPr/>
          </p:nvPicPr>
          <p:blipFill>
            <a:blip r:embed="rId2"/>
            <a:stretch>
              <a:fillRect/>
            </a:stretch>
          </p:blipFill>
          <p:spPr>
            <a:xfrm>
              <a:off x="4418937" y="75686"/>
              <a:ext cx="4707918" cy="6615093"/>
            </a:xfrm>
            <a:prstGeom prst="rect">
              <a:avLst/>
            </a:prstGeom>
          </p:spPr>
        </p:pic>
        <p:sp>
          <p:nvSpPr>
            <p:cNvPr id="5" name="TextBox 4"/>
            <p:cNvSpPr txBox="1"/>
            <p:nvPr/>
          </p:nvSpPr>
          <p:spPr>
            <a:xfrm>
              <a:off x="0" y="479321"/>
              <a:ext cx="4430971" cy="6211458"/>
            </a:xfrm>
            <a:prstGeom prst="rect">
              <a:avLst/>
            </a:prstGeom>
            <a:solidFill>
              <a:schemeClr val="tx1"/>
            </a:solidFill>
          </p:spPr>
          <p:txBody>
            <a:bodyPr wrap="square" rtlCol="0">
              <a:noAutofit/>
            </a:bodyPr>
            <a:lstStyle/>
            <a:p>
              <a:pPr marL="342900" indent="-342900">
                <a:buFont typeface="Arial" panose="020B0604020202020204" pitchFamily="34" charset="0"/>
                <a:buChar char="•"/>
              </a:pPr>
              <a:r>
                <a:rPr lang="ru-RU" dirty="0" smtClean="0">
                  <a:solidFill>
                    <a:srgbClr val="0F6FC6"/>
                  </a:solidFill>
                </a:rPr>
                <a:t>Закончить строительство физкультурно-оздоровительного комплекса открытого типа в пос. </a:t>
              </a:r>
              <a:r>
                <a:rPr lang="ru-RU" dirty="0" err="1" smtClean="0">
                  <a:solidFill>
                    <a:srgbClr val="0F6FC6"/>
                  </a:solidFill>
                </a:rPr>
                <a:t>Терволово</a:t>
              </a:r>
              <a:r>
                <a:rPr lang="ru-RU" dirty="0" smtClean="0">
                  <a:solidFill>
                    <a:srgbClr val="0F6FC6"/>
                  </a:solidFill>
                </a:rPr>
                <a:t>;</a:t>
              </a:r>
            </a:p>
            <a:p>
              <a:pPr marL="342900" indent="-342900">
                <a:buFont typeface="Arial" panose="020B0604020202020204" pitchFamily="34" charset="0"/>
                <a:buChar char="•"/>
              </a:pPr>
              <a:r>
                <a:rPr lang="ru-RU" dirty="0" smtClean="0">
                  <a:solidFill>
                    <a:srgbClr val="0F6FC6"/>
                  </a:solidFill>
                </a:rPr>
                <a:t>Провести ремонт ул. Молодежная пос. </a:t>
              </a:r>
              <a:r>
                <a:rPr lang="ru-RU" dirty="0" err="1" smtClean="0">
                  <a:solidFill>
                    <a:srgbClr val="0F6FC6"/>
                  </a:solidFill>
                </a:rPr>
                <a:t>Пудость</a:t>
              </a:r>
              <a:r>
                <a:rPr lang="ru-RU" dirty="0" smtClean="0">
                  <a:solidFill>
                    <a:srgbClr val="0F6FC6"/>
                  </a:solidFill>
                </a:rPr>
                <a:t>, ул. Круговая д. </a:t>
              </a:r>
              <a:r>
                <a:rPr lang="ru-RU" dirty="0" err="1" smtClean="0">
                  <a:solidFill>
                    <a:srgbClr val="0F6FC6"/>
                  </a:solidFill>
                </a:rPr>
                <a:t>Алапурская</a:t>
              </a:r>
              <a:r>
                <a:rPr lang="ru-RU" dirty="0" smtClean="0">
                  <a:solidFill>
                    <a:srgbClr val="0F6FC6"/>
                  </a:solidFill>
                </a:rPr>
                <a:t>;</a:t>
              </a:r>
            </a:p>
            <a:p>
              <a:pPr marL="342900" indent="-342900">
                <a:buFont typeface="Arial" panose="020B0604020202020204" pitchFamily="34" charset="0"/>
                <a:buChar char="•"/>
              </a:pPr>
              <a:r>
                <a:rPr lang="ru-RU" dirty="0" smtClean="0">
                  <a:solidFill>
                    <a:srgbClr val="0F6FC6"/>
                  </a:solidFill>
                </a:rPr>
                <a:t>Провести ремонт дворовой территории пос. </a:t>
              </a:r>
              <a:r>
                <a:rPr lang="ru-RU" dirty="0" err="1" smtClean="0">
                  <a:solidFill>
                    <a:srgbClr val="0F6FC6"/>
                  </a:solidFill>
                </a:rPr>
                <a:t>Пудость</a:t>
              </a:r>
              <a:r>
                <a:rPr lang="ru-RU" dirty="0" smtClean="0">
                  <a:solidFill>
                    <a:srgbClr val="0F6FC6"/>
                  </a:solidFill>
                </a:rPr>
                <a:t>, ул. Зайончковского, д.10;</a:t>
              </a:r>
            </a:p>
            <a:p>
              <a:pPr marL="342900" indent="-342900">
                <a:buFont typeface="Arial" panose="020B0604020202020204" pitchFamily="34" charset="0"/>
                <a:buChar char="•"/>
              </a:pPr>
              <a:r>
                <a:rPr lang="ru-RU" dirty="0" smtClean="0">
                  <a:solidFill>
                    <a:srgbClr val="0F6FC6"/>
                  </a:solidFill>
                </a:rPr>
                <a:t>Продолжить </a:t>
              </a:r>
              <a:r>
                <a:rPr lang="ru-RU" dirty="0">
                  <a:solidFill>
                    <a:srgbClr val="0F6FC6"/>
                  </a:solidFill>
                </a:rPr>
                <a:t>работы, направленные на энергосбережение и повышение энергетической эффективности использования энергетических ресурсов при эксплуатации систем </a:t>
              </a:r>
              <a:r>
                <a:rPr lang="ru-RU" dirty="0" smtClean="0">
                  <a:solidFill>
                    <a:srgbClr val="0F6FC6"/>
                  </a:solidFill>
                </a:rPr>
                <a:t>наружного освещения</a:t>
              </a:r>
              <a:endParaRPr lang="en-US" dirty="0" smtClean="0">
                <a:solidFill>
                  <a:srgbClr val="0F6FC6"/>
                </a:solidFill>
              </a:endParaRPr>
            </a:p>
            <a:p>
              <a:pPr marL="342900" indent="-342900">
                <a:buFont typeface="Arial" panose="020B0604020202020204" pitchFamily="34" charset="0"/>
                <a:buChar char="•"/>
              </a:pPr>
              <a:r>
                <a:rPr lang="ru-RU" dirty="0">
                  <a:solidFill>
                    <a:srgbClr val="0F6FC6"/>
                  </a:solidFill>
                </a:rPr>
                <a:t>Продолжить работу </a:t>
              </a:r>
              <a:r>
                <a:rPr lang="ru-RU" dirty="0" smtClean="0">
                  <a:solidFill>
                    <a:srgbClr val="0F6FC6"/>
                  </a:solidFill>
                </a:rPr>
                <a:t>по установке детских площадок;</a:t>
              </a:r>
              <a:endParaRPr lang="ru-RU" dirty="0">
                <a:solidFill>
                  <a:srgbClr val="0F6FC6"/>
                </a:solidFill>
              </a:endParaRPr>
            </a:p>
            <a:p>
              <a:pPr marL="285750" indent="-285750">
                <a:buFont typeface="Arial" pitchFamily="34" charset="0"/>
                <a:buChar char="•"/>
              </a:pPr>
              <a:r>
                <a:rPr lang="ru-RU" dirty="0" smtClean="0">
                  <a:solidFill>
                    <a:srgbClr val="0F6FC6"/>
                  </a:solidFill>
                </a:rPr>
                <a:t>Продолжить работу по газификации населенных пунктов поселения</a:t>
              </a:r>
            </a:p>
            <a:p>
              <a:pPr marL="285750" indent="-285750">
                <a:buFont typeface="Arial" pitchFamily="34" charset="0"/>
                <a:buChar char="•"/>
              </a:pPr>
              <a:r>
                <a:rPr lang="ru-RU" dirty="0" smtClean="0">
                  <a:solidFill>
                    <a:srgbClr val="0F6FC6"/>
                  </a:solidFill>
                </a:rPr>
                <a:t>Продолжить работу по благоустройству населенных пунктов поселения</a:t>
              </a:r>
            </a:p>
            <a:p>
              <a:pPr marL="342900" indent="-342900">
                <a:buFont typeface="Arial" panose="020B0604020202020204" pitchFamily="34" charset="0"/>
                <a:buChar char="•"/>
              </a:pPr>
              <a:endParaRPr lang="en-US" dirty="0" smtClean="0">
                <a:solidFill>
                  <a:srgbClr val="0F6FC6">
                    <a:lumMod val="75000"/>
                  </a:srgbClr>
                </a:solidFill>
              </a:endParaRPr>
            </a:p>
            <a:p>
              <a:pPr marL="342900" indent="-342900">
                <a:buFont typeface="Arial" panose="020B0604020202020204" pitchFamily="34" charset="0"/>
                <a:buChar char="•"/>
              </a:pPr>
              <a:endParaRPr lang="ru-RU" dirty="0">
                <a:solidFill>
                  <a:srgbClr val="0F6FC6">
                    <a:lumMod val="75000"/>
                  </a:srgb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20876"/>
              <a:ext cx="9144000" cy="656176"/>
            </a:xfrm>
            <a:prstGeom prst="rect">
              <a:avLst/>
            </a:prstGeom>
            <a:solidFill>
              <a:schemeClr val="tx1"/>
            </a:solidFill>
          </p:spPr>
          <p:txBody>
            <a:bodyPr wrap="none" rtlCol="0">
              <a:noAutofit/>
            </a:bodyPr>
            <a:lstStyle/>
            <a:p>
              <a:pPr algn="ctr"/>
              <a:r>
                <a:rPr lang="ru-RU" sz="4000" b="1" i="1" dirty="0" smtClean="0">
                  <a:solidFill>
                    <a:srgbClr val="C00000"/>
                  </a:solidFill>
                  <a:latin typeface="Times New Roman" panose="02020603050405020304" pitchFamily="18" charset="0"/>
                  <a:cs typeface="Times New Roman" panose="02020603050405020304" pitchFamily="18" charset="0"/>
                </a:rPr>
                <a:t>Задачи на будущее</a:t>
              </a:r>
              <a:endParaRPr lang="ru-RU" sz="4000" b="1" i="1" dirty="0">
                <a:solidFill>
                  <a:srgbClr val="C00000"/>
                </a:solidFill>
                <a:latin typeface="Times New Roman" panose="02020603050405020304" pitchFamily="18" charset="0"/>
                <a:cs typeface="Times New Roman" panose="02020603050405020304" pitchFamily="18" charset="0"/>
              </a:endParaRPr>
            </a:p>
          </p:txBody>
        </p:sp>
      </p:gr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24" y="5540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877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4desktop_ru_Idealniy_proekt_1680_2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130"/>
            <a:ext cx="9143999"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11685" y="3155484"/>
            <a:ext cx="4108587" cy="1754326"/>
          </a:xfrm>
          <a:prstGeom prst="rect">
            <a:avLst/>
          </a:prstGeom>
          <a:noFill/>
        </p:spPr>
        <p:txBody>
          <a:bodyPr wrap="square" lIns="91440" tIns="45720" rIns="91440" bIns="45720">
            <a:spAutoFit/>
          </a:bodyPr>
          <a:lstStyle/>
          <a:p>
            <a:pPr algn="ctr"/>
            <a:r>
              <a:rPr lang="ru-RU" sz="5400" b="1" dirty="0" smtClean="0">
                <a:ln w="19050">
                  <a:solidFill>
                    <a:srgbClr val="DBF5F9">
                      <a:tint val="1000"/>
                    </a:srgbClr>
                  </a:solidFill>
                  <a:prstDash val="solid"/>
                </a:ln>
                <a:solidFill>
                  <a:srgbClr val="FF0000"/>
                </a:solidFill>
                <a:effectLst>
                  <a:outerShdw blurRad="50000" dist="50800" dir="7500000" algn="tl">
                    <a:srgbClr val="000000">
                      <a:shade val="5000"/>
                      <a:alpha val="35000"/>
                    </a:srgbClr>
                  </a:outerShdw>
                </a:effectLst>
              </a:rPr>
              <a:t>Спасибо за внимание </a:t>
            </a:r>
            <a:endParaRPr lang="ru-RU" sz="5400" b="1" dirty="0">
              <a:ln w="19050">
                <a:solidFill>
                  <a:srgbClr val="DBF5F9">
                    <a:tint val="1000"/>
                  </a:srgbClr>
                </a:solidFill>
                <a:prstDash val="solid"/>
              </a:ln>
              <a:solidFill>
                <a:srgbClr val="FF0000"/>
              </a:solidFill>
              <a:effectLst>
                <a:outerShdw blurRad="50000" dist="50800" dir="7500000" algn="tl">
                  <a:srgbClr val="000000">
                    <a:shade val="5000"/>
                    <a:alpha val="35000"/>
                  </a:srgbClr>
                </a:outerShdw>
              </a:effectLs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548680"/>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73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04664"/>
            <a:ext cx="8712968" cy="646331"/>
          </a:xfrm>
          <a:prstGeom prst="rect">
            <a:avLst/>
          </a:prstGeom>
          <a:noFill/>
        </p:spPr>
        <p:txBody>
          <a:bodyPr wrap="square">
            <a:spAutoFit/>
          </a:bodyPr>
          <a:lstStyle/>
          <a:p>
            <a:pPr algn="ctr"/>
            <a:r>
              <a:rPr lang="ru-RU" sz="3600" b="1" i="1" dirty="0" smtClean="0">
                <a:solidFill>
                  <a:srgbClr val="FFFF00"/>
                </a:solidFill>
                <a:latin typeface="Times New Roman" panose="02020603050405020304" pitchFamily="18" charset="0"/>
                <a:cs typeface="Times New Roman" panose="02020603050405020304" pitchFamily="18" charset="0"/>
              </a:rPr>
              <a:t>Демографическая ситуация</a:t>
            </a:r>
            <a:endParaRPr lang="ru-RU" sz="3600" i="1"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nvPr>
        </p:nvGraphicFramePr>
        <p:xfrm>
          <a:off x="395536" y="1412774"/>
          <a:ext cx="8280920" cy="5128438"/>
        </p:xfrm>
        <a:graphic>
          <a:graphicData uri="http://schemas.openxmlformats.org/drawingml/2006/table">
            <a:tbl>
              <a:tblPr firstRow="1" firstCol="1" bandRow="1">
                <a:tableStyleId>{5C22544A-7EE6-4342-B048-85BDC9FD1C3A}</a:tableStyleId>
              </a:tblPr>
              <a:tblGrid>
                <a:gridCol w="1548340"/>
                <a:gridCol w="2591692"/>
                <a:gridCol w="2070444"/>
                <a:gridCol w="2070444"/>
              </a:tblGrid>
              <a:tr h="2050397">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Год</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Численность постоянно проживающего населения, чел.</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Число родившихся, чел.</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Число умерших, чел.</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r>
              <a:tr h="685909">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2017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10140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79</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2018</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10320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77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120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2019</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10288</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87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105</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10114</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57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112</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2021</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10116</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82</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146</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bl>
          </a:graphicData>
        </a:graphic>
      </p:graphicFrame>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701" y="260648"/>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138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8" y="1028700"/>
            <a:ext cx="8801100" cy="4972050"/>
          </a:xfrm>
        </p:spPr>
        <p:txBody>
          <a:bodyPr>
            <a:normAutofit fontScale="90000"/>
          </a:bodyPr>
          <a:lstStyle/>
          <a:p>
            <a:pPr algn="ctr"/>
            <a:r>
              <a:rPr lang="ru-RU" sz="2400" b="1" dirty="0">
                <a:solidFill>
                  <a:srgbClr val="002060"/>
                </a:solidFill>
                <a:latin typeface="Times New Roman" panose="02020603050405020304" pitchFamily="18" charset="0"/>
                <a:cs typeface="Times New Roman" panose="02020603050405020304" pitchFamily="18" charset="0"/>
              </a:rPr>
              <a:t>ОСНОВНЫЕ ТЕРМИНЫ И ОПРЕДЕЛЕНИЯ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a:t>
            </a:r>
            <a:r>
              <a:rPr lang="ru-RU" sz="1200" dirty="0">
                <a:latin typeface="Times New Roman" panose="02020603050405020304"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Консолидированный бюджет</a:t>
            </a:r>
            <a:r>
              <a:rPr lang="ru-RU" sz="1200" dirty="0">
                <a:latin typeface="Times New Roman" panose="02020603050405020304" pitchFamily="18" charset="0"/>
                <a:cs typeface="Times New Roman" panose="02020603050405020304" pitchFamily="18" charset="0"/>
              </a:rPr>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Бюджетная система Российской Федерации</a:t>
            </a:r>
            <a:r>
              <a:rPr lang="ru-RU" sz="1200" dirty="0">
                <a:latin typeface="Times New Roman" panose="02020603050405020304" pitchFamily="18" charset="0"/>
                <a:cs typeface="Times New Roman" panose="02020603050405020304" pitchFamily="18" charset="0"/>
              </a:rPr>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Доходы бюджета </a:t>
            </a:r>
            <a:r>
              <a:rPr lang="ru-RU" sz="1200" dirty="0">
                <a:latin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Расходы бюджета </a:t>
            </a:r>
            <a:r>
              <a:rPr lang="ru-RU" sz="1200" dirty="0">
                <a:latin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Дефицит бюджета </a:t>
            </a:r>
            <a:r>
              <a:rPr lang="ru-RU" sz="1200" dirty="0">
                <a:latin typeface="Times New Roman" panose="02020603050405020304" pitchFamily="18" charset="0"/>
                <a:cs typeface="Times New Roman" panose="02020603050405020304" pitchFamily="18" charset="0"/>
              </a:rPr>
              <a:t>- превышение расходов бюджета над его доходами;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Профицит бюджета </a:t>
            </a:r>
            <a:r>
              <a:rPr lang="ru-RU" sz="1200" dirty="0">
                <a:latin typeface="Times New Roman" panose="02020603050405020304" pitchFamily="18" charset="0"/>
                <a:cs typeface="Times New Roman" panose="02020603050405020304" pitchFamily="18" charset="0"/>
              </a:rPr>
              <a:t>- превышение доходов бюджета над его расходами;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Бюджетный процесс </a:t>
            </a:r>
            <a:r>
              <a:rPr lang="ru-RU" sz="1200" dirty="0">
                <a:latin typeface="Times New Roman" panose="02020603050405020304" pitchFamily="18" charset="0"/>
                <a:cs typeface="Times New Roman" panose="02020603050405020304"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Бюджетная роспись </a:t>
            </a:r>
            <a:r>
              <a:rPr lang="ru-RU" sz="1200" dirty="0">
                <a:latin typeface="Times New Roman" panose="02020603050405020304" pitchFamily="18" charset="0"/>
                <a:cs typeface="Times New Roman" panose="02020603050405020304" pitchFamily="18" charset="0"/>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Бюджетные ассигнования</a:t>
            </a:r>
            <a:r>
              <a:rPr lang="ru-RU" sz="1200" dirty="0">
                <a:latin typeface="Times New Roman" panose="02020603050405020304" pitchFamily="18" charset="0"/>
                <a:cs typeface="Times New Roman" panose="02020603050405020304" pitchFamily="18" charset="0"/>
              </a:rPr>
              <a:t> - предельные объемы денежных средств, предусмотренных в соответствующем финансовом году для исполнения бюджетных обязательств;</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Государственный или муниципальный долг</a:t>
            </a:r>
            <a:r>
              <a:rPr lang="ru-RU" sz="1200" dirty="0">
                <a:latin typeface="Times New Roman" panose="02020603050405020304" pitchFamily="18" charset="0"/>
                <a:cs typeface="Times New Roman" panose="02020603050405020304" pitchFamily="18" charset="0"/>
              </a:rPr>
              <a:t>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Расходные обязательства</a:t>
            </a:r>
            <a:r>
              <a:rPr lang="ru-RU" sz="1200" dirty="0">
                <a:latin typeface="Times New Roman" panose="02020603050405020304" pitchFamily="18" charset="0"/>
                <a:cs typeface="Times New Roman" panose="02020603050405020304" pitchFamily="18" charset="0"/>
              </a:rPr>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394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07419"/>
            <a:ext cx="9144000" cy="3900488"/>
          </a:xfrm>
        </p:spPr>
        <p:txBody>
          <a:bodyPr>
            <a:normAutofit fontScale="90000"/>
          </a:bodyPr>
          <a:lstStyle/>
          <a:p>
            <a:pPr algn="ctr"/>
            <a:r>
              <a:rPr lang="ru-RU" sz="2400" b="1" dirty="0">
                <a:solidFill>
                  <a:srgbClr val="002060"/>
                </a:solidFill>
                <a:latin typeface="Times New Roman" panose="02020603050405020304" pitchFamily="18" charset="0"/>
                <a:cs typeface="Times New Roman" panose="02020603050405020304" pitchFamily="18" charset="0"/>
              </a:rPr>
              <a:t>ОСНОВНЫЕ ТЕРМИНЫ И ОПРЕДЕЛЕНИЯ</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Публичные нормативные обязательства </a:t>
            </a:r>
            <a:r>
              <a:rPr lang="ru-RU" sz="1200" dirty="0">
                <a:solidFill>
                  <a:srgbClr val="000000"/>
                </a:solidFill>
                <a:latin typeface="Times New Roman" panose="02020603050405020304" pitchFamily="18" charset="0"/>
                <a:cs typeface="Times New Roman" panose="0202060305040502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Межбюджетные отношения</a:t>
            </a:r>
            <a:r>
              <a:rPr lang="ru-RU" sz="1200" dirty="0">
                <a:solidFill>
                  <a:srgbClr val="000000"/>
                </a:solidFill>
                <a:latin typeface="Times New Roman" panose="02020603050405020304" pitchFamily="18" charset="0"/>
                <a:cs typeface="Times New Roman" panose="02020603050405020304"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Межбюджетные трансферты</a:t>
            </a:r>
            <a:r>
              <a:rPr lang="ru-RU" sz="1200" dirty="0">
                <a:solidFill>
                  <a:srgbClr val="000000"/>
                </a:solidFill>
                <a:latin typeface="Times New Roman" panose="02020603050405020304" pitchFamily="18" charset="0"/>
                <a:cs typeface="Times New Roman" panose="02020603050405020304"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Дотации</a:t>
            </a:r>
            <a:r>
              <a:rPr lang="ru-RU" sz="1200" dirty="0">
                <a:solidFill>
                  <a:srgbClr val="000000"/>
                </a:solidFill>
                <a:latin typeface="Times New Roman" panose="02020603050405020304" pitchFamily="18" charset="0"/>
                <a:cs typeface="Times New Roman" panose="02020603050405020304" pitchFamily="18" charset="0"/>
              </a:rPr>
              <a:t> - межбюджетные трансферты, предоставляемые на безвозмездной и безвозвратной основе;</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Бюджетные полномочия </a:t>
            </a:r>
            <a:r>
              <a:rPr lang="ru-RU" sz="1200" dirty="0">
                <a:solidFill>
                  <a:srgbClr val="000000"/>
                </a:solidFill>
                <a:latin typeface="Times New Roman" panose="02020603050405020304" pitchFamily="18" charset="0"/>
                <a:cs typeface="Times New Roman" panose="02020603050405020304" pitchFamily="18" charset="0"/>
              </a:rPr>
              <a:t>-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r>
              <a:rPr lang="ru-RU" sz="1200" dirty="0">
                <a:solidFill>
                  <a:prstClr val="black"/>
                </a:solidFill>
                <a:latin typeface="Times New Roman" panose="02020603050405020304" pitchFamily="18" charset="0"/>
                <a:cs typeface="Times New Roman" panose="02020603050405020304" pitchFamily="18" charset="0"/>
              </a:rPr>
              <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смета доходов и расходов </a:t>
            </a:r>
            <a:r>
              <a:rPr lang="ru-RU" sz="1200" dirty="0">
                <a:solidFill>
                  <a:prstClr val="black"/>
                </a:solidFill>
                <a:latin typeface="Times New Roman" panose="02020603050405020304" pitchFamily="18" charset="0"/>
                <a:cs typeface="Times New Roman" panose="02020603050405020304" pitchFamily="18" charset="0"/>
              </a:rPr>
              <a:t>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государственные (муниципальные) услуги (работы) </a:t>
            </a:r>
            <a:r>
              <a:rPr lang="ru-RU" sz="1200" dirty="0">
                <a:solidFill>
                  <a:prstClr val="black"/>
                </a:solidFill>
                <a:latin typeface="Times New Roman" panose="02020603050405020304" pitchFamily="18" charset="0"/>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Государственное (муниципальное) задание </a:t>
            </a:r>
            <a:r>
              <a:rPr lang="ru-RU" sz="1200" dirty="0">
                <a:solidFill>
                  <a:prstClr val="black"/>
                </a:solidFill>
                <a:latin typeface="Times New Roman" panose="02020603050405020304" pitchFamily="18" charset="0"/>
                <a:cs typeface="Times New Roman" panose="02020603050405020304" pitchFamily="18" charset="0"/>
              </a:rPr>
              <a:t>-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Бюджетные инвестиции </a:t>
            </a:r>
            <a:r>
              <a:rPr lang="ru-RU" sz="1200" dirty="0">
                <a:solidFill>
                  <a:prstClr val="black"/>
                </a:solidFill>
                <a:latin typeface="Times New Roman" panose="02020603050405020304" pitchFamily="18" charset="0"/>
                <a:cs typeface="Times New Roman" panose="02020603050405020304" pitchFamily="18" charset="0"/>
              </a:rPr>
              <a:t>- бюджетные средства, направляемые на создание или увеличение за счет средств бюджета стоимости государственного (муниципального) имущества;</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Финансовые органы </a:t>
            </a:r>
            <a:r>
              <a:rPr lang="ru-RU" sz="1200" dirty="0">
                <a:solidFill>
                  <a:prstClr val="black"/>
                </a:solidFill>
                <a:latin typeface="Times New Roman" panose="02020603050405020304" pitchFamily="18" charset="0"/>
                <a:cs typeface="Times New Roman" panose="02020603050405020304" pitchFamily="18" charset="0"/>
              </a:rPr>
              <a:t>-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Главный распорядитель бюджетных средств </a:t>
            </a:r>
            <a:r>
              <a:rPr lang="ru-RU" sz="1200" dirty="0">
                <a:solidFill>
                  <a:prstClr val="black"/>
                </a:solidFill>
                <a:latin typeface="Times New Roman" panose="02020603050405020304" pitchFamily="18" charset="0"/>
                <a:cs typeface="Times New Roman" panose="02020603050405020304" pitchFamily="18" charset="0"/>
              </a:rPr>
              <a:t>(главный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br>
              <a:rPr lang="ru-RU" sz="1200" dirty="0">
                <a:solidFill>
                  <a:prstClr val="black"/>
                </a:solidFill>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21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6" y="857251"/>
            <a:ext cx="8958263" cy="5250656"/>
          </a:xfrm>
        </p:spPr>
        <p:txBody>
          <a:bodyPr>
            <a:normAutofit fontScale="90000"/>
          </a:bodyPr>
          <a:lstStyle/>
          <a:p>
            <a:pPr algn="ctr"/>
            <a:r>
              <a:rPr lang="ru-RU" sz="2400" b="1" dirty="0">
                <a:solidFill>
                  <a:srgbClr val="002060"/>
                </a:solidFill>
                <a:latin typeface="Times New Roman" panose="02020603050405020304" pitchFamily="18" charset="0"/>
                <a:cs typeface="Times New Roman" panose="02020603050405020304" pitchFamily="18" charset="0"/>
              </a:rPr>
              <a:t>ОСНОВНЫЕ ТЕРМИНЫ И ОПРЕДЕЛЕНИЯ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Получатель бюджетных средств </a:t>
            </a:r>
            <a:r>
              <a:rPr lang="ru-RU" sz="1200" dirty="0">
                <a:latin typeface="Times New Roman" panose="02020603050405020304" pitchFamily="18" charset="0"/>
                <a:cs typeface="Times New Roman" panose="02020603050405020304" pitchFamily="18" charset="0"/>
              </a:rPr>
              <a:t>(получатель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Казенное учреждение </a:t>
            </a:r>
            <a:r>
              <a:rPr lang="ru-RU" sz="1200" dirty="0">
                <a:latin typeface="Times New Roman" panose="02020603050405020304" pitchFamily="18" charset="0"/>
                <a:cs typeface="Times New Roman" panose="02020603050405020304" pitchFamily="18" charset="0"/>
              </a:rPr>
              <a:t>-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Ведомственная структура расходов бюджета </a:t>
            </a:r>
            <a:r>
              <a:rPr lang="ru-RU" sz="1200" dirty="0">
                <a:latin typeface="Times New Roman" panose="02020603050405020304" pitchFamily="18" charset="0"/>
                <a:cs typeface="Times New Roman" panose="0202060305040502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Администратор доходов бюджета </a:t>
            </a:r>
            <a:r>
              <a:rPr lang="ru-RU" sz="1200" dirty="0">
                <a:latin typeface="Times New Roman" panose="02020603050405020304" pitchFamily="18" charset="0"/>
                <a:cs typeface="Times New Roman" panose="02020603050405020304" pitchFamily="18" charset="0"/>
              </a:rPr>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Государственная или муниципальная гарантия </a:t>
            </a:r>
            <a:r>
              <a:rPr lang="ru-RU" sz="1200" dirty="0">
                <a:latin typeface="Times New Roman" panose="02020603050405020304" pitchFamily="18" charset="0"/>
                <a:cs typeface="Times New Roman" panose="02020603050405020304" pitchFamily="18" charset="0"/>
              </a:rPr>
              <a:t>(государственная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Текущий финансовый год </a:t>
            </a:r>
            <a:r>
              <a:rPr lang="ru-RU" sz="1200" dirty="0">
                <a:latin typeface="Times New Roman" panose="02020603050405020304" pitchFamily="18" charset="0"/>
                <a:cs typeface="Times New Roman" panose="02020603050405020304" pitchFamily="18"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Очередной финансовый год </a:t>
            </a:r>
            <a:r>
              <a:rPr lang="ru-RU" sz="1200" dirty="0">
                <a:latin typeface="Times New Roman" panose="02020603050405020304" pitchFamily="18" charset="0"/>
                <a:cs typeface="Times New Roman" panose="02020603050405020304" pitchFamily="18" charset="0"/>
              </a:rPr>
              <a:t>- год, следующий за текущим финансовым годом;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Плановый период </a:t>
            </a:r>
            <a:r>
              <a:rPr lang="ru-RU" sz="1200" dirty="0">
                <a:latin typeface="Times New Roman" panose="02020603050405020304" pitchFamily="18" charset="0"/>
                <a:cs typeface="Times New Roman" panose="02020603050405020304" pitchFamily="18" charset="0"/>
              </a:rPr>
              <a:t>- два финансовых года, следующие за очередным финансовым годом;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Отчетный финансовый год </a:t>
            </a:r>
            <a:r>
              <a:rPr lang="ru-RU" sz="1200" dirty="0">
                <a:latin typeface="Times New Roman" panose="02020603050405020304" pitchFamily="18" charset="0"/>
                <a:cs typeface="Times New Roman" panose="02020603050405020304" pitchFamily="18" charset="0"/>
              </a:rPr>
              <a:t>- год, предшествующий текущему финансовому году.</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62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06396425"/>
              </p:ext>
            </p:extLst>
          </p:nvPr>
        </p:nvGraphicFramePr>
        <p:xfrm>
          <a:off x="179512" y="116633"/>
          <a:ext cx="792088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descr="3D-человек - Создать мем - Meme-arsenal.com"/>
          <p:cNvPicPr/>
          <p:nvPr/>
        </p:nvPicPr>
        <p:blipFill>
          <a:blip r:embed="rId7">
            <a:extLst>
              <a:ext uri="{28A0092B-C50C-407E-A947-70E740481C1C}">
                <a14:useLocalDpi xmlns:a14="http://schemas.microsoft.com/office/drawing/2010/main" val="0"/>
              </a:ext>
            </a:extLst>
          </a:blip>
          <a:srcRect/>
          <a:stretch>
            <a:fillRect/>
          </a:stretch>
        </p:blipFill>
        <p:spPr bwMode="auto">
          <a:xfrm>
            <a:off x="8172400" y="4797152"/>
            <a:ext cx="971600" cy="1728192"/>
          </a:xfrm>
          <a:prstGeom prst="rect">
            <a:avLst/>
          </a:prstGeom>
          <a:noFill/>
          <a:ln>
            <a:noFill/>
          </a:ln>
        </p:spPr>
      </p:pic>
      <p:pic>
        <p:nvPicPr>
          <p:cNvPr id="6" name="Рисунок 5" descr="3D-человек - Создать мем - Meme-arsenal.com"/>
          <p:cNvPicPr/>
          <p:nvPr/>
        </p:nvPicPr>
        <p:blipFill>
          <a:blip r:embed="rId7">
            <a:extLst>
              <a:ext uri="{28A0092B-C50C-407E-A947-70E740481C1C}">
                <a14:useLocalDpi xmlns:a14="http://schemas.microsoft.com/office/drawing/2010/main" val="0"/>
              </a:ext>
            </a:extLst>
          </a:blip>
          <a:srcRect/>
          <a:stretch>
            <a:fillRect/>
          </a:stretch>
        </p:blipFill>
        <p:spPr bwMode="auto">
          <a:xfrm>
            <a:off x="8324800" y="4949552"/>
            <a:ext cx="971600" cy="1728192"/>
          </a:xfrm>
          <a:prstGeom prst="rect">
            <a:avLst/>
          </a:prstGeom>
          <a:noFill/>
          <a:ln>
            <a:noFill/>
          </a:ln>
        </p:spPr>
      </p:pic>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8486" y="279666"/>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65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01522222"/>
              </p:ext>
            </p:extLst>
          </p:nvPr>
        </p:nvGraphicFramePr>
        <p:xfrm>
          <a:off x="179512" y="188640"/>
          <a:ext cx="79208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5157192"/>
            <a:ext cx="89959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818" y="476672"/>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3807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1450</Words>
  <Application>Microsoft Office PowerPoint</Application>
  <PresentationFormat>Экран (4:3)</PresentationFormat>
  <Paragraphs>461</Paragraphs>
  <Slides>31</Slides>
  <Notes>22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6</vt:i4>
      </vt:variant>
      <vt:variant>
        <vt:lpstr>Заголовки слайдов</vt:lpstr>
      </vt:variant>
      <vt:variant>
        <vt:i4>31</vt:i4>
      </vt:variant>
    </vt:vector>
  </HeadingPairs>
  <TitlesOfParts>
    <vt:vector size="45" baseType="lpstr">
      <vt:lpstr>Arial</vt:lpstr>
      <vt:lpstr>Calibri</vt:lpstr>
      <vt:lpstr>Calibri Light</vt:lpstr>
      <vt:lpstr>Century Schoolbook</vt:lpstr>
      <vt:lpstr>Constantia</vt:lpstr>
      <vt:lpstr>Times New Roman</vt:lpstr>
      <vt:lpstr>Wingdings</vt:lpstr>
      <vt:lpstr>Wingdings 2</vt:lpstr>
      <vt:lpstr>Тема Office</vt:lpstr>
      <vt:lpstr>Поток</vt:lpstr>
      <vt:lpstr>1_Поток</vt:lpstr>
      <vt:lpstr>2_Поток</vt:lpstr>
      <vt:lpstr>1_Тема Office</vt:lpstr>
      <vt:lpstr>Эркер</vt:lpstr>
      <vt:lpstr>Презентация PowerPoint</vt:lpstr>
      <vt:lpstr>Презентация PowerPoint</vt:lpstr>
      <vt:lpstr>Презентация PowerPoint</vt:lpstr>
      <vt:lpstr>Презентация PowerPoint</vt:lpstr>
      <vt:lpstr>ОСНОВНЫЕ ТЕРМИНЫ И ОПРЕДЕЛЕНИЯ  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Бюджетная система Российской Федерации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Доходы бюджета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 Расходы бюджета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 Дефицит бюджета - превышение расходов бюджета над его доходами; Профицит бюджета - превышение доходов бюджета над его расходами; 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Бюджетная роспись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 Бюджетные ассигнования - предельные объемы денежных средств, предусмотренных в соответствующем финансовом году для исполнения бюджетных обязательств; Государственный или муниципальный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vt:lpstr>
      <vt:lpstr>ОСНОВНЫЕ ТЕРМИНЫ И ОПРЕДЕЛЕНИЯ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 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Дотации - межбюджетные трансферты, предоставляемые на безвозмездной и безвозвратной основе; Бюджетные полномочия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 смета доходов и расходов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 государственные (муниципальные) услуги (работы)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 Государственное (муниципальное) задание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 Бюджетные инвестиции - бюджетные средства, направляемые на создание или увеличение за счет средств бюджета стоимости государственного (муниципального) имущества; Финансовые органы -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 Главный распорядитель бюджетных средств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vt:lpstr>
      <vt:lpstr>ОСНОВНЫЕ ТЕРМИНЫ И ОПРЕДЕЛЕНИЯ  Получатель бюджетных средств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Администратор доходов бюджета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 Текущий финансовый год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Очередной финансовый год - год, следующий за текущим финансовым годом; Плановый период - два финансовых года, следующие за очередным финансовым годом; Отчетный финансовый год - год, предшествующий текущему финансовому году.  </vt:lpstr>
      <vt:lpstr>Презентация PowerPoint</vt:lpstr>
      <vt:lpstr>Презентация PowerPoint</vt:lpstr>
      <vt:lpstr>  Основные характеристики бюджета Пудостьского сельского поселения на 2022 и плановый период 2023 и 2024 годы:</vt:lpstr>
      <vt:lpstr>  Информация об объеме и структуре налоговых и неналоговых доходов бюджета Пудостьского сельского поселения и межбюджетных трансфертов </vt:lpstr>
      <vt:lpstr>Информация о расходной части бюджета  Пудостьского сельского поселения по разделам и подразделам классификации расходов</vt:lpstr>
      <vt:lpstr>Презентация PowerPoint</vt:lpstr>
      <vt:lpstr>Информация о расходной части бюджета  Пудостьского сельского поселения  по муниципальной программе на 2022 год и плановый период 2023 и 2024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Финансы</dc:creator>
  <cp:lastModifiedBy>Наталья Борисовна</cp:lastModifiedBy>
  <cp:revision>175</cp:revision>
  <cp:lastPrinted>2022-03-17T13:12:36Z</cp:lastPrinted>
  <dcterms:created xsi:type="dcterms:W3CDTF">2021-12-04T11:11:46Z</dcterms:created>
  <dcterms:modified xsi:type="dcterms:W3CDTF">2022-03-18T11:53:46Z</dcterms:modified>
</cp:coreProperties>
</file>