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34"/>
  </p:notesMasterIdLst>
  <p:sldIdLst>
    <p:sldId id="291" r:id="rId7"/>
    <p:sldId id="256" r:id="rId8"/>
    <p:sldId id="292" r:id="rId9"/>
    <p:sldId id="293" r:id="rId10"/>
    <p:sldId id="296" r:id="rId11"/>
    <p:sldId id="297" r:id="rId12"/>
    <p:sldId id="298" r:id="rId13"/>
    <p:sldId id="257" r:id="rId14"/>
    <p:sldId id="258" r:id="rId15"/>
    <p:sldId id="300" r:id="rId16"/>
    <p:sldId id="301" r:id="rId17"/>
    <p:sldId id="302" r:id="rId18"/>
    <p:sldId id="304" r:id="rId19"/>
    <p:sldId id="259" r:id="rId20"/>
    <p:sldId id="260" r:id="rId21"/>
    <p:sldId id="261" r:id="rId22"/>
    <p:sldId id="263" r:id="rId23"/>
    <p:sldId id="262" r:id="rId24"/>
    <p:sldId id="265" r:id="rId25"/>
    <p:sldId id="266" r:id="rId26"/>
    <p:sldId id="267" r:id="rId27"/>
    <p:sldId id="269" r:id="rId28"/>
    <p:sldId id="271" r:id="rId29"/>
    <p:sldId id="287" r:id="rId30"/>
    <p:sldId id="272" r:id="rId31"/>
    <p:sldId id="294" r:id="rId32"/>
    <p:sldId id="295" r:id="rId33"/>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80193" autoAdjust="0"/>
  </p:normalViewPr>
  <p:slideViewPr>
    <p:cSldViewPr>
      <p:cViewPr varScale="1">
        <p:scale>
          <a:sx n="72" d="100"/>
          <a:sy n="72" d="100"/>
        </p:scale>
        <p:origin x="115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rgbClr val="C00000"/>
                </a:solidFill>
                <a:latin typeface="+mn-lt"/>
                <a:ea typeface="+mn-ea"/>
                <a:cs typeface="+mn-cs"/>
              </a:defRPr>
            </a:pPr>
            <a:r>
              <a:rPr lang="ru-RU" dirty="0" smtClean="0">
                <a:solidFill>
                  <a:srgbClr val="C00000"/>
                </a:solidFill>
                <a:latin typeface="Times New Roman" panose="02020603050405020304" pitchFamily="18" charset="0"/>
                <a:cs typeface="Times New Roman" panose="02020603050405020304" pitchFamily="18" charset="0"/>
              </a:rPr>
              <a:t>Объём и структура </a:t>
            </a:r>
            <a:r>
              <a:rPr lang="ru-RU" dirty="0">
                <a:solidFill>
                  <a:srgbClr val="C00000"/>
                </a:solidFill>
                <a:latin typeface="Times New Roman" panose="02020603050405020304" pitchFamily="18" charset="0"/>
                <a:cs typeface="Times New Roman" panose="02020603050405020304" pitchFamily="18" charset="0"/>
              </a:rPr>
              <a:t>налоговых и неналоговых </a:t>
            </a:r>
            <a:r>
              <a:rPr lang="ru-RU" dirty="0" smtClean="0">
                <a:solidFill>
                  <a:srgbClr val="C00000"/>
                </a:solidFill>
                <a:latin typeface="Times New Roman" panose="02020603050405020304" pitchFamily="18" charset="0"/>
                <a:cs typeface="Times New Roman" panose="02020603050405020304" pitchFamily="18" charset="0"/>
              </a:rPr>
              <a:t>доходов</a:t>
            </a:r>
            <a:r>
              <a:rPr lang="ru-RU" baseline="0" dirty="0" smtClean="0">
                <a:solidFill>
                  <a:srgbClr val="C00000"/>
                </a:solidFill>
                <a:latin typeface="Times New Roman" panose="02020603050405020304" pitchFamily="18" charset="0"/>
                <a:cs typeface="Times New Roman" panose="02020603050405020304" pitchFamily="18" charset="0"/>
              </a:rPr>
              <a:t> </a:t>
            </a:r>
            <a:r>
              <a:rPr lang="ru-RU" dirty="0" smtClean="0">
                <a:solidFill>
                  <a:srgbClr val="C00000"/>
                </a:solidFill>
                <a:latin typeface="Times New Roman" panose="02020603050405020304" pitchFamily="18" charset="0"/>
                <a:cs typeface="Times New Roman" panose="02020603050405020304" pitchFamily="18" charset="0"/>
              </a:rPr>
              <a:t>на </a:t>
            </a:r>
            <a:r>
              <a:rPr lang="ru-RU" dirty="0" smtClean="0">
                <a:solidFill>
                  <a:srgbClr val="C00000"/>
                </a:solidFill>
                <a:latin typeface="Times New Roman" panose="02020603050405020304" pitchFamily="18" charset="0"/>
                <a:cs typeface="Times New Roman" panose="02020603050405020304" pitchFamily="18" charset="0"/>
              </a:rPr>
              <a:t>2023 </a:t>
            </a:r>
            <a:r>
              <a:rPr lang="ru-RU" dirty="0">
                <a:solidFill>
                  <a:srgbClr val="C00000"/>
                </a:solidFill>
                <a:latin typeface="Times New Roman" panose="02020603050405020304" pitchFamily="18" charset="0"/>
                <a:cs typeface="Times New Roman" panose="02020603050405020304" pitchFamily="18" charset="0"/>
              </a:rPr>
              <a:t>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rgbClr val="C00000"/>
              </a:solidFill>
              <a:latin typeface="+mn-lt"/>
              <a:ea typeface="+mn-ea"/>
              <a:cs typeface="+mn-cs"/>
            </a:defRPr>
          </a:pPr>
          <a:endParaRPr lang="ru-RU"/>
        </a:p>
      </c:txPr>
    </c:title>
    <c:autoTitleDeleted val="0"/>
    <c:plotArea>
      <c:layout/>
      <c:pieChart>
        <c:varyColors val="1"/>
        <c:ser>
          <c:idx val="0"/>
          <c:order val="0"/>
          <c:tx>
            <c:strRef>
              <c:f>Лист1!$B$1</c:f>
              <c:strCache>
                <c:ptCount val="1"/>
                <c:pt idx="0">
                  <c:v>Структура налоговых и неналоговых доходов на 2023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Lbls>
            <c:dLbl>
              <c:idx val="2"/>
              <c:layout>
                <c:manualLayout>
                  <c:x val="-1.9231866102179123E-2"/>
                  <c:y val="-0.1545304197104369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1364726835907121"/>
                  <c:y val="-0.17969805198699726"/>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1.7172571103210754E-2"/>
                  <c:y val="0.1123186482661005"/>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1"/>
              <c:showBubbleSize val="0"/>
              <c:extLst>
                <c:ext xmlns:c15="http://schemas.microsoft.com/office/drawing/2012/chart" uri="{CE6537A1-D6FC-4f65-9D91-7224C49458BB}">
                  <c15:layout>
                    <c:manualLayout>
                      <c:w val="5.5115403844017329E-2"/>
                      <c:h val="5.350888241150574E-2"/>
                    </c:manualLayout>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Лист1!$A$2:$A$10</c:f>
              <c:strCache>
                <c:ptCount val="9"/>
                <c:pt idx="0">
                  <c:v>Налог на доходы физических лиц</c:v>
                </c:pt>
                <c:pt idx="1">
                  <c:v>Акцизы по подакцизным товарам (продукции), производимым на территории Российской Федерации                </c:v>
                </c:pt>
                <c:pt idx="2">
                  <c:v>Единый сельскохозяйственный налог </c:v>
                </c:pt>
                <c:pt idx="3">
                  <c:v>Налог на имущество физических лиц </c:v>
                </c:pt>
                <c:pt idx="4">
                  <c:v>Земельный налог</c:v>
                </c:pt>
                <c:pt idx="5">
                  <c:v>Доходы от использования имущества </c:v>
                </c:pt>
                <c:pt idx="6">
                  <c:v>Доходы от оказания платных услуг (работ) и компенсации затрат государства</c:v>
                </c:pt>
                <c:pt idx="7">
                  <c:v>Доходы от продажи материальных и нематериальных активов</c:v>
                </c:pt>
                <c:pt idx="8">
                  <c:v>Штрафы, санкции, возмещение ущерба </c:v>
                </c:pt>
              </c:strCache>
            </c:strRef>
          </c:cat>
          <c:val>
            <c:numRef>
              <c:f>Лист1!$B$2:$B$10</c:f>
              <c:numCache>
                <c:formatCode>0.0</c:formatCode>
                <c:ptCount val="9"/>
                <c:pt idx="0">
                  <c:v>16925.7</c:v>
                </c:pt>
                <c:pt idx="1">
                  <c:v>3580</c:v>
                </c:pt>
                <c:pt idx="2">
                  <c:v>1298.9000000000001</c:v>
                </c:pt>
                <c:pt idx="3">
                  <c:v>1640</c:v>
                </c:pt>
                <c:pt idx="4">
                  <c:v>10590.5</c:v>
                </c:pt>
                <c:pt idx="5">
                  <c:v>2184.9</c:v>
                </c:pt>
                <c:pt idx="6">
                  <c:v>900</c:v>
                </c:pt>
                <c:pt idx="7">
                  <c:v>1630</c:v>
                </c:pt>
                <c:pt idx="8">
                  <c:v>50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egendEntry>
        <c:idx val="3"/>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60191861122573687"/>
          <c:y val="0.14731308551345257"/>
          <c:w val="0.35871324317139369"/>
          <c:h val="0.8526869144865474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mn-lt"/>
                <a:ea typeface="+mn-ea"/>
                <a:cs typeface="+mn-cs"/>
              </a:defRPr>
            </a:pPr>
            <a:r>
              <a:rPr lang="ru-RU" dirty="0" smtClean="0">
                <a:solidFill>
                  <a:schemeClr val="accent2"/>
                </a:solidFill>
                <a:latin typeface="Times New Roman" panose="02020603050405020304" pitchFamily="18" charset="0"/>
                <a:cs typeface="Times New Roman" panose="02020603050405020304" pitchFamily="18" charset="0"/>
              </a:rPr>
              <a:t>Объём</a:t>
            </a:r>
            <a:r>
              <a:rPr lang="ru-RU" baseline="0" dirty="0" smtClean="0">
                <a:solidFill>
                  <a:schemeClr val="accent2"/>
                </a:solidFill>
                <a:latin typeface="Times New Roman" panose="02020603050405020304" pitchFamily="18" charset="0"/>
                <a:cs typeface="Times New Roman" panose="02020603050405020304" pitchFamily="18" charset="0"/>
              </a:rPr>
              <a:t> и с</a:t>
            </a:r>
            <a:r>
              <a:rPr lang="ru-RU" dirty="0" smtClean="0">
                <a:solidFill>
                  <a:schemeClr val="accent2"/>
                </a:solidFill>
                <a:latin typeface="Times New Roman" panose="02020603050405020304" pitchFamily="18" charset="0"/>
                <a:cs typeface="Times New Roman" panose="02020603050405020304" pitchFamily="18" charset="0"/>
              </a:rPr>
              <a:t>труктура </a:t>
            </a:r>
            <a:r>
              <a:rPr lang="ru-RU" dirty="0">
                <a:solidFill>
                  <a:schemeClr val="accent2"/>
                </a:solidFill>
                <a:latin typeface="Times New Roman" panose="02020603050405020304" pitchFamily="18" charset="0"/>
                <a:cs typeface="Times New Roman" panose="02020603050405020304" pitchFamily="18" charset="0"/>
              </a:rPr>
              <a:t>безвозмездных </a:t>
            </a:r>
            <a:r>
              <a:rPr lang="ru-RU" dirty="0" smtClean="0">
                <a:solidFill>
                  <a:schemeClr val="accent2"/>
                </a:solidFill>
                <a:latin typeface="Times New Roman" panose="02020603050405020304" pitchFamily="18" charset="0"/>
                <a:cs typeface="Times New Roman" panose="02020603050405020304" pitchFamily="18" charset="0"/>
              </a:rPr>
              <a:t>поступлений</a:t>
            </a:r>
            <a:r>
              <a:rPr lang="ru-RU" baseline="0" dirty="0" smtClean="0">
                <a:solidFill>
                  <a:schemeClr val="accent2"/>
                </a:solidFill>
                <a:latin typeface="Times New Roman" panose="02020603050405020304" pitchFamily="18" charset="0"/>
                <a:cs typeface="Times New Roman" panose="02020603050405020304" pitchFamily="18" charset="0"/>
              </a:rPr>
              <a:t> </a:t>
            </a:r>
            <a:r>
              <a:rPr lang="ru-RU" dirty="0" smtClean="0">
                <a:solidFill>
                  <a:schemeClr val="accent2"/>
                </a:solidFill>
                <a:latin typeface="Times New Roman" panose="02020603050405020304" pitchFamily="18" charset="0"/>
                <a:cs typeface="Times New Roman" panose="02020603050405020304" pitchFamily="18" charset="0"/>
              </a:rPr>
              <a:t>на </a:t>
            </a:r>
            <a:r>
              <a:rPr lang="ru-RU" dirty="0" smtClean="0">
                <a:solidFill>
                  <a:schemeClr val="accent2"/>
                </a:solidFill>
                <a:latin typeface="Times New Roman" panose="02020603050405020304" pitchFamily="18" charset="0"/>
                <a:cs typeface="Times New Roman" panose="02020603050405020304" pitchFamily="18" charset="0"/>
              </a:rPr>
              <a:t>2023 </a:t>
            </a:r>
            <a:r>
              <a:rPr lang="ru-RU" dirty="0">
                <a:solidFill>
                  <a:schemeClr val="accent2"/>
                </a:solidFill>
                <a:latin typeface="Times New Roman" panose="02020603050405020304" pitchFamily="18" charset="0"/>
                <a:cs typeface="Times New Roman" panose="02020603050405020304" pitchFamily="18" charset="0"/>
              </a:rPr>
              <a:t>год</a:t>
            </a:r>
          </a:p>
        </c:rich>
      </c:tx>
      <c:layout>
        <c:manualLayout>
          <c:xMode val="edge"/>
          <c:yMode val="edge"/>
          <c:x val="0.18039746425481343"/>
          <c:y val="4.2900638667775652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mn-lt"/>
              <a:ea typeface="+mn-ea"/>
              <a:cs typeface="+mn-cs"/>
            </a:defRPr>
          </a:pPr>
          <a:endParaRPr lang="ru-RU"/>
        </a:p>
      </c:txPr>
    </c:title>
    <c:autoTitleDeleted val="0"/>
    <c:plotArea>
      <c:layout>
        <c:manualLayout>
          <c:layoutTarget val="inner"/>
          <c:xMode val="edge"/>
          <c:yMode val="edge"/>
          <c:x val="4.7031811280228125E-2"/>
          <c:y val="0.20711430889241622"/>
          <c:w val="0.61459573274927126"/>
          <c:h val="0.70435229164670921"/>
        </c:manualLayout>
      </c:layout>
      <c:pieChart>
        <c:varyColors val="1"/>
        <c:ser>
          <c:idx val="0"/>
          <c:order val="0"/>
          <c:tx>
            <c:strRef>
              <c:f>Лист1!$B$1</c:f>
              <c:strCache>
                <c:ptCount val="1"/>
                <c:pt idx="0">
                  <c:v>Структура безвозмездных поступлений на 2022 год</c:v>
                </c:pt>
              </c:strCache>
            </c:strRef>
          </c:tx>
          <c:explosion val="2"/>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dLbl>
              <c:idx val="3"/>
              <c:layout>
                <c:manualLayout>
                  <c:x val="1.0509414297882184E-2"/>
                  <c:y val="0.1375762578683082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7.9693526116145826E-3"/>
                  <c:y val="7.4050770672839619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Лист1!$A$2:$A$6</c:f>
              <c:strCache>
                <c:ptCount val="5"/>
                <c:pt idx="0">
                  <c:v>Дотация                                 </c:v>
                </c:pt>
                <c:pt idx="1">
                  <c:v>Субсидии                               </c:v>
                </c:pt>
                <c:pt idx="2">
                  <c:v>Субвенции                             </c:v>
                </c:pt>
                <c:pt idx="3">
                  <c:v>Иные межбюджетные трасферты                      </c:v>
                </c:pt>
                <c:pt idx="4">
                  <c:v>Прочие безвозмездные поступления</c:v>
                </c:pt>
              </c:strCache>
            </c:strRef>
          </c:cat>
          <c:val>
            <c:numRef>
              <c:f>Лист1!$B$2:$B$6</c:f>
              <c:numCache>
                <c:formatCode>#,##0.00</c:formatCode>
                <c:ptCount val="5"/>
                <c:pt idx="0">
                  <c:v>37407.1</c:v>
                </c:pt>
                <c:pt idx="1">
                  <c:v>11736.9</c:v>
                </c:pt>
                <c:pt idx="2">
                  <c:v>606.20000000000005</c:v>
                </c:pt>
                <c:pt idx="3">
                  <c:v>50</c:v>
                </c:pt>
                <c:pt idx="4">
                  <c:v>150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449365414424845"/>
          <c:y val="0.17979122532798003"/>
          <c:w val="0.31382663831002905"/>
          <c:h val="0.651409232067653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rPr>
              <a:t>Объём</a:t>
            </a:r>
            <a:r>
              <a:rPr lang="ru-RU" baseline="0" dirty="0" smtClean="0">
                <a:solidFill>
                  <a:schemeClr val="accent2"/>
                </a:solidFill>
              </a:rPr>
              <a:t> и с</a:t>
            </a:r>
            <a:r>
              <a:rPr lang="ru-RU" dirty="0" smtClean="0">
                <a:solidFill>
                  <a:schemeClr val="accent2"/>
                </a:solidFill>
              </a:rPr>
              <a:t>труктура </a:t>
            </a:r>
            <a:r>
              <a:rPr lang="ru-RU" dirty="0">
                <a:solidFill>
                  <a:schemeClr val="accent2"/>
                </a:solidFill>
              </a:rPr>
              <a:t>расходов бюджета на </a:t>
            </a:r>
            <a:r>
              <a:rPr lang="ru-RU" dirty="0" smtClean="0">
                <a:solidFill>
                  <a:schemeClr val="accent2"/>
                </a:solidFill>
              </a:rPr>
              <a:t>2023 </a:t>
            </a:r>
            <a:r>
              <a:rPr lang="ru-RU" dirty="0">
                <a:solidFill>
                  <a:schemeClr val="accent2"/>
                </a:solidFill>
              </a:rPr>
              <a:t>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расходов бюджета на 2022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Lbls>
            <c:dLbl>
              <c:idx val="2"/>
              <c:layout>
                <c:manualLayout>
                  <c:x val="-0.10964257745582692"/>
                  <c:y val="2.636598430386628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3.5355097645734426E-2"/>
                  <c:y val="0.1425465834632606"/>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Лист1!$A$2:$A$10</c:f>
              <c:strCache>
                <c:ptCount val="9"/>
                <c:pt idx="0">
                  <c:v>Общегосударственные расходы                   </c:v>
                </c:pt>
                <c:pt idx="1">
                  <c:v>Национальная оборона                                   </c:v>
                </c:pt>
                <c:pt idx="2">
                  <c:v>Национальная безопасность и правохранительная деятельность                        </c:v>
                </c:pt>
                <c:pt idx="3">
                  <c:v>Национальная экономика                                  </c:v>
                </c:pt>
                <c:pt idx="4">
                  <c:v>Жилищно-коммунальное хозяйство</c:v>
                </c:pt>
                <c:pt idx="5">
                  <c:v>Образование                                                  </c:v>
                </c:pt>
                <c:pt idx="6">
                  <c:v>Культура ,кинематография                                          </c:v>
                </c:pt>
                <c:pt idx="7">
                  <c:v>Социальная политика</c:v>
                </c:pt>
                <c:pt idx="8">
                  <c:v>Физическая культура и спорт                                 </c:v>
                </c:pt>
              </c:strCache>
            </c:strRef>
          </c:cat>
          <c:val>
            <c:numRef>
              <c:f>Лист1!$B$2:$B$10</c:f>
              <c:numCache>
                <c:formatCode>0.00</c:formatCode>
                <c:ptCount val="9"/>
                <c:pt idx="0">
                  <c:v>20464.7</c:v>
                </c:pt>
                <c:pt idx="1">
                  <c:v>599.1</c:v>
                </c:pt>
                <c:pt idx="2">
                  <c:v>670</c:v>
                </c:pt>
                <c:pt idx="3">
                  <c:v>14100</c:v>
                </c:pt>
                <c:pt idx="4">
                  <c:v>19100</c:v>
                </c:pt>
                <c:pt idx="5">
                  <c:v>1000</c:v>
                </c:pt>
                <c:pt idx="6">
                  <c:v>31400</c:v>
                </c:pt>
                <c:pt idx="7">
                  <c:v>130.5</c:v>
                </c:pt>
                <c:pt idx="8">
                  <c:v>2810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389873231853552"/>
          <c:y val="0.12381910748992932"/>
          <c:w val="0.39677720131173216"/>
          <c:h val="0.762864675460529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latin typeface="Times New Roman" panose="02020603050405020304" pitchFamily="18" charset="0"/>
                <a:cs typeface="Times New Roman" panose="02020603050405020304" pitchFamily="18" charset="0"/>
              </a:rPr>
              <a:t>Объём и структура </a:t>
            </a:r>
            <a:r>
              <a:rPr lang="ru-RU" dirty="0">
                <a:solidFill>
                  <a:schemeClr val="accent2"/>
                </a:solidFill>
                <a:latin typeface="Times New Roman" panose="02020603050405020304" pitchFamily="18" charset="0"/>
                <a:cs typeface="Times New Roman" panose="02020603050405020304" pitchFamily="18" charset="0"/>
              </a:rPr>
              <a:t>налоговых и неналоговых </a:t>
            </a:r>
            <a:r>
              <a:rPr lang="ru-RU" dirty="0" smtClean="0">
                <a:solidFill>
                  <a:schemeClr val="accent2"/>
                </a:solidFill>
                <a:latin typeface="Times New Roman" panose="02020603050405020304" pitchFamily="18" charset="0"/>
                <a:cs typeface="Times New Roman" panose="02020603050405020304" pitchFamily="18" charset="0"/>
              </a:rPr>
              <a:t>доходов</a:t>
            </a:r>
            <a:r>
              <a:rPr lang="ru-RU" baseline="0" dirty="0" smtClean="0">
                <a:solidFill>
                  <a:schemeClr val="accent2"/>
                </a:solidFill>
                <a:latin typeface="Times New Roman" panose="02020603050405020304" pitchFamily="18" charset="0"/>
                <a:cs typeface="Times New Roman" panose="02020603050405020304" pitchFamily="18" charset="0"/>
              </a:rPr>
              <a:t> </a:t>
            </a:r>
            <a:r>
              <a:rPr lang="ru-RU" dirty="0" smtClean="0">
                <a:solidFill>
                  <a:schemeClr val="accent2"/>
                </a:solidFill>
                <a:latin typeface="Times New Roman" panose="02020603050405020304" pitchFamily="18" charset="0"/>
                <a:cs typeface="Times New Roman" panose="02020603050405020304" pitchFamily="18" charset="0"/>
              </a:rPr>
              <a:t>на </a:t>
            </a:r>
            <a:r>
              <a:rPr lang="ru-RU" dirty="0" smtClean="0">
                <a:solidFill>
                  <a:schemeClr val="accent2"/>
                </a:solidFill>
                <a:latin typeface="Times New Roman" panose="02020603050405020304" pitchFamily="18" charset="0"/>
                <a:cs typeface="Times New Roman" panose="02020603050405020304" pitchFamily="18" charset="0"/>
              </a:rPr>
              <a:t>2024 </a:t>
            </a:r>
            <a:r>
              <a:rPr lang="ru-RU" dirty="0">
                <a:solidFill>
                  <a:schemeClr val="accent2"/>
                </a:solidFill>
                <a:latin typeface="Times New Roman" panose="02020603050405020304" pitchFamily="18" charset="0"/>
                <a:cs typeface="Times New Roman" panose="02020603050405020304" pitchFamily="18" charset="0"/>
              </a:rPr>
              <a:t>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3.8278668625296774E-2"/>
          <c:y val="0.12855361749929017"/>
          <c:w val="0.56006122776481626"/>
          <c:h val="0.84009184164722439"/>
        </c:manualLayout>
      </c:layout>
      <c:pieChart>
        <c:varyColors val="1"/>
        <c:ser>
          <c:idx val="0"/>
          <c:order val="0"/>
          <c:tx>
            <c:strRef>
              <c:f>Лист1!$B$1</c:f>
              <c:strCache>
                <c:ptCount val="1"/>
                <c:pt idx="0">
                  <c:v>Структура налоговых и неналоговых доходов на 2023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2"/>
              <c:layout>
                <c:manualLayout>
                  <c:x val="4.8113069741222148E-2"/>
                  <c:y val="-0.1152172906714070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12733657165664719"/>
                  <c:y val="-0.1838192361342568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2.4685662945662986E-2"/>
                  <c:y val="0.1495717508799388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Лист1!$A$2:$A$9</c:f>
              <c:strCache>
                <c:ptCount val="8"/>
                <c:pt idx="0">
                  <c:v>Налог на доходы физических лиц                                                         </c:v>
                </c:pt>
                <c:pt idx="1">
                  <c:v>Акцизы по подакцизным товарам (продукции), проводимым на территории Российской Федерации</c:v>
                </c:pt>
                <c:pt idx="2">
                  <c:v>Единый сельскохозяйственный налог                             </c:v>
                </c:pt>
                <c:pt idx="3">
                  <c:v>Налог на имущество физических лиц                </c:v>
                </c:pt>
                <c:pt idx="4">
                  <c:v>Земельный налог                                                        </c:v>
                </c:pt>
                <c:pt idx="5">
                  <c:v>Доходы от использования имущества, находящегося в государственной и муниципальной собственности                                       </c:v>
                </c:pt>
                <c:pt idx="6">
                  <c:v>Доходы от оказания платных услуг (работ) и компенсации затрат государства                         </c:v>
                </c:pt>
                <c:pt idx="7">
                  <c:v>Штрафы, санкции, возмещение ущерба                             </c:v>
                </c:pt>
              </c:strCache>
            </c:strRef>
          </c:cat>
          <c:val>
            <c:numRef>
              <c:f>Лист1!$B$2:$B$9</c:f>
              <c:numCache>
                <c:formatCode>0.00</c:formatCode>
                <c:ptCount val="8"/>
                <c:pt idx="0">
                  <c:v>18008.900000000001</c:v>
                </c:pt>
                <c:pt idx="1">
                  <c:v>3730.4</c:v>
                </c:pt>
                <c:pt idx="2">
                  <c:v>1298.9000000000001</c:v>
                </c:pt>
                <c:pt idx="3">
                  <c:v>1658</c:v>
                </c:pt>
                <c:pt idx="4">
                  <c:v>10590.5</c:v>
                </c:pt>
                <c:pt idx="5">
                  <c:v>2234.9</c:v>
                </c:pt>
                <c:pt idx="6">
                  <c:v>900</c:v>
                </c:pt>
                <c:pt idx="7">
                  <c:v>50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519570289291528"/>
          <c:y val="0.15460248006631744"/>
          <c:w val="0.33793419088700288"/>
          <c:h val="0.845282758570171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latin typeface="Times New Roman" panose="02020603050405020304" pitchFamily="18" charset="0"/>
                <a:cs typeface="Times New Roman" panose="02020603050405020304" pitchFamily="18" charset="0"/>
              </a:rPr>
              <a:t>Объём</a:t>
            </a:r>
            <a:r>
              <a:rPr lang="ru-RU" baseline="0" dirty="0" smtClean="0">
                <a:solidFill>
                  <a:schemeClr val="accent2"/>
                </a:solidFill>
                <a:latin typeface="Times New Roman" panose="02020603050405020304" pitchFamily="18" charset="0"/>
                <a:cs typeface="Times New Roman" panose="02020603050405020304" pitchFamily="18" charset="0"/>
              </a:rPr>
              <a:t> и с</a:t>
            </a:r>
            <a:r>
              <a:rPr lang="ru-RU" dirty="0" smtClean="0">
                <a:solidFill>
                  <a:schemeClr val="accent2"/>
                </a:solidFill>
                <a:latin typeface="Times New Roman" panose="02020603050405020304" pitchFamily="18" charset="0"/>
                <a:cs typeface="Times New Roman" panose="02020603050405020304" pitchFamily="18" charset="0"/>
              </a:rPr>
              <a:t>труктура </a:t>
            </a:r>
            <a:r>
              <a:rPr lang="ru-RU" dirty="0">
                <a:solidFill>
                  <a:schemeClr val="accent2"/>
                </a:solidFill>
                <a:latin typeface="Times New Roman" panose="02020603050405020304" pitchFamily="18" charset="0"/>
                <a:cs typeface="Times New Roman" panose="02020603050405020304" pitchFamily="18" charset="0"/>
              </a:rPr>
              <a:t>безвозмездных поступлений </a:t>
            </a:r>
            <a:r>
              <a:rPr lang="ru-RU" dirty="0" smtClean="0">
                <a:solidFill>
                  <a:schemeClr val="accent2"/>
                </a:solidFill>
                <a:latin typeface="Times New Roman" panose="02020603050405020304" pitchFamily="18" charset="0"/>
                <a:cs typeface="Times New Roman" panose="02020603050405020304" pitchFamily="18" charset="0"/>
              </a:rPr>
              <a:t>                         на </a:t>
            </a:r>
            <a:r>
              <a:rPr lang="ru-RU" dirty="0" smtClean="0">
                <a:solidFill>
                  <a:schemeClr val="accent2"/>
                </a:solidFill>
                <a:latin typeface="Times New Roman" panose="02020603050405020304" pitchFamily="18" charset="0"/>
                <a:cs typeface="Times New Roman" panose="02020603050405020304" pitchFamily="18" charset="0"/>
              </a:rPr>
              <a:t>2024 </a:t>
            </a:r>
            <a:r>
              <a:rPr lang="ru-RU" dirty="0">
                <a:solidFill>
                  <a:schemeClr val="accent2"/>
                </a:solidFill>
                <a:latin typeface="Times New Roman" panose="02020603050405020304" pitchFamily="18" charset="0"/>
                <a:cs typeface="Times New Roman" panose="02020603050405020304" pitchFamily="18" charset="0"/>
              </a:rPr>
              <a:t>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безвозмездных поступлений на 2023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dLbl>
              <c:idx val="1"/>
              <c:layout>
                <c:manualLayout>
                  <c:x val="4.0389656404543053E-3"/>
                  <c:y val="0.1754122863027428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Лист1!$A$2:$A$4</c:f>
              <c:strCache>
                <c:ptCount val="3"/>
                <c:pt idx="0">
                  <c:v>Дотация                                                     </c:v>
                </c:pt>
                <c:pt idx="1">
                  <c:v>Субвенции                                                    </c:v>
                </c:pt>
                <c:pt idx="2">
                  <c:v>Иные межбюджетные трансферты                                        </c:v>
                </c:pt>
              </c:strCache>
            </c:strRef>
          </c:cat>
          <c:val>
            <c:numRef>
              <c:f>Лист1!$B$2:$B$4</c:f>
              <c:numCache>
                <c:formatCode>#,##0.00</c:formatCode>
                <c:ptCount val="3"/>
                <c:pt idx="0">
                  <c:v>38388.400000000001</c:v>
                </c:pt>
                <c:pt idx="1">
                  <c:v>626.9</c:v>
                </c:pt>
                <c:pt idx="2">
                  <c:v>150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373560595369288"/>
          <c:y val="9.9138862470714489E-2"/>
          <c:w val="0.24429680485952016"/>
          <c:h val="0.5087844329872993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latin typeface="Times New Roman" panose="02020603050405020304" pitchFamily="18" charset="0"/>
                <a:cs typeface="Times New Roman" panose="02020603050405020304" pitchFamily="18" charset="0"/>
              </a:rPr>
              <a:t>Объём</a:t>
            </a:r>
            <a:r>
              <a:rPr lang="ru-RU" baseline="0" dirty="0" smtClean="0">
                <a:solidFill>
                  <a:schemeClr val="accent2"/>
                </a:solidFill>
                <a:latin typeface="Times New Roman" panose="02020603050405020304" pitchFamily="18" charset="0"/>
                <a:cs typeface="Times New Roman" panose="02020603050405020304" pitchFamily="18" charset="0"/>
              </a:rPr>
              <a:t> и с</a:t>
            </a:r>
            <a:r>
              <a:rPr lang="ru-RU" dirty="0" smtClean="0">
                <a:solidFill>
                  <a:schemeClr val="accent2"/>
                </a:solidFill>
                <a:latin typeface="Times New Roman" panose="02020603050405020304" pitchFamily="18" charset="0"/>
                <a:cs typeface="Times New Roman" panose="02020603050405020304" pitchFamily="18" charset="0"/>
              </a:rPr>
              <a:t>труктура </a:t>
            </a:r>
            <a:r>
              <a:rPr lang="ru-RU" dirty="0">
                <a:solidFill>
                  <a:schemeClr val="accent2"/>
                </a:solidFill>
                <a:latin typeface="Times New Roman" panose="02020603050405020304" pitchFamily="18" charset="0"/>
                <a:cs typeface="Times New Roman" panose="02020603050405020304" pitchFamily="18" charset="0"/>
              </a:rPr>
              <a:t>расходов бюджета </a:t>
            </a:r>
            <a:r>
              <a:rPr lang="ru-RU" dirty="0" smtClean="0">
                <a:solidFill>
                  <a:schemeClr val="accent2"/>
                </a:solidFill>
                <a:latin typeface="Times New Roman" panose="02020603050405020304" pitchFamily="18" charset="0"/>
                <a:cs typeface="Times New Roman" panose="02020603050405020304" pitchFamily="18" charset="0"/>
              </a:rPr>
              <a:t>                     на </a:t>
            </a:r>
            <a:r>
              <a:rPr lang="ru-RU" dirty="0" smtClean="0">
                <a:solidFill>
                  <a:schemeClr val="accent2"/>
                </a:solidFill>
                <a:latin typeface="Times New Roman" panose="02020603050405020304" pitchFamily="18" charset="0"/>
                <a:cs typeface="Times New Roman" panose="02020603050405020304" pitchFamily="18" charset="0"/>
              </a:rPr>
              <a:t>2024 </a:t>
            </a:r>
            <a:r>
              <a:rPr lang="ru-RU" dirty="0">
                <a:solidFill>
                  <a:schemeClr val="accent2"/>
                </a:solidFill>
                <a:latin typeface="Times New Roman" panose="02020603050405020304" pitchFamily="18" charset="0"/>
                <a:cs typeface="Times New Roman" panose="02020603050405020304" pitchFamily="18" charset="0"/>
              </a:rPr>
              <a:t>год</a:t>
            </a:r>
          </a:p>
        </c:rich>
      </c:tx>
      <c:layout>
        <c:manualLayout>
          <c:xMode val="edge"/>
          <c:yMode val="edge"/>
          <c:x val="0.17841449600096354"/>
          <c:y val="4.3596903714818204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расходов бюджета на 2023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2"/>
              <c:layout>
                <c:manualLayout>
                  <c:x val="-8.8359081597371839E-2"/>
                  <c:y val="-2.8017174121726801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Лист1!$A$2:$A$9</c:f>
              <c:strCache>
                <c:ptCount val="8"/>
                <c:pt idx="0">
                  <c:v>Общегосударственные расходы </c:v>
                </c:pt>
                <c:pt idx="1">
                  <c:v>Национальная оборона                                    </c:v>
                </c:pt>
                <c:pt idx="2">
                  <c:v>Национальная безопасность и правохранительная деятельность </c:v>
                </c:pt>
                <c:pt idx="3">
                  <c:v>Национальная экономика                           </c:v>
                </c:pt>
                <c:pt idx="4">
                  <c:v>Жилищно-коммунальное хозяйство </c:v>
                </c:pt>
                <c:pt idx="5">
                  <c:v>Образование                                                    </c:v>
                </c:pt>
                <c:pt idx="6">
                  <c:v>Культура ,кинематография                             </c:v>
                </c:pt>
                <c:pt idx="7">
                  <c:v>Физическая культура и спорт                           </c:v>
                </c:pt>
              </c:strCache>
            </c:strRef>
          </c:cat>
          <c:val>
            <c:numRef>
              <c:f>Лист1!$B$2:$B$9</c:f>
              <c:numCache>
                <c:formatCode>#,##0.00</c:formatCode>
                <c:ptCount val="8"/>
                <c:pt idx="0">
                  <c:v>19810.599999999999</c:v>
                </c:pt>
                <c:pt idx="1">
                  <c:v>619.79999999999995</c:v>
                </c:pt>
                <c:pt idx="2">
                  <c:v>670</c:v>
                </c:pt>
                <c:pt idx="3">
                  <c:v>9280</c:v>
                </c:pt>
                <c:pt idx="4">
                  <c:v>16370</c:v>
                </c:pt>
                <c:pt idx="5">
                  <c:v>1000</c:v>
                </c:pt>
                <c:pt idx="6">
                  <c:v>26460</c:v>
                </c:pt>
                <c:pt idx="7">
                  <c:v>3000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4"/>
        <c:txPr>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latin typeface="Times New Roman" panose="02020603050405020304" pitchFamily="18" charset="0"/>
                <a:cs typeface="Times New Roman" panose="02020603050405020304" pitchFamily="18" charset="0"/>
              </a:rPr>
              <a:t>Объём и структура </a:t>
            </a:r>
            <a:r>
              <a:rPr lang="ru-RU" dirty="0">
                <a:solidFill>
                  <a:schemeClr val="accent2"/>
                </a:solidFill>
                <a:latin typeface="Times New Roman" panose="02020603050405020304" pitchFamily="18" charset="0"/>
                <a:cs typeface="Times New Roman" panose="02020603050405020304" pitchFamily="18" charset="0"/>
              </a:rPr>
              <a:t>налоговых и неналоговых доходов на </a:t>
            </a:r>
            <a:r>
              <a:rPr lang="ru-RU" dirty="0" smtClean="0">
                <a:solidFill>
                  <a:schemeClr val="accent2"/>
                </a:solidFill>
                <a:latin typeface="Times New Roman" panose="02020603050405020304" pitchFamily="18" charset="0"/>
                <a:cs typeface="Times New Roman" panose="02020603050405020304" pitchFamily="18" charset="0"/>
              </a:rPr>
              <a:t>2025 </a:t>
            </a:r>
            <a:r>
              <a:rPr lang="ru-RU" dirty="0">
                <a:solidFill>
                  <a:schemeClr val="accent2"/>
                </a:solidFill>
                <a:latin typeface="Times New Roman" panose="02020603050405020304" pitchFamily="18" charset="0"/>
                <a:cs typeface="Times New Roman" panose="02020603050405020304" pitchFamily="18" charset="0"/>
              </a:rPr>
              <a:t>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налоговых и неналоговых доходов на 2024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Lbls>
            <c:dLbl>
              <c:idx val="2"/>
              <c:layout>
                <c:manualLayout>
                  <c:x val="3.7361964786694788E-3"/>
                  <c:y val="-0.1411598206259911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1.5508662200696419E-2"/>
                  <c:y val="0.1385606776014786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1.2880200498242937E-3"/>
                  <c:y val="0.3036976320812839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Лист1!$A$2:$A$9</c:f>
              <c:strCache>
                <c:ptCount val="8"/>
                <c:pt idx="0">
                  <c:v>Налог на доходы физических лиц                                </c:v>
                </c:pt>
                <c:pt idx="1">
                  <c:v>Акцизы по подакцизным товарам (продукции), производимым на территории Российской Федерации                   </c:v>
                </c:pt>
                <c:pt idx="2">
                  <c:v>Единый сельскохозяйственный налог                                                        </c:v>
                </c:pt>
                <c:pt idx="3">
                  <c:v>Налог на имущество физических лиц                                        </c:v>
                </c:pt>
                <c:pt idx="4">
                  <c:v>Земельный налог                                                                                                                        </c:v>
                </c:pt>
                <c:pt idx="5">
                  <c:v>Доходы от использования имущества, находящегося в государственной и муниципальной собственности                    </c:v>
                </c:pt>
                <c:pt idx="6">
                  <c:v>Доходы от оказания платных услуг (работ) и компенсации затрат государства</c:v>
                </c:pt>
                <c:pt idx="7">
                  <c:v>Штрафы, санкции, возмещение ущерба</c:v>
                </c:pt>
              </c:strCache>
            </c:strRef>
          </c:cat>
          <c:val>
            <c:numRef>
              <c:f>Лист1!$B$2:$B$9</c:f>
              <c:numCache>
                <c:formatCode>#,##0.00</c:formatCode>
                <c:ptCount val="8"/>
                <c:pt idx="0">
                  <c:v>19035.400000000001</c:v>
                </c:pt>
                <c:pt idx="1">
                  <c:v>3767.7</c:v>
                </c:pt>
                <c:pt idx="2">
                  <c:v>1298.9000000000001</c:v>
                </c:pt>
                <c:pt idx="3">
                  <c:v>1676.2</c:v>
                </c:pt>
                <c:pt idx="4">
                  <c:v>10590.5</c:v>
                </c:pt>
                <c:pt idx="5">
                  <c:v>2294.9</c:v>
                </c:pt>
                <c:pt idx="6">
                  <c:v>900</c:v>
                </c:pt>
                <c:pt idx="7">
                  <c:v>50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404321441761731"/>
          <c:y val="0.15284854713112683"/>
          <c:w val="0.38735635980386562"/>
          <c:h val="0.8460404652008363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r>
              <a:rPr lang="ru-RU" dirty="0" smtClean="0">
                <a:solidFill>
                  <a:schemeClr val="accent2"/>
                </a:solidFill>
                <a:latin typeface="Times New Roman" panose="02020603050405020304" pitchFamily="18" charset="0"/>
                <a:cs typeface="Times New Roman" panose="02020603050405020304" pitchFamily="18" charset="0"/>
              </a:rPr>
              <a:t>Объём и структура </a:t>
            </a:r>
            <a:r>
              <a:rPr lang="ru-RU" dirty="0">
                <a:solidFill>
                  <a:schemeClr val="accent2"/>
                </a:solidFill>
                <a:latin typeface="Times New Roman" panose="02020603050405020304" pitchFamily="18" charset="0"/>
                <a:cs typeface="Times New Roman" panose="02020603050405020304" pitchFamily="18" charset="0"/>
              </a:rPr>
              <a:t>безвозмездных поступлений </a:t>
            </a:r>
            <a:r>
              <a:rPr lang="ru-RU" dirty="0" smtClean="0">
                <a:solidFill>
                  <a:schemeClr val="accent2"/>
                </a:solidFill>
                <a:latin typeface="Times New Roman" panose="02020603050405020304" pitchFamily="18" charset="0"/>
                <a:cs typeface="Times New Roman" panose="02020603050405020304" pitchFamily="18" charset="0"/>
              </a:rPr>
              <a:t>                  на </a:t>
            </a:r>
            <a:r>
              <a:rPr lang="ru-RU" dirty="0" smtClean="0">
                <a:solidFill>
                  <a:schemeClr val="accent2"/>
                </a:solidFill>
                <a:latin typeface="Times New Roman" panose="02020603050405020304" pitchFamily="18" charset="0"/>
                <a:cs typeface="Times New Roman" panose="02020603050405020304" pitchFamily="18" charset="0"/>
              </a:rPr>
              <a:t>2025</a:t>
            </a:r>
            <a:r>
              <a:rPr lang="ru-RU" baseline="0" dirty="0" smtClean="0">
                <a:solidFill>
                  <a:schemeClr val="accent2"/>
                </a:solidFill>
                <a:latin typeface="Times New Roman" panose="02020603050405020304" pitchFamily="18" charset="0"/>
                <a:cs typeface="Times New Roman" panose="02020603050405020304" pitchFamily="18" charset="0"/>
              </a:rPr>
              <a:t> </a:t>
            </a:r>
            <a:r>
              <a:rPr lang="ru-RU" dirty="0" smtClean="0">
                <a:solidFill>
                  <a:schemeClr val="accent2"/>
                </a:solidFill>
                <a:latin typeface="Times New Roman" panose="02020603050405020304" pitchFamily="18" charset="0"/>
                <a:cs typeface="Times New Roman" panose="02020603050405020304" pitchFamily="18" charset="0"/>
              </a:rPr>
              <a:t>год</a:t>
            </a:r>
            <a:endParaRPr lang="ru-RU" dirty="0">
              <a:solidFill>
                <a:schemeClr val="accent2"/>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accent2"/>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безвозмездных поступлений на 2023 год</c:v>
                </c:pt>
              </c:strCache>
            </c:strRef>
          </c:tx>
          <c:explosion val="1"/>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dLbl>
              <c:idx val="2"/>
              <c:layout>
                <c:manualLayout>
                  <c:x val="3.3817688925454732E-2"/>
                  <c:y val="0.3316469110269799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Лист1!$A$2:$A$4</c:f>
              <c:strCache>
                <c:ptCount val="3"/>
                <c:pt idx="0">
                  <c:v>Дотация                                                     </c:v>
                </c:pt>
                <c:pt idx="1">
                  <c:v>Субвенции                                            </c:v>
                </c:pt>
                <c:pt idx="2">
                  <c:v>Иные межбюджетные трансферты                                   </c:v>
                </c:pt>
              </c:strCache>
            </c:strRef>
          </c:cat>
          <c:val>
            <c:numRef>
              <c:f>Лист1!$B$2:$B$4</c:f>
              <c:numCache>
                <c:formatCode>#,##0.00</c:formatCode>
                <c:ptCount val="3"/>
                <c:pt idx="0">
                  <c:v>39296</c:v>
                </c:pt>
                <c:pt idx="1">
                  <c:v>7.1</c:v>
                </c:pt>
                <c:pt idx="2">
                  <c:v>150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981406970797037"/>
          <c:y val="0.1204582274741146"/>
          <c:w val="0.24429680485952016"/>
          <c:h val="0.462269454798062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ru-RU" dirty="0">
                <a:solidFill>
                  <a:srgbClr val="C00000"/>
                </a:solidFill>
                <a:latin typeface="Times New Roman" panose="02020603050405020304" pitchFamily="18" charset="0"/>
                <a:cs typeface="Times New Roman" panose="02020603050405020304" pitchFamily="18" charset="0"/>
              </a:rPr>
              <a:t>Объём и структура расходов бюджета на </a:t>
            </a:r>
            <a:r>
              <a:rPr lang="ru-RU" dirty="0" smtClean="0">
                <a:solidFill>
                  <a:srgbClr val="C00000"/>
                </a:solidFill>
                <a:latin typeface="Times New Roman" panose="02020603050405020304" pitchFamily="18" charset="0"/>
                <a:cs typeface="Times New Roman" panose="02020603050405020304" pitchFamily="18" charset="0"/>
              </a:rPr>
              <a:t>2025</a:t>
            </a:r>
          </a:p>
          <a:p>
            <a:pPr>
              <a:defRPr>
                <a:latin typeface="Times New Roman" panose="02020603050405020304" pitchFamily="18" charset="0"/>
                <a:cs typeface="Times New Roman" panose="02020603050405020304" pitchFamily="18" charset="0"/>
              </a:defRPr>
            </a:pPr>
            <a:r>
              <a:rPr lang="ru-RU" dirty="0" smtClean="0">
                <a:solidFill>
                  <a:srgbClr val="C00000"/>
                </a:solidFill>
                <a:latin typeface="Times New Roman" panose="02020603050405020304" pitchFamily="18" charset="0"/>
                <a:cs typeface="Times New Roman" panose="02020603050405020304" pitchFamily="18" charset="0"/>
              </a:rPr>
              <a:t> </a:t>
            </a:r>
            <a:r>
              <a:rPr lang="ru-RU" dirty="0">
                <a:solidFill>
                  <a:srgbClr val="C00000"/>
                </a:solidFill>
                <a:latin typeface="Times New Roman" panose="02020603050405020304" pitchFamily="18" charset="0"/>
                <a:cs typeface="Times New Roman" panose="02020603050405020304" pitchFamily="18" charset="0"/>
              </a:rPr>
              <a:t>год</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Структура расходов бюджета на 2023 год</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Лист1!$A$2:$A$8</c:f>
              <c:strCache>
                <c:ptCount val="7"/>
                <c:pt idx="0">
                  <c:v>Общегосударственные расходы</c:v>
                </c:pt>
                <c:pt idx="1">
                  <c:v>Национальная безопасность и правохранительная деятельность </c:v>
                </c:pt>
                <c:pt idx="2">
                  <c:v>Национальная экономика                                                            </c:v>
                </c:pt>
                <c:pt idx="3">
                  <c:v>Жилищно-коммунальное хозяйство                                                  </c:v>
                </c:pt>
                <c:pt idx="4">
                  <c:v>Образование                                                                          </c:v>
                </c:pt>
                <c:pt idx="5">
                  <c:v>Культура ,кинематография                          </c:v>
                </c:pt>
                <c:pt idx="6">
                  <c:v>Физическая культура и спорт                                </c:v>
                </c:pt>
              </c:strCache>
            </c:strRef>
          </c:cat>
          <c:val>
            <c:numRef>
              <c:f>Лист1!$B$2:$B$8</c:f>
              <c:numCache>
                <c:formatCode>#,##0.00</c:formatCode>
                <c:ptCount val="7"/>
                <c:pt idx="0">
                  <c:v>19833</c:v>
                </c:pt>
                <c:pt idx="1">
                  <c:v>670</c:v>
                </c:pt>
                <c:pt idx="2">
                  <c:v>9280</c:v>
                </c:pt>
                <c:pt idx="3">
                  <c:v>16370</c:v>
                </c:pt>
                <c:pt idx="4">
                  <c:v>1000</c:v>
                </c:pt>
                <c:pt idx="5">
                  <c:v>26460</c:v>
                </c:pt>
                <c:pt idx="6">
                  <c:v>3000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5"/>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E463A-9D9A-4E9E-9C50-6E3CE225A2D2}"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ru-RU"/>
        </a:p>
      </dgm:t>
    </dgm:pt>
    <dgm:pt modelId="{AF69A7F4-0932-4ADB-A3E0-6EB84B500661}">
      <dgm:prSet phldrT="[Текст]"/>
      <dgm:spPr>
        <a:ln>
          <a:solidFill>
            <a:schemeClr val="accent3">
              <a:lumMod val="75000"/>
            </a:schemeClr>
          </a:solidFill>
        </a:ln>
      </dgm:spPr>
      <dgm:t>
        <a:bodyPr/>
        <a:lstStyle/>
        <a:p>
          <a:r>
            <a:rPr lang="ru-RU" dirty="0">
              <a:solidFill>
                <a:srgbClr val="FFFF00"/>
              </a:solidFill>
              <a:latin typeface="Times New Roman" panose="02020603050405020304" pitchFamily="18" charset="0"/>
              <a:cs typeface="Times New Roman" panose="02020603050405020304" pitchFamily="18" charset="0"/>
            </a:rPr>
            <a:t>Основы</a:t>
          </a:r>
          <a:r>
            <a:rPr lang="ru-RU" dirty="0">
              <a:solidFill>
                <a:schemeClr val="tx2"/>
              </a:solidFill>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формирования бюджета </a:t>
          </a:r>
          <a:r>
            <a:rPr lang="ru-RU" dirty="0" smtClean="0">
              <a:solidFill>
                <a:srgbClr val="FFFF00"/>
              </a:solidFill>
              <a:latin typeface="Times New Roman" panose="02020603050405020304" pitchFamily="18" charset="0"/>
              <a:cs typeface="Times New Roman" panose="02020603050405020304" pitchFamily="18" charset="0"/>
            </a:rPr>
            <a:t>Пудостьского сельского поселения </a:t>
          </a:r>
          <a:r>
            <a:rPr lang="ru-RU" dirty="0">
              <a:solidFill>
                <a:srgbClr val="FFFF00"/>
              </a:solidFill>
              <a:latin typeface="Times New Roman" panose="02020603050405020304" pitchFamily="18" charset="0"/>
              <a:cs typeface="Times New Roman" panose="02020603050405020304" pitchFamily="18" charset="0"/>
            </a:rPr>
            <a:t>на 20</a:t>
          </a:r>
          <a:r>
            <a:rPr lang="en-US" dirty="0" smtClean="0">
              <a:solidFill>
                <a:srgbClr val="FFFF00"/>
              </a:solidFill>
              <a:latin typeface="Times New Roman" panose="02020603050405020304" pitchFamily="18" charset="0"/>
              <a:cs typeface="Times New Roman" panose="02020603050405020304" pitchFamily="18" charset="0"/>
            </a:rPr>
            <a:t>23</a:t>
          </a:r>
          <a:r>
            <a:rPr lang="ru-RU" dirty="0" smtClean="0">
              <a:solidFill>
                <a:srgbClr val="FFFF00"/>
              </a:solidFill>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год и плановый период 20</a:t>
          </a:r>
          <a:r>
            <a:rPr lang="en-US" dirty="0" smtClean="0">
              <a:solidFill>
                <a:srgbClr val="FFFF00"/>
              </a:solidFill>
              <a:latin typeface="Times New Roman" panose="02020603050405020304" pitchFamily="18" charset="0"/>
              <a:cs typeface="Times New Roman" panose="02020603050405020304" pitchFamily="18" charset="0"/>
            </a:rPr>
            <a:t>24</a:t>
          </a:r>
          <a:r>
            <a:rPr lang="ru-RU" dirty="0" smtClean="0">
              <a:solidFill>
                <a:srgbClr val="FFFF00"/>
              </a:solidFill>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и </a:t>
          </a:r>
          <a:r>
            <a:rPr lang="en-US" dirty="0" smtClean="0">
              <a:solidFill>
                <a:srgbClr val="FFFF00"/>
              </a:solidFill>
              <a:latin typeface="Times New Roman" panose="02020603050405020304" pitchFamily="18" charset="0"/>
              <a:cs typeface="Times New Roman" panose="02020603050405020304" pitchFamily="18" charset="0"/>
            </a:rPr>
            <a:t>2025</a:t>
          </a:r>
          <a:r>
            <a:rPr lang="ru-RU" dirty="0" smtClean="0">
              <a:solidFill>
                <a:srgbClr val="FFFF00"/>
              </a:solidFill>
              <a:latin typeface="Times New Roman" panose="02020603050405020304" pitchFamily="18" charset="0"/>
              <a:cs typeface="Times New Roman" panose="02020603050405020304" pitchFamily="18" charset="0"/>
            </a:rPr>
            <a:t> годов</a:t>
          </a:r>
          <a:endParaRPr lang="ru-RU" dirty="0">
            <a:solidFill>
              <a:srgbClr val="FFFF00"/>
            </a:solidFill>
            <a:latin typeface="Times New Roman" panose="02020603050405020304" pitchFamily="18" charset="0"/>
            <a:cs typeface="Times New Roman" panose="02020603050405020304" pitchFamily="18" charset="0"/>
          </a:endParaRPr>
        </a:p>
      </dgm:t>
    </dgm:pt>
    <dgm:pt modelId="{44CDB5A0-84B7-4317-B40E-38F7812A4FF4}" type="parTrans" cxnId="{CCEE11D2-281E-45CD-A22E-37C8C6C87987}">
      <dgm:prSet/>
      <dgm:spPr/>
      <dgm:t>
        <a:bodyPr/>
        <a:lstStyle/>
        <a:p>
          <a:endParaRPr lang="ru-RU"/>
        </a:p>
      </dgm:t>
    </dgm:pt>
    <dgm:pt modelId="{751F30E1-4284-4E2E-98D6-29BB0765C204}" type="sibTrans" cxnId="{CCEE11D2-281E-45CD-A22E-37C8C6C87987}">
      <dgm:prSet/>
      <dgm:spPr/>
      <dgm:t>
        <a:bodyPr/>
        <a:lstStyle/>
        <a:p>
          <a:endParaRPr lang="ru-RU"/>
        </a:p>
      </dgm:t>
    </dgm:pt>
    <dgm:pt modelId="{FF132A34-25C5-4D06-B0BC-4992F26DFA17}">
      <dgm:prSet phldrT="[Текст]"/>
      <dgm:spPr/>
      <dgm:t>
        <a:bodyPr/>
        <a:lstStyle/>
        <a:p>
          <a:r>
            <a:rPr lang="ru-RU" dirty="0"/>
            <a:t>Бюджетное послание Президента РФ</a:t>
          </a:r>
        </a:p>
      </dgm:t>
    </dgm:pt>
    <dgm:pt modelId="{95300321-DCEE-497C-A1A9-F0052795C5D9}" type="parTrans" cxnId="{CFAF4D86-5829-47B0-864A-BFAD53C8ADEE}">
      <dgm:prSet/>
      <dgm:spPr/>
      <dgm:t>
        <a:bodyPr/>
        <a:lstStyle/>
        <a:p>
          <a:endParaRPr lang="ru-RU"/>
        </a:p>
      </dgm:t>
    </dgm:pt>
    <dgm:pt modelId="{1EC2D576-FA30-4982-9698-4B9AF00ED3E5}" type="sibTrans" cxnId="{CFAF4D86-5829-47B0-864A-BFAD53C8ADEE}">
      <dgm:prSet/>
      <dgm:spPr/>
      <dgm:t>
        <a:bodyPr/>
        <a:lstStyle/>
        <a:p>
          <a:endParaRPr lang="ru-RU"/>
        </a:p>
      </dgm:t>
    </dgm:pt>
    <dgm:pt modelId="{14653527-8BE1-4C4D-9EA3-AC3D44E0A13F}">
      <dgm:prSet phldrT="[Текст]"/>
      <dgm:spPr/>
      <dgm:t>
        <a:bodyPr/>
        <a:lstStyle/>
        <a:p>
          <a:r>
            <a:rPr lang="ru-RU"/>
            <a:t>Прогноз социально-экономического развития поселения</a:t>
          </a:r>
        </a:p>
      </dgm:t>
    </dgm:pt>
    <dgm:pt modelId="{30023501-6433-4CF9-A970-83F841369B28}" type="parTrans" cxnId="{B265D60D-D23E-4997-AF42-F7652EFEAFE2}">
      <dgm:prSet/>
      <dgm:spPr/>
      <dgm:t>
        <a:bodyPr/>
        <a:lstStyle/>
        <a:p>
          <a:endParaRPr lang="ru-RU"/>
        </a:p>
      </dgm:t>
    </dgm:pt>
    <dgm:pt modelId="{43055D32-42E7-420A-A004-987065F01917}" type="sibTrans" cxnId="{B265D60D-D23E-4997-AF42-F7652EFEAFE2}">
      <dgm:prSet/>
      <dgm:spPr/>
      <dgm:t>
        <a:bodyPr/>
        <a:lstStyle/>
        <a:p>
          <a:endParaRPr lang="ru-RU"/>
        </a:p>
      </dgm:t>
    </dgm:pt>
    <dgm:pt modelId="{2A482A86-3175-4F7F-AB2E-11386A648385}">
      <dgm:prSet phldrT="[Текст]"/>
      <dgm:spPr/>
      <dgm:t>
        <a:bodyPr/>
        <a:lstStyle/>
        <a:p>
          <a:r>
            <a:rPr lang="ru-RU" b="0" dirty="0" smtClean="0"/>
            <a:t>Муниципальная программа  </a:t>
          </a:r>
          <a:r>
            <a:rPr lang="ru-RU" b="0" dirty="0"/>
            <a:t>поселения</a:t>
          </a:r>
        </a:p>
      </dgm:t>
    </dgm:pt>
    <dgm:pt modelId="{D95F725A-EFD2-443B-908B-686C9245E350}" type="parTrans" cxnId="{7EB204E3-7C28-4FFF-B02B-AE2A43D143E1}">
      <dgm:prSet/>
      <dgm:spPr/>
      <dgm:t>
        <a:bodyPr/>
        <a:lstStyle/>
        <a:p>
          <a:endParaRPr lang="ru-RU"/>
        </a:p>
      </dgm:t>
    </dgm:pt>
    <dgm:pt modelId="{CD8D387D-0EDC-4B97-8DB5-1E13202A8398}" type="sibTrans" cxnId="{7EB204E3-7C28-4FFF-B02B-AE2A43D143E1}">
      <dgm:prSet/>
      <dgm:spPr/>
      <dgm:t>
        <a:bodyPr/>
        <a:lstStyle/>
        <a:p>
          <a:endParaRPr lang="ru-RU"/>
        </a:p>
      </dgm:t>
    </dgm:pt>
    <dgm:pt modelId="{0BA74B7D-07A5-4953-9169-41A1B7975D51}">
      <dgm:prSet/>
      <dgm:spPr/>
      <dgm:t>
        <a:bodyPr/>
        <a:lstStyle/>
        <a:p>
          <a:r>
            <a:rPr lang="ru-RU" b="0" dirty="0"/>
            <a:t>Основные направления бюджетной и налоговой политики поселения на 20</a:t>
          </a:r>
          <a:r>
            <a:rPr lang="en-US" b="0" dirty="0"/>
            <a:t>2</a:t>
          </a:r>
          <a:r>
            <a:rPr lang="ru-RU" b="0" dirty="0"/>
            <a:t>2-20</a:t>
          </a:r>
          <a:r>
            <a:rPr lang="en-US" b="0" dirty="0" smtClean="0"/>
            <a:t>2</a:t>
          </a:r>
          <a:r>
            <a:rPr lang="ru-RU" b="0" dirty="0" smtClean="0"/>
            <a:t>4 </a:t>
          </a:r>
          <a:r>
            <a:rPr lang="ru-RU" b="0" dirty="0"/>
            <a:t>годы</a:t>
          </a:r>
        </a:p>
      </dgm:t>
    </dgm:pt>
    <dgm:pt modelId="{04ECA285-B93A-4A65-91AA-52FA2A42386D}" type="parTrans" cxnId="{64E589C8-E3D0-43EF-8A32-8115309ABD81}">
      <dgm:prSet/>
      <dgm:spPr/>
      <dgm:t>
        <a:bodyPr/>
        <a:lstStyle/>
        <a:p>
          <a:endParaRPr lang="ru-RU"/>
        </a:p>
      </dgm:t>
    </dgm:pt>
    <dgm:pt modelId="{E3250808-4E49-42ED-B02C-5C61B41835DF}" type="sibTrans" cxnId="{64E589C8-E3D0-43EF-8A32-8115309ABD81}">
      <dgm:prSet/>
      <dgm:spPr/>
      <dgm:t>
        <a:bodyPr/>
        <a:lstStyle/>
        <a:p>
          <a:endParaRPr lang="ru-RU"/>
        </a:p>
      </dgm:t>
    </dgm:pt>
    <dgm:pt modelId="{E74FA11D-FA0B-4946-849A-049E0B00E187}" type="pres">
      <dgm:prSet presAssocID="{D0BE463A-9D9A-4E9E-9C50-6E3CE225A2D2}" presName="Name0" presStyleCnt="0">
        <dgm:presLayoutVars>
          <dgm:chPref val="1"/>
          <dgm:dir/>
          <dgm:animOne val="branch"/>
          <dgm:animLvl val="lvl"/>
          <dgm:resizeHandles/>
        </dgm:presLayoutVars>
      </dgm:prSet>
      <dgm:spPr/>
      <dgm:t>
        <a:bodyPr/>
        <a:lstStyle/>
        <a:p>
          <a:endParaRPr lang="ru-RU"/>
        </a:p>
      </dgm:t>
    </dgm:pt>
    <dgm:pt modelId="{10CA85E1-9475-4B83-A016-CD465CB19007}" type="pres">
      <dgm:prSet presAssocID="{AF69A7F4-0932-4ADB-A3E0-6EB84B500661}" presName="vertOne" presStyleCnt="0"/>
      <dgm:spPr/>
    </dgm:pt>
    <dgm:pt modelId="{5FB1F300-C797-4ACF-9CF9-B71F7F2C5821}" type="pres">
      <dgm:prSet presAssocID="{AF69A7F4-0932-4ADB-A3E0-6EB84B500661}" presName="txOne" presStyleLbl="node0" presStyleIdx="0" presStyleCnt="1">
        <dgm:presLayoutVars>
          <dgm:chPref val="3"/>
        </dgm:presLayoutVars>
      </dgm:prSet>
      <dgm:spPr/>
      <dgm:t>
        <a:bodyPr/>
        <a:lstStyle/>
        <a:p>
          <a:endParaRPr lang="ru-RU"/>
        </a:p>
      </dgm:t>
    </dgm:pt>
    <dgm:pt modelId="{E5B7A760-6040-4777-9585-E764400D7192}" type="pres">
      <dgm:prSet presAssocID="{AF69A7F4-0932-4ADB-A3E0-6EB84B500661}" presName="parTransOne" presStyleCnt="0"/>
      <dgm:spPr/>
    </dgm:pt>
    <dgm:pt modelId="{99DA93FF-A3B3-4715-85DE-107A5A475AAF}" type="pres">
      <dgm:prSet presAssocID="{AF69A7F4-0932-4ADB-A3E0-6EB84B500661}" presName="horzOne" presStyleCnt="0"/>
      <dgm:spPr/>
    </dgm:pt>
    <dgm:pt modelId="{64AA598A-5051-477D-8B15-593E7312D958}" type="pres">
      <dgm:prSet presAssocID="{FF132A34-25C5-4D06-B0BC-4992F26DFA17}" presName="vertTwo" presStyleCnt="0"/>
      <dgm:spPr/>
    </dgm:pt>
    <dgm:pt modelId="{201577B9-FC67-492D-A5DB-F03E5795EDE0}" type="pres">
      <dgm:prSet presAssocID="{FF132A34-25C5-4D06-B0BC-4992F26DFA17}" presName="txTwo" presStyleLbl="node2" presStyleIdx="0" presStyleCnt="4">
        <dgm:presLayoutVars>
          <dgm:chPref val="3"/>
        </dgm:presLayoutVars>
      </dgm:prSet>
      <dgm:spPr/>
      <dgm:t>
        <a:bodyPr/>
        <a:lstStyle/>
        <a:p>
          <a:endParaRPr lang="ru-RU"/>
        </a:p>
      </dgm:t>
    </dgm:pt>
    <dgm:pt modelId="{6873F6E2-86E2-461B-AEBD-C09740611DAB}" type="pres">
      <dgm:prSet presAssocID="{FF132A34-25C5-4D06-B0BC-4992F26DFA17}" presName="horzTwo" presStyleCnt="0"/>
      <dgm:spPr/>
    </dgm:pt>
    <dgm:pt modelId="{C861BFDA-6E58-43D4-93AA-15BA25D3EE42}" type="pres">
      <dgm:prSet presAssocID="{1EC2D576-FA30-4982-9698-4B9AF00ED3E5}" presName="sibSpaceTwo" presStyleCnt="0"/>
      <dgm:spPr/>
    </dgm:pt>
    <dgm:pt modelId="{A3E5E37F-EA5B-4AF0-9638-BC313CF81D87}" type="pres">
      <dgm:prSet presAssocID="{14653527-8BE1-4C4D-9EA3-AC3D44E0A13F}" presName="vertTwo" presStyleCnt="0"/>
      <dgm:spPr/>
    </dgm:pt>
    <dgm:pt modelId="{6B64FC27-D9E9-4811-8E90-2B047A24D487}" type="pres">
      <dgm:prSet presAssocID="{14653527-8BE1-4C4D-9EA3-AC3D44E0A13F}" presName="txTwo" presStyleLbl="node2" presStyleIdx="1" presStyleCnt="4">
        <dgm:presLayoutVars>
          <dgm:chPref val="3"/>
        </dgm:presLayoutVars>
      </dgm:prSet>
      <dgm:spPr/>
      <dgm:t>
        <a:bodyPr/>
        <a:lstStyle/>
        <a:p>
          <a:endParaRPr lang="ru-RU"/>
        </a:p>
      </dgm:t>
    </dgm:pt>
    <dgm:pt modelId="{2080C79B-9EDD-4A0C-A480-D6E9D9397337}" type="pres">
      <dgm:prSet presAssocID="{14653527-8BE1-4C4D-9EA3-AC3D44E0A13F}" presName="horzTwo" presStyleCnt="0"/>
      <dgm:spPr/>
    </dgm:pt>
    <dgm:pt modelId="{5C76CA91-E8DF-4868-A3BB-859E139E1962}" type="pres">
      <dgm:prSet presAssocID="{43055D32-42E7-420A-A004-987065F01917}" presName="sibSpaceTwo" presStyleCnt="0"/>
      <dgm:spPr/>
    </dgm:pt>
    <dgm:pt modelId="{04040E19-8B1E-46CE-912A-4E084894F28D}" type="pres">
      <dgm:prSet presAssocID="{0BA74B7D-07A5-4953-9169-41A1B7975D51}" presName="vertTwo" presStyleCnt="0"/>
      <dgm:spPr/>
    </dgm:pt>
    <dgm:pt modelId="{4603108A-7CE0-4842-9347-BF6BD1F6E713}" type="pres">
      <dgm:prSet presAssocID="{0BA74B7D-07A5-4953-9169-41A1B7975D51}" presName="txTwo" presStyleLbl="node2" presStyleIdx="2" presStyleCnt="4">
        <dgm:presLayoutVars>
          <dgm:chPref val="3"/>
        </dgm:presLayoutVars>
      </dgm:prSet>
      <dgm:spPr/>
      <dgm:t>
        <a:bodyPr/>
        <a:lstStyle/>
        <a:p>
          <a:endParaRPr lang="ru-RU"/>
        </a:p>
      </dgm:t>
    </dgm:pt>
    <dgm:pt modelId="{1310EC26-2361-4105-B632-87E2A6260A52}" type="pres">
      <dgm:prSet presAssocID="{0BA74B7D-07A5-4953-9169-41A1B7975D51}" presName="horzTwo" presStyleCnt="0"/>
      <dgm:spPr/>
    </dgm:pt>
    <dgm:pt modelId="{3BCFA4C2-0F35-4069-BACB-01EFD601A33B}" type="pres">
      <dgm:prSet presAssocID="{E3250808-4E49-42ED-B02C-5C61B41835DF}" presName="sibSpaceTwo" presStyleCnt="0"/>
      <dgm:spPr/>
    </dgm:pt>
    <dgm:pt modelId="{F0094D7A-BA33-42BC-BFE9-79BBFF0A35A7}" type="pres">
      <dgm:prSet presAssocID="{2A482A86-3175-4F7F-AB2E-11386A648385}" presName="vertTwo" presStyleCnt="0"/>
      <dgm:spPr/>
    </dgm:pt>
    <dgm:pt modelId="{8F92C98B-2A5A-426B-9B18-F2ABD2D71DF6}" type="pres">
      <dgm:prSet presAssocID="{2A482A86-3175-4F7F-AB2E-11386A648385}" presName="txTwo" presStyleLbl="node2" presStyleIdx="3" presStyleCnt="4">
        <dgm:presLayoutVars>
          <dgm:chPref val="3"/>
        </dgm:presLayoutVars>
      </dgm:prSet>
      <dgm:spPr/>
      <dgm:t>
        <a:bodyPr/>
        <a:lstStyle/>
        <a:p>
          <a:endParaRPr lang="ru-RU"/>
        </a:p>
      </dgm:t>
    </dgm:pt>
    <dgm:pt modelId="{C4F1F2ED-F5D9-452B-94EC-9152E045DDED}" type="pres">
      <dgm:prSet presAssocID="{2A482A86-3175-4F7F-AB2E-11386A648385}" presName="horzTwo" presStyleCnt="0"/>
      <dgm:spPr/>
    </dgm:pt>
  </dgm:ptLst>
  <dgm:cxnLst>
    <dgm:cxn modelId="{7EB204E3-7C28-4FFF-B02B-AE2A43D143E1}" srcId="{AF69A7F4-0932-4ADB-A3E0-6EB84B500661}" destId="{2A482A86-3175-4F7F-AB2E-11386A648385}" srcOrd="3" destOrd="0" parTransId="{D95F725A-EFD2-443B-908B-686C9245E350}" sibTransId="{CD8D387D-0EDC-4B97-8DB5-1E13202A8398}"/>
    <dgm:cxn modelId="{62844668-CFA9-40F2-8DAA-55C7977A51E7}" type="presOf" srcId="{0BA74B7D-07A5-4953-9169-41A1B7975D51}" destId="{4603108A-7CE0-4842-9347-BF6BD1F6E713}" srcOrd="0" destOrd="0" presId="urn:microsoft.com/office/officeart/2005/8/layout/hierarchy4"/>
    <dgm:cxn modelId="{9D2E1910-CB11-4560-BF00-6E88BD196DE5}" type="presOf" srcId="{D0BE463A-9D9A-4E9E-9C50-6E3CE225A2D2}" destId="{E74FA11D-FA0B-4946-849A-049E0B00E187}" srcOrd="0" destOrd="0" presId="urn:microsoft.com/office/officeart/2005/8/layout/hierarchy4"/>
    <dgm:cxn modelId="{CCEE11D2-281E-45CD-A22E-37C8C6C87987}" srcId="{D0BE463A-9D9A-4E9E-9C50-6E3CE225A2D2}" destId="{AF69A7F4-0932-4ADB-A3E0-6EB84B500661}" srcOrd="0" destOrd="0" parTransId="{44CDB5A0-84B7-4317-B40E-38F7812A4FF4}" sibTransId="{751F30E1-4284-4E2E-98D6-29BB0765C204}"/>
    <dgm:cxn modelId="{CFAF4D86-5829-47B0-864A-BFAD53C8ADEE}" srcId="{AF69A7F4-0932-4ADB-A3E0-6EB84B500661}" destId="{FF132A34-25C5-4D06-B0BC-4992F26DFA17}" srcOrd="0" destOrd="0" parTransId="{95300321-DCEE-497C-A1A9-F0052795C5D9}" sibTransId="{1EC2D576-FA30-4982-9698-4B9AF00ED3E5}"/>
    <dgm:cxn modelId="{FC1C8BAF-E253-4048-BE90-A7520D95BDC6}" type="presOf" srcId="{2A482A86-3175-4F7F-AB2E-11386A648385}" destId="{8F92C98B-2A5A-426B-9B18-F2ABD2D71DF6}" srcOrd="0" destOrd="0" presId="urn:microsoft.com/office/officeart/2005/8/layout/hierarchy4"/>
    <dgm:cxn modelId="{A94A40AE-207A-472F-8295-A5BC7411757C}" type="presOf" srcId="{AF69A7F4-0932-4ADB-A3E0-6EB84B500661}" destId="{5FB1F300-C797-4ACF-9CF9-B71F7F2C5821}" srcOrd="0" destOrd="0" presId="urn:microsoft.com/office/officeart/2005/8/layout/hierarchy4"/>
    <dgm:cxn modelId="{B265D60D-D23E-4997-AF42-F7652EFEAFE2}" srcId="{AF69A7F4-0932-4ADB-A3E0-6EB84B500661}" destId="{14653527-8BE1-4C4D-9EA3-AC3D44E0A13F}" srcOrd="1" destOrd="0" parTransId="{30023501-6433-4CF9-A970-83F841369B28}" sibTransId="{43055D32-42E7-420A-A004-987065F01917}"/>
    <dgm:cxn modelId="{CD488107-E719-4F1F-AAD2-7562226F11AF}" type="presOf" srcId="{14653527-8BE1-4C4D-9EA3-AC3D44E0A13F}" destId="{6B64FC27-D9E9-4811-8E90-2B047A24D487}" srcOrd="0" destOrd="0" presId="urn:microsoft.com/office/officeart/2005/8/layout/hierarchy4"/>
    <dgm:cxn modelId="{3B6FCAA6-95EA-4BD4-8D59-3F9B273C39EE}" type="presOf" srcId="{FF132A34-25C5-4D06-B0BC-4992F26DFA17}" destId="{201577B9-FC67-492D-A5DB-F03E5795EDE0}" srcOrd="0" destOrd="0" presId="urn:microsoft.com/office/officeart/2005/8/layout/hierarchy4"/>
    <dgm:cxn modelId="{64E589C8-E3D0-43EF-8A32-8115309ABD81}" srcId="{AF69A7F4-0932-4ADB-A3E0-6EB84B500661}" destId="{0BA74B7D-07A5-4953-9169-41A1B7975D51}" srcOrd="2" destOrd="0" parTransId="{04ECA285-B93A-4A65-91AA-52FA2A42386D}" sibTransId="{E3250808-4E49-42ED-B02C-5C61B41835DF}"/>
    <dgm:cxn modelId="{AF86513E-B1FF-4463-AF24-B7F83AB1A14A}" type="presParOf" srcId="{E74FA11D-FA0B-4946-849A-049E0B00E187}" destId="{10CA85E1-9475-4B83-A016-CD465CB19007}" srcOrd="0" destOrd="0" presId="urn:microsoft.com/office/officeart/2005/8/layout/hierarchy4"/>
    <dgm:cxn modelId="{93009BB6-EB8E-490C-8772-0ECCE5643AB0}" type="presParOf" srcId="{10CA85E1-9475-4B83-A016-CD465CB19007}" destId="{5FB1F300-C797-4ACF-9CF9-B71F7F2C5821}" srcOrd="0" destOrd="0" presId="urn:microsoft.com/office/officeart/2005/8/layout/hierarchy4"/>
    <dgm:cxn modelId="{745E5EB9-19FE-422B-B9F3-407E0E9230AD}" type="presParOf" srcId="{10CA85E1-9475-4B83-A016-CD465CB19007}" destId="{E5B7A760-6040-4777-9585-E764400D7192}" srcOrd="1" destOrd="0" presId="urn:microsoft.com/office/officeart/2005/8/layout/hierarchy4"/>
    <dgm:cxn modelId="{0C74A7DF-A5F4-471F-9D5C-028BB10AF5F4}" type="presParOf" srcId="{10CA85E1-9475-4B83-A016-CD465CB19007}" destId="{99DA93FF-A3B3-4715-85DE-107A5A475AAF}" srcOrd="2" destOrd="0" presId="urn:microsoft.com/office/officeart/2005/8/layout/hierarchy4"/>
    <dgm:cxn modelId="{753B204C-85C6-4CDF-AA80-E8BE98732DF3}" type="presParOf" srcId="{99DA93FF-A3B3-4715-85DE-107A5A475AAF}" destId="{64AA598A-5051-477D-8B15-593E7312D958}" srcOrd="0" destOrd="0" presId="urn:microsoft.com/office/officeart/2005/8/layout/hierarchy4"/>
    <dgm:cxn modelId="{4F932B5B-C30D-4052-8B68-FF1ED471CAB7}" type="presParOf" srcId="{64AA598A-5051-477D-8B15-593E7312D958}" destId="{201577B9-FC67-492D-A5DB-F03E5795EDE0}" srcOrd="0" destOrd="0" presId="urn:microsoft.com/office/officeart/2005/8/layout/hierarchy4"/>
    <dgm:cxn modelId="{602A067D-4206-44AD-AF36-85D09BDB375F}" type="presParOf" srcId="{64AA598A-5051-477D-8B15-593E7312D958}" destId="{6873F6E2-86E2-461B-AEBD-C09740611DAB}" srcOrd="1" destOrd="0" presId="urn:microsoft.com/office/officeart/2005/8/layout/hierarchy4"/>
    <dgm:cxn modelId="{DDD1DBC8-F814-4670-95AE-1C6BEDBCC55C}" type="presParOf" srcId="{99DA93FF-A3B3-4715-85DE-107A5A475AAF}" destId="{C861BFDA-6E58-43D4-93AA-15BA25D3EE42}" srcOrd="1" destOrd="0" presId="urn:microsoft.com/office/officeart/2005/8/layout/hierarchy4"/>
    <dgm:cxn modelId="{182CC1F8-2CDE-4FCE-949B-E0097A92CDF0}" type="presParOf" srcId="{99DA93FF-A3B3-4715-85DE-107A5A475AAF}" destId="{A3E5E37F-EA5B-4AF0-9638-BC313CF81D87}" srcOrd="2" destOrd="0" presId="urn:microsoft.com/office/officeart/2005/8/layout/hierarchy4"/>
    <dgm:cxn modelId="{7A6EE41D-0FCA-4D59-A4FA-25738351D6A6}" type="presParOf" srcId="{A3E5E37F-EA5B-4AF0-9638-BC313CF81D87}" destId="{6B64FC27-D9E9-4811-8E90-2B047A24D487}" srcOrd="0" destOrd="0" presId="urn:microsoft.com/office/officeart/2005/8/layout/hierarchy4"/>
    <dgm:cxn modelId="{FDF33EFE-7E4B-481A-8A1C-56BC420796D9}" type="presParOf" srcId="{A3E5E37F-EA5B-4AF0-9638-BC313CF81D87}" destId="{2080C79B-9EDD-4A0C-A480-D6E9D9397337}" srcOrd="1" destOrd="0" presId="urn:microsoft.com/office/officeart/2005/8/layout/hierarchy4"/>
    <dgm:cxn modelId="{F14E004B-6D92-4907-BF8C-D5D4E2EC764E}" type="presParOf" srcId="{99DA93FF-A3B3-4715-85DE-107A5A475AAF}" destId="{5C76CA91-E8DF-4868-A3BB-859E139E1962}" srcOrd="3" destOrd="0" presId="urn:microsoft.com/office/officeart/2005/8/layout/hierarchy4"/>
    <dgm:cxn modelId="{80DA9064-0D46-47C8-91E3-41E153BBE750}" type="presParOf" srcId="{99DA93FF-A3B3-4715-85DE-107A5A475AAF}" destId="{04040E19-8B1E-46CE-912A-4E084894F28D}" srcOrd="4" destOrd="0" presId="urn:microsoft.com/office/officeart/2005/8/layout/hierarchy4"/>
    <dgm:cxn modelId="{F34EFFBD-C2C7-4C94-A79B-0A874E3D8BDA}" type="presParOf" srcId="{04040E19-8B1E-46CE-912A-4E084894F28D}" destId="{4603108A-7CE0-4842-9347-BF6BD1F6E713}" srcOrd="0" destOrd="0" presId="urn:microsoft.com/office/officeart/2005/8/layout/hierarchy4"/>
    <dgm:cxn modelId="{485D3C8A-0146-471D-BEB1-28CBF622C3A8}" type="presParOf" srcId="{04040E19-8B1E-46CE-912A-4E084894F28D}" destId="{1310EC26-2361-4105-B632-87E2A6260A52}" srcOrd="1" destOrd="0" presId="urn:microsoft.com/office/officeart/2005/8/layout/hierarchy4"/>
    <dgm:cxn modelId="{60072F12-C623-4CB7-84AF-5260BD6C0FF9}" type="presParOf" srcId="{99DA93FF-A3B3-4715-85DE-107A5A475AAF}" destId="{3BCFA4C2-0F35-4069-BACB-01EFD601A33B}" srcOrd="5" destOrd="0" presId="urn:microsoft.com/office/officeart/2005/8/layout/hierarchy4"/>
    <dgm:cxn modelId="{B8996245-62AB-497E-B73A-E198164861C5}" type="presParOf" srcId="{99DA93FF-A3B3-4715-85DE-107A5A475AAF}" destId="{F0094D7A-BA33-42BC-BFE9-79BBFF0A35A7}" srcOrd="6" destOrd="0" presId="urn:microsoft.com/office/officeart/2005/8/layout/hierarchy4"/>
    <dgm:cxn modelId="{61DE8785-5BB1-4E35-9DD7-05C4E8C086E0}" type="presParOf" srcId="{F0094D7A-BA33-42BC-BFE9-79BBFF0A35A7}" destId="{8F92C98B-2A5A-426B-9B18-F2ABD2D71DF6}" srcOrd="0" destOrd="0" presId="urn:microsoft.com/office/officeart/2005/8/layout/hierarchy4"/>
    <dgm:cxn modelId="{3A1AA63D-C287-40B2-B987-878228992A7B}" type="presParOf" srcId="{F0094D7A-BA33-42BC-BFE9-79BBFF0A35A7}" destId="{C4F1F2ED-F5D9-452B-94EC-9152E045DDE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0FAA5-7527-4FB2-ABC9-A2F7B4DC2841}"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ru-RU"/>
        </a:p>
      </dgm:t>
    </dgm:pt>
    <dgm:pt modelId="{11813908-888C-4DB6-8C02-46B77AAB2493}">
      <dgm:prSet phldrT="[Текст]"/>
      <dgm:spPr/>
      <dgm:t>
        <a:bodyPr/>
        <a:lstStyle/>
        <a:p>
          <a:r>
            <a:rPr lang="ru-RU" dirty="0" smtClean="0">
              <a:solidFill>
                <a:srgbClr val="FFFF00"/>
              </a:solidFill>
              <a:latin typeface="Times New Roman" panose="02020603050405020304" pitchFamily="18" charset="0"/>
              <a:cs typeface="Times New Roman" panose="02020603050405020304" pitchFamily="18" charset="0"/>
            </a:rPr>
            <a:t>Бюджет Пудостьского сельского поселения </a:t>
          </a:r>
          <a:r>
            <a:rPr lang="ru-RU" dirty="0">
              <a:solidFill>
                <a:srgbClr val="FFFF00"/>
              </a:solidFill>
              <a:latin typeface="Times New Roman" panose="02020603050405020304" pitchFamily="18" charset="0"/>
              <a:cs typeface="Times New Roman" panose="02020603050405020304" pitchFamily="18" charset="0"/>
            </a:rPr>
            <a:t>на </a:t>
          </a:r>
          <a:r>
            <a:rPr lang="ru-RU" dirty="0" smtClean="0">
              <a:solidFill>
                <a:srgbClr val="FFFF00"/>
              </a:solidFill>
              <a:latin typeface="Times New Roman" panose="02020603050405020304" pitchFamily="18" charset="0"/>
              <a:cs typeface="Times New Roman" panose="02020603050405020304" pitchFamily="18" charset="0"/>
            </a:rPr>
            <a:t>202</a:t>
          </a:r>
          <a:r>
            <a:rPr lang="en-US" dirty="0" smtClean="0">
              <a:solidFill>
                <a:srgbClr val="FFFF00"/>
              </a:solidFill>
              <a:latin typeface="Times New Roman" panose="02020603050405020304" pitchFamily="18" charset="0"/>
              <a:cs typeface="Times New Roman" panose="02020603050405020304" pitchFamily="18" charset="0"/>
            </a:rPr>
            <a:t>3</a:t>
          </a:r>
          <a:r>
            <a:rPr lang="ru-RU" dirty="0" smtClean="0">
              <a:solidFill>
                <a:srgbClr val="FFFF00"/>
              </a:solidFill>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год и плановый период </a:t>
          </a:r>
          <a:r>
            <a:rPr lang="ru-RU" dirty="0" smtClean="0">
              <a:solidFill>
                <a:srgbClr val="FFFF00"/>
              </a:solidFill>
              <a:latin typeface="Times New Roman" panose="02020603050405020304" pitchFamily="18" charset="0"/>
              <a:cs typeface="Times New Roman" panose="02020603050405020304" pitchFamily="18" charset="0"/>
            </a:rPr>
            <a:t>202</a:t>
          </a:r>
          <a:r>
            <a:rPr lang="en-US" dirty="0" smtClean="0">
              <a:solidFill>
                <a:srgbClr val="FFFF00"/>
              </a:solidFill>
              <a:latin typeface="Times New Roman" panose="02020603050405020304" pitchFamily="18" charset="0"/>
              <a:cs typeface="Times New Roman" panose="02020603050405020304" pitchFamily="18" charset="0"/>
            </a:rPr>
            <a:t>4</a:t>
          </a:r>
          <a:r>
            <a:rPr lang="ru-RU" dirty="0" smtClean="0">
              <a:solidFill>
                <a:srgbClr val="FFFF00"/>
              </a:solidFill>
              <a:latin typeface="Times New Roman" panose="02020603050405020304" pitchFamily="18" charset="0"/>
              <a:cs typeface="Times New Roman" panose="02020603050405020304" pitchFamily="18" charset="0"/>
            </a:rPr>
            <a:t> </a:t>
          </a:r>
          <a:r>
            <a:rPr lang="ru-RU" dirty="0">
              <a:solidFill>
                <a:srgbClr val="FFFF00"/>
              </a:solidFill>
              <a:latin typeface="Times New Roman" panose="02020603050405020304" pitchFamily="18" charset="0"/>
              <a:cs typeface="Times New Roman" panose="02020603050405020304" pitchFamily="18" charset="0"/>
            </a:rPr>
            <a:t>и </a:t>
          </a:r>
          <a:r>
            <a:rPr lang="ru-RU" dirty="0" smtClean="0">
              <a:solidFill>
                <a:srgbClr val="FFFF00"/>
              </a:solidFill>
              <a:latin typeface="Times New Roman" panose="02020603050405020304" pitchFamily="18" charset="0"/>
              <a:cs typeface="Times New Roman" panose="02020603050405020304" pitchFamily="18" charset="0"/>
            </a:rPr>
            <a:t>202</a:t>
          </a:r>
          <a:r>
            <a:rPr lang="en-US" dirty="0" smtClean="0">
              <a:solidFill>
                <a:srgbClr val="FFFF00"/>
              </a:solidFill>
              <a:latin typeface="Times New Roman" panose="02020603050405020304" pitchFamily="18" charset="0"/>
              <a:cs typeface="Times New Roman" panose="02020603050405020304" pitchFamily="18" charset="0"/>
            </a:rPr>
            <a:t>5</a:t>
          </a:r>
          <a:r>
            <a:rPr lang="ru-RU" dirty="0" smtClean="0">
              <a:solidFill>
                <a:srgbClr val="FFFF00"/>
              </a:solidFill>
              <a:latin typeface="Times New Roman" panose="02020603050405020304" pitchFamily="18" charset="0"/>
              <a:cs typeface="Times New Roman" panose="02020603050405020304" pitchFamily="18" charset="0"/>
            </a:rPr>
            <a:t> </a:t>
          </a:r>
          <a:r>
            <a:rPr lang="ru-RU" dirty="0" smtClean="0">
              <a:solidFill>
                <a:srgbClr val="FFFF00"/>
              </a:solidFill>
              <a:latin typeface="Times New Roman" panose="02020603050405020304" pitchFamily="18" charset="0"/>
              <a:cs typeface="Times New Roman" panose="02020603050405020304" pitchFamily="18" charset="0"/>
            </a:rPr>
            <a:t>годов </a:t>
          </a:r>
          <a:r>
            <a:rPr lang="ru-RU" dirty="0">
              <a:solidFill>
                <a:srgbClr val="FFFF00"/>
              </a:solidFill>
              <a:latin typeface="Times New Roman" panose="02020603050405020304" pitchFamily="18" charset="0"/>
              <a:cs typeface="Times New Roman" panose="02020603050405020304" pitchFamily="18" charset="0"/>
            </a:rPr>
            <a:t>направлен на решение следующих </a:t>
          </a:r>
          <a:r>
            <a:rPr lang="ru-RU" dirty="0" smtClean="0">
              <a:solidFill>
                <a:srgbClr val="FFFF00"/>
              </a:solidFill>
              <a:latin typeface="Times New Roman" panose="02020603050405020304" pitchFamily="18" charset="0"/>
              <a:cs typeface="Times New Roman" panose="02020603050405020304" pitchFamily="18" charset="0"/>
            </a:rPr>
            <a:t>задач</a:t>
          </a:r>
          <a:endParaRPr lang="ru-RU" dirty="0">
            <a:solidFill>
              <a:srgbClr val="FFFF00"/>
            </a:solidFill>
            <a:latin typeface="Times New Roman" panose="02020603050405020304" pitchFamily="18" charset="0"/>
            <a:cs typeface="Times New Roman" panose="02020603050405020304" pitchFamily="18" charset="0"/>
          </a:endParaRPr>
        </a:p>
      </dgm:t>
    </dgm:pt>
    <dgm:pt modelId="{C0DA8CF4-FE30-47B5-9429-DF5280AC29D8}" type="parTrans" cxnId="{E323F7CC-687A-4D5E-B39C-C2B0FCDA0541}">
      <dgm:prSet/>
      <dgm:spPr/>
      <dgm:t>
        <a:bodyPr/>
        <a:lstStyle/>
        <a:p>
          <a:endParaRPr lang="ru-RU"/>
        </a:p>
      </dgm:t>
    </dgm:pt>
    <dgm:pt modelId="{ADDEFB9D-F028-4D41-B9ED-8C07AFC96ADB}" type="sibTrans" cxnId="{E323F7CC-687A-4D5E-B39C-C2B0FCDA0541}">
      <dgm:prSet/>
      <dgm:spPr/>
      <dgm:t>
        <a:bodyPr/>
        <a:lstStyle/>
        <a:p>
          <a:endParaRPr lang="ru-RU"/>
        </a:p>
      </dgm:t>
    </dgm:pt>
    <dgm:pt modelId="{A8C63FE4-76F7-4DCB-A31E-343F705D441C}">
      <dgm:prSet phldrT="[Текст]"/>
      <dgm:spPr/>
      <dgm:t>
        <a:bodyPr/>
        <a:lstStyle/>
        <a:p>
          <a:r>
            <a:rPr lang="ru-RU" dirty="0"/>
            <a:t>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a:t>
          </a:r>
        </a:p>
      </dgm:t>
    </dgm:pt>
    <dgm:pt modelId="{05F568B9-DC87-425A-8CCA-F93AA30CC95D}" type="parTrans" cxnId="{5457557B-7114-4561-8734-13B9934FBA80}">
      <dgm:prSet/>
      <dgm:spPr/>
      <dgm:t>
        <a:bodyPr/>
        <a:lstStyle/>
        <a:p>
          <a:endParaRPr lang="ru-RU"/>
        </a:p>
      </dgm:t>
    </dgm:pt>
    <dgm:pt modelId="{B403A05E-8B18-4B0D-82EC-60EC20D4C6BB}" type="sibTrans" cxnId="{5457557B-7114-4561-8734-13B9934FBA80}">
      <dgm:prSet/>
      <dgm:spPr/>
      <dgm:t>
        <a:bodyPr/>
        <a:lstStyle/>
        <a:p>
          <a:endParaRPr lang="ru-RU"/>
        </a:p>
      </dgm:t>
    </dgm:pt>
    <dgm:pt modelId="{97CECF8B-25BC-453D-A2B0-0470404F9E3F}">
      <dgm:prSet phldrT="[Текст]"/>
      <dgm:spPr/>
      <dgm:t>
        <a:bodyPr/>
        <a:lstStyle/>
        <a:p>
          <a:r>
            <a:rPr lang="ru-RU"/>
            <a:t>Повышение эффективности бюджетных расходов</a:t>
          </a:r>
        </a:p>
      </dgm:t>
    </dgm:pt>
    <dgm:pt modelId="{FEFE8B41-E876-4784-8060-DF6DBEA376C2}" type="parTrans" cxnId="{96FF11DA-CAD0-4202-BF8C-9328CA3F82C6}">
      <dgm:prSet/>
      <dgm:spPr/>
      <dgm:t>
        <a:bodyPr/>
        <a:lstStyle/>
        <a:p>
          <a:endParaRPr lang="ru-RU"/>
        </a:p>
      </dgm:t>
    </dgm:pt>
    <dgm:pt modelId="{F587E40B-8521-4ADA-9B08-8BCF01C960E7}" type="sibTrans" cxnId="{96FF11DA-CAD0-4202-BF8C-9328CA3F82C6}">
      <dgm:prSet/>
      <dgm:spPr/>
      <dgm:t>
        <a:bodyPr/>
        <a:lstStyle/>
        <a:p>
          <a:endParaRPr lang="ru-RU"/>
        </a:p>
      </dgm:t>
    </dgm:pt>
    <dgm:pt modelId="{3B896393-CF3C-4756-8E66-1A7A73544D78}">
      <dgm:prSet phldrT="[Текст]"/>
      <dgm:spPr/>
      <dgm:t>
        <a:bodyPr/>
        <a:lstStyle/>
        <a:p>
          <a:r>
            <a:rPr lang="ru-RU"/>
            <a:t>Повышение прозрачности бюджетных расходов</a:t>
          </a:r>
        </a:p>
      </dgm:t>
    </dgm:pt>
    <dgm:pt modelId="{4DD93569-4656-42B2-B93A-AA1F6E87F154}" type="parTrans" cxnId="{BCBE2C16-8E1B-455F-A478-E67AB69EE041}">
      <dgm:prSet/>
      <dgm:spPr/>
      <dgm:t>
        <a:bodyPr/>
        <a:lstStyle/>
        <a:p>
          <a:endParaRPr lang="ru-RU"/>
        </a:p>
      </dgm:t>
    </dgm:pt>
    <dgm:pt modelId="{40186638-5506-42A1-99C0-F884E09298A1}" type="sibTrans" cxnId="{BCBE2C16-8E1B-455F-A478-E67AB69EE041}">
      <dgm:prSet/>
      <dgm:spPr/>
      <dgm:t>
        <a:bodyPr/>
        <a:lstStyle/>
        <a:p>
          <a:endParaRPr lang="ru-RU"/>
        </a:p>
      </dgm:t>
    </dgm:pt>
    <dgm:pt modelId="{94C54D07-237C-4114-A4B5-36337687170D}" type="pres">
      <dgm:prSet presAssocID="{B010FAA5-7527-4FB2-ABC9-A2F7B4DC2841}" presName="Name0" presStyleCnt="0">
        <dgm:presLayoutVars>
          <dgm:chPref val="1"/>
          <dgm:dir/>
          <dgm:animOne val="branch"/>
          <dgm:animLvl val="lvl"/>
          <dgm:resizeHandles/>
        </dgm:presLayoutVars>
      </dgm:prSet>
      <dgm:spPr/>
      <dgm:t>
        <a:bodyPr/>
        <a:lstStyle/>
        <a:p>
          <a:endParaRPr lang="ru-RU"/>
        </a:p>
      </dgm:t>
    </dgm:pt>
    <dgm:pt modelId="{986A4FA4-DAF0-4194-A14A-01350BC0230E}" type="pres">
      <dgm:prSet presAssocID="{11813908-888C-4DB6-8C02-46B77AAB2493}" presName="vertOne" presStyleCnt="0"/>
      <dgm:spPr/>
    </dgm:pt>
    <dgm:pt modelId="{C13E51ED-2113-40A8-B8AD-261C0BCB2533}" type="pres">
      <dgm:prSet presAssocID="{11813908-888C-4DB6-8C02-46B77AAB2493}" presName="txOne" presStyleLbl="node0" presStyleIdx="0" presStyleCnt="1">
        <dgm:presLayoutVars>
          <dgm:chPref val="3"/>
        </dgm:presLayoutVars>
      </dgm:prSet>
      <dgm:spPr/>
      <dgm:t>
        <a:bodyPr/>
        <a:lstStyle/>
        <a:p>
          <a:endParaRPr lang="ru-RU"/>
        </a:p>
      </dgm:t>
    </dgm:pt>
    <dgm:pt modelId="{6A04E8DB-9029-4C3C-82B7-26A1B5B64E5B}" type="pres">
      <dgm:prSet presAssocID="{11813908-888C-4DB6-8C02-46B77AAB2493}" presName="parTransOne" presStyleCnt="0"/>
      <dgm:spPr/>
    </dgm:pt>
    <dgm:pt modelId="{61B52E25-1EA9-416F-9952-A6CF187F95F6}" type="pres">
      <dgm:prSet presAssocID="{11813908-888C-4DB6-8C02-46B77AAB2493}" presName="horzOne" presStyleCnt="0"/>
      <dgm:spPr/>
    </dgm:pt>
    <dgm:pt modelId="{4C721946-22FC-4DE1-A3DE-9F9C146C8108}" type="pres">
      <dgm:prSet presAssocID="{A8C63FE4-76F7-4DCB-A31E-343F705D441C}" presName="vertTwo" presStyleCnt="0"/>
      <dgm:spPr/>
    </dgm:pt>
    <dgm:pt modelId="{80378AE3-9C61-4011-A142-FE9BC50A4717}" type="pres">
      <dgm:prSet presAssocID="{A8C63FE4-76F7-4DCB-A31E-343F705D441C}" presName="txTwo" presStyleLbl="node2" presStyleIdx="0" presStyleCnt="3">
        <dgm:presLayoutVars>
          <dgm:chPref val="3"/>
        </dgm:presLayoutVars>
      </dgm:prSet>
      <dgm:spPr/>
      <dgm:t>
        <a:bodyPr/>
        <a:lstStyle/>
        <a:p>
          <a:endParaRPr lang="ru-RU"/>
        </a:p>
      </dgm:t>
    </dgm:pt>
    <dgm:pt modelId="{D30D142E-AE9B-4A64-8A70-AA4095F2E1AB}" type="pres">
      <dgm:prSet presAssocID="{A8C63FE4-76F7-4DCB-A31E-343F705D441C}" presName="horzTwo" presStyleCnt="0"/>
      <dgm:spPr/>
    </dgm:pt>
    <dgm:pt modelId="{DD106FA0-0430-4ADC-AB4A-3EA43ECC15EF}" type="pres">
      <dgm:prSet presAssocID="{B403A05E-8B18-4B0D-82EC-60EC20D4C6BB}" presName="sibSpaceTwo" presStyleCnt="0"/>
      <dgm:spPr/>
    </dgm:pt>
    <dgm:pt modelId="{DE958B56-D3EB-4C56-865F-9B74902CCEDE}" type="pres">
      <dgm:prSet presAssocID="{97CECF8B-25BC-453D-A2B0-0470404F9E3F}" presName="vertTwo" presStyleCnt="0"/>
      <dgm:spPr/>
    </dgm:pt>
    <dgm:pt modelId="{57454068-304E-420F-9126-90FFC0C38477}" type="pres">
      <dgm:prSet presAssocID="{97CECF8B-25BC-453D-A2B0-0470404F9E3F}" presName="txTwo" presStyleLbl="node2" presStyleIdx="1" presStyleCnt="3">
        <dgm:presLayoutVars>
          <dgm:chPref val="3"/>
        </dgm:presLayoutVars>
      </dgm:prSet>
      <dgm:spPr/>
      <dgm:t>
        <a:bodyPr/>
        <a:lstStyle/>
        <a:p>
          <a:endParaRPr lang="ru-RU"/>
        </a:p>
      </dgm:t>
    </dgm:pt>
    <dgm:pt modelId="{53418BCD-0143-4933-9B52-C7B73BA630CA}" type="pres">
      <dgm:prSet presAssocID="{97CECF8B-25BC-453D-A2B0-0470404F9E3F}" presName="horzTwo" presStyleCnt="0"/>
      <dgm:spPr/>
    </dgm:pt>
    <dgm:pt modelId="{7B95DDFC-0CAA-45D3-AF4B-2CF97C1A43A0}" type="pres">
      <dgm:prSet presAssocID="{F587E40B-8521-4ADA-9B08-8BCF01C960E7}" presName="sibSpaceTwo" presStyleCnt="0"/>
      <dgm:spPr/>
    </dgm:pt>
    <dgm:pt modelId="{DD2CCB48-D166-4FB8-8C78-8A7485A1E505}" type="pres">
      <dgm:prSet presAssocID="{3B896393-CF3C-4756-8E66-1A7A73544D78}" presName="vertTwo" presStyleCnt="0"/>
      <dgm:spPr/>
    </dgm:pt>
    <dgm:pt modelId="{E233270F-E294-49B7-8E96-C3873389A4AB}" type="pres">
      <dgm:prSet presAssocID="{3B896393-CF3C-4756-8E66-1A7A73544D78}" presName="txTwo" presStyleLbl="node2" presStyleIdx="2" presStyleCnt="3">
        <dgm:presLayoutVars>
          <dgm:chPref val="3"/>
        </dgm:presLayoutVars>
      </dgm:prSet>
      <dgm:spPr/>
      <dgm:t>
        <a:bodyPr/>
        <a:lstStyle/>
        <a:p>
          <a:endParaRPr lang="ru-RU"/>
        </a:p>
      </dgm:t>
    </dgm:pt>
    <dgm:pt modelId="{83FEFC5F-8A39-4829-B1D8-4F0C3ACA66FA}" type="pres">
      <dgm:prSet presAssocID="{3B896393-CF3C-4756-8E66-1A7A73544D78}" presName="horzTwo" presStyleCnt="0"/>
      <dgm:spPr/>
    </dgm:pt>
  </dgm:ptLst>
  <dgm:cxnLst>
    <dgm:cxn modelId="{3C33DC9D-B099-40EF-9F1E-D70B4D370A14}" type="presOf" srcId="{B010FAA5-7527-4FB2-ABC9-A2F7B4DC2841}" destId="{94C54D07-237C-4114-A4B5-36337687170D}" srcOrd="0" destOrd="0" presId="urn:microsoft.com/office/officeart/2005/8/layout/hierarchy4"/>
    <dgm:cxn modelId="{96FF11DA-CAD0-4202-BF8C-9328CA3F82C6}" srcId="{11813908-888C-4DB6-8C02-46B77AAB2493}" destId="{97CECF8B-25BC-453D-A2B0-0470404F9E3F}" srcOrd="1" destOrd="0" parTransId="{FEFE8B41-E876-4784-8060-DF6DBEA376C2}" sibTransId="{F587E40B-8521-4ADA-9B08-8BCF01C960E7}"/>
    <dgm:cxn modelId="{BCBE2C16-8E1B-455F-A478-E67AB69EE041}" srcId="{11813908-888C-4DB6-8C02-46B77AAB2493}" destId="{3B896393-CF3C-4756-8E66-1A7A73544D78}" srcOrd="2" destOrd="0" parTransId="{4DD93569-4656-42B2-B93A-AA1F6E87F154}" sibTransId="{40186638-5506-42A1-99C0-F884E09298A1}"/>
    <dgm:cxn modelId="{E323F7CC-687A-4D5E-B39C-C2B0FCDA0541}" srcId="{B010FAA5-7527-4FB2-ABC9-A2F7B4DC2841}" destId="{11813908-888C-4DB6-8C02-46B77AAB2493}" srcOrd="0" destOrd="0" parTransId="{C0DA8CF4-FE30-47B5-9429-DF5280AC29D8}" sibTransId="{ADDEFB9D-F028-4D41-B9ED-8C07AFC96ADB}"/>
    <dgm:cxn modelId="{C89669BF-5D46-445B-8B2C-001111EFD51B}" type="presOf" srcId="{11813908-888C-4DB6-8C02-46B77AAB2493}" destId="{C13E51ED-2113-40A8-B8AD-261C0BCB2533}" srcOrd="0" destOrd="0" presId="urn:microsoft.com/office/officeart/2005/8/layout/hierarchy4"/>
    <dgm:cxn modelId="{5457557B-7114-4561-8734-13B9934FBA80}" srcId="{11813908-888C-4DB6-8C02-46B77AAB2493}" destId="{A8C63FE4-76F7-4DCB-A31E-343F705D441C}" srcOrd="0" destOrd="0" parTransId="{05F568B9-DC87-425A-8CCA-F93AA30CC95D}" sibTransId="{B403A05E-8B18-4B0D-82EC-60EC20D4C6BB}"/>
    <dgm:cxn modelId="{3149D49F-B26E-496F-93A2-3E4597805092}" type="presOf" srcId="{3B896393-CF3C-4756-8E66-1A7A73544D78}" destId="{E233270F-E294-49B7-8E96-C3873389A4AB}" srcOrd="0" destOrd="0" presId="urn:microsoft.com/office/officeart/2005/8/layout/hierarchy4"/>
    <dgm:cxn modelId="{4ACC50BB-AA2E-46DD-B6DA-695B4486BC7C}" type="presOf" srcId="{97CECF8B-25BC-453D-A2B0-0470404F9E3F}" destId="{57454068-304E-420F-9126-90FFC0C38477}" srcOrd="0" destOrd="0" presId="urn:microsoft.com/office/officeart/2005/8/layout/hierarchy4"/>
    <dgm:cxn modelId="{B1F41129-0691-4336-9582-471AC55550F4}" type="presOf" srcId="{A8C63FE4-76F7-4DCB-A31E-343F705D441C}" destId="{80378AE3-9C61-4011-A142-FE9BC50A4717}" srcOrd="0" destOrd="0" presId="urn:microsoft.com/office/officeart/2005/8/layout/hierarchy4"/>
    <dgm:cxn modelId="{8C1D3A88-5173-4AFB-B2CF-78B6F7FD2D9C}" type="presParOf" srcId="{94C54D07-237C-4114-A4B5-36337687170D}" destId="{986A4FA4-DAF0-4194-A14A-01350BC0230E}" srcOrd="0" destOrd="0" presId="urn:microsoft.com/office/officeart/2005/8/layout/hierarchy4"/>
    <dgm:cxn modelId="{83ADF2E4-2A17-400B-865D-EFBD4C33F102}" type="presParOf" srcId="{986A4FA4-DAF0-4194-A14A-01350BC0230E}" destId="{C13E51ED-2113-40A8-B8AD-261C0BCB2533}" srcOrd="0" destOrd="0" presId="urn:microsoft.com/office/officeart/2005/8/layout/hierarchy4"/>
    <dgm:cxn modelId="{CA5A74BA-CA2C-4153-BA92-E4CF87AB290C}" type="presParOf" srcId="{986A4FA4-DAF0-4194-A14A-01350BC0230E}" destId="{6A04E8DB-9029-4C3C-82B7-26A1B5B64E5B}" srcOrd="1" destOrd="0" presId="urn:microsoft.com/office/officeart/2005/8/layout/hierarchy4"/>
    <dgm:cxn modelId="{1E9CF471-F47E-47C3-BB3D-3C5D13ADB93B}" type="presParOf" srcId="{986A4FA4-DAF0-4194-A14A-01350BC0230E}" destId="{61B52E25-1EA9-416F-9952-A6CF187F95F6}" srcOrd="2" destOrd="0" presId="urn:microsoft.com/office/officeart/2005/8/layout/hierarchy4"/>
    <dgm:cxn modelId="{945B3654-A058-4FD6-B1D4-E6EFA6FF886A}" type="presParOf" srcId="{61B52E25-1EA9-416F-9952-A6CF187F95F6}" destId="{4C721946-22FC-4DE1-A3DE-9F9C146C8108}" srcOrd="0" destOrd="0" presId="urn:microsoft.com/office/officeart/2005/8/layout/hierarchy4"/>
    <dgm:cxn modelId="{CD16E136-99CF-428E-B18B-DDD0E9392E3D}" type="presParOf" srcId="{4C721946-22FC-4DE1-A3DE-9F9C146C8108}" destId="{80378AE3-9C61-4011-A142-FE9BC50A4717}" srcOrd="0" destOrd="0" presId="urn:microsoft.com/office/officeart/2005/8/layout/hierarchy4"/>
    <dgm:cxn modelId="{A6F43B90-184F-450B-8212-95E4B4737124}" type="presParOf" srcId="{4C721946-22FC-4DE1-A3DE-9F9C146C8108}" destId="{D30D142E-AE9B-4A64-8A70-AA4095F2E1AB}" srcOrd="1" destOrd="0" presId="urn:microsoft.com/office/officeart/2005/8/layout/hierarchy4"/>
    <dgm:cxn modelId="{89B440EF-7B21-44D1-A85D-B7884A144C15}" type="presParOf" srcId="{61B52E25-1EA9-416F-9952-A6CF187F95F6}" destId="{DD106FA0-0430-4ADC-AB4A-3EA43ECC15EF}" srcOrd="1" destOrd="0" presId="urn:microsoft.com/office/officeart/2005/8/layout/hierarchy4"/>
    <dgm:cxn modelId="{5D7719B8-2140-4406-8A1F-8BE8FAD2BB44}" type="presParOf" srcId="{61B52E25-1EA9-416F-9952-A6CF187F95F6}" destId="{DE958B56-D3EB-4C56-865F-9B74902CCEDE}" srcOrd="2" destOrd="0" presId="urn:microsoft.com/office/officeart/2005/8/layout/hierarchy4"/>
    <dgm:cxn modelId="{96C4A909-9309-4669-B8CA-6A11F1FC882A}" type="presParOf" srcId="{DE958B56-D3EB-4C56-865F-9B74902CCEDE}" destId="{57454068-304E-420F-9126-90FFC0C38477}" srcOrd="0" destOrd="0" presId="urn:microsoft.com/office/officeart/2005/8/layout/hierarchy4"/>
    <dgm:cxn modelId="{D17871AE-1AF5-4DB1-A8E9-C3541E11FC35}" type="presParOf" srcId="{DE958B56-D3EB-4C56-865F-9B74902CCEDE}" destId="{53418BCD-0143-4933-9B52-C7B73BA630CA}" srcOrd="1" destOrd="0" presId="urn:microsoft.com/office/officeart/2005/8/layout/hierarchy4"/>
    <dgm:cxn modelId="{1350119F-15D7-47D9-82EC-7431D8721DDE}" type="presParOf" srcId="{61B52E25-1EA9-416F-9952-A6CF187F95F6}" destId="{7B95DDFC-0CAA-45D3-AF4B-2CF97C1A43A0}" srcOrd="3" destOrd="0" presId="urn:microsoft.com/office/officeart/2005/8/layout/hierarchy4"/>
    <dgm:cxn modelId="{E74BBDF2-8C6C-4371-A58D-4D5AB93DF139}" type="presParOf" srcId="{61B52E25-1EA9-416F-9952-A6CF187F95F6}" destId="{DD2CCB48-D166-4FB8-8C78-8A7485A1E505}" srcOrd="4" destOrd="0" presId="urn:microsoft.com/office/officeart/2005/8/layout/hierarchy4"/>
    <dgm:cxn modelId="{9650F12F-1300-492C-B053-FFE6C3E22F7A}" type="presParOf" srcId="{DD2CCB48-D166-4FB8-8C78-8A7485A1E505}" destId="{E233270F-E294-49B7-8E96-C3873389A4AB}" srcOrd="0" destOrd="0" presId="urn:microsoft.com/office/officeart/2005/8/layout/hierarchy4"/>
    <dgm:cxn modelId="{68245F21-BE44-43D1-990A-DB48F8AC5554}" type="presParOf" srcId="{DD2CCB48-D166-4FB8-8C78-8A7485A1E505}" destId="{83FEFC5F-8A39-4829-B1D8-4F0C3ACA66F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89D33D-E11D-46F5-A0CE-BA6715764523}"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ru-RU"/>
        </a:p>
      </dgm:t>
    </dgm:pt>
    <dgm:pt modelId="{86AA8CAC-73E8-40C2-89D9-0DF74AC603FD}">
      <dgm:prSet phldrT="[Текст]"/>
      <dgm:spPr/>
      <dgm:t>
        <a:bodyPr/>
        <a:lstStyle/>
        <a:p>
          <a:r>
            <a:rPr lang="ru-RU" dirty="0">
              <a:solidFill>
                <a:srgbClr val="C00000"/>
              </a:solidFill>
              <a:latin typeface="Times New Roman" panose="02020603050405020304" pitchFamily="18" charset="0"/>
              <a:cs typeface="Times New Roman" panose="02020603050405020304" pitchFamily="18" charset="0"/>
            </a:rPr>
            <a:t>ПРОЕКТ </a:t>
          </a:r>
        </a:p>
        <a:p>
          <a:r>
            <a:rPr lang="ru-RU" dirty="0" smtClean="0">
              <a:solidFill>
                <a:srgbClr val="C00000"/>
              </a:solidFill>
              <a:latin typeface="Times New Roman" panose="02020603050405020304" pitchFamily="18" charset="0"/>
              <a:cs typeface="Times New Roman" panose="02020603050405020304" pitchFamily="18" charset="0"/>
            </a:rPr>
            <a:t>БЮДЖЕТА </a:t>
          </a:r>
          <a:r>
            <a:rPr lang="ru-RU" dirty="0">
              <a:solidFill>
                <a:srgbClr val="C00000"/>
              </a:solidFill>
              <a:latin typeface="Times New Roman" panose="02020603050405020304" pitchFamily="18" charset="0"/>
              <a:cs typeface="Times New Roman" panose="02020603050405020304" pitchFamily="18" charset="0"/>
            </a:rPr>
            <a:t>НА </a:t>
          </a:r>
          <a:r>
            <a:rPr lang="ru-RU" dirty="0" smtClean="0">
              <a:solidFill>
                <a:srgbClr val="C00000"/>
              </a:solidFill>
              <a:latin typeface="Times New Roman" panose="02020603050405020304" pitchFamily="18" charset="0"/>
              <a:cs typeface="Times New Roman" panose="02020603050405020304" pitchFamily="18" charset="0"/>
            </a:rPr>
            <a:t>2023 </a:t>
          </a:r>
          <a:r>
            <a:rPr lang="ru-RU" dirty="0" smtClean="0">
              <a:solidFill>
                <a:srgbClr val="C00000"/>
              </a:solidFill>
              <a:latin typeface="Times New Roman" panose="02020603050405020304" pitchFamily="18" charset="0"/>
              <a:cs typeface="Times New Roman" panose="02020603050405020304" pitchFamily="18" charset="0"/>
            </a:rPr>
            <a:t>ГОД</a:t>
          </a:r>
          <a:endParaRPr lang="ru-RU" dirty="0">
            <a:solidFill>
              <a:srgbClr val="C00000"/>
            </a:solidFill>
            <a:latin typeface="Times New Roman" panose="02020603050405020304" pitchFamily="18" charset="0"/>
            <a:cs typeface="Times New Roman" panose="02020603050405020304" pitchFamily="18" charset="0"/>
          </a:endParaRPr>
        </a:p>
      </dgm:t>
    </dgm:pt>
    <dgm:pt modelId="{A922BDEE-8071-44DB-9E18-C25F543543BB}" type="parTrans" cxnId="{8A53092D-0591-4574-A909-15EDB78DF467}">
      <dgm:prSet/>
      <dgm:spPr/>
      <dgm:t>
        <a:bodyPr/>
        <a:lstStyle/>
        <a:p>
          <a:endParaRPr lang="ru-RU"/>
        </a:p>
      </dgm:t>
    </dgm:pt>
    <dgm:pt modelId="{E215C837-22C3-4FBB-A2EF-B0995F0EB6C9}" type="sibTrans" cxnId="{8A53092D-0591-4574-A909-15EDB78DF467}">
      <dgm:prSet/>
      <dgm:spPr/>
      <dgm:t>
        <a:bodyPr/>
        <a:lstStyle/>
        <a:p>
          <a:endParaRPr lang="ru-RU"/>
        </a:p>
      </dgm:t>
    </dgm:pt>
    <dgm:pt modelId="{ECDBE29E-34FF-44B1-8E2D-08AC048CA22D}">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Доходы            </a:t>
          </a:r>
          <a:r>
            <a:rPr lang="ru-RU" dirty="0" smtClean="0">
              <a:solidFill>
                <a:srgbClr val="7030A0"/>
              </a:solidFill>
              <a:latin typeface="Times New Roman" panose="02020603050405020304" pitchFamily="18" charset="0"/>
              <a:cs typeface="Times New Roman" panose="02020603050405020304" pitchFamily="18" charset="0"/>
            </a:rPr>
            <a:t>88 750,2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702D65F3-B108-43EE-9BBD-3951ED34FF98}" type="parTrans" cxnId="{27AE26DF-AE3F-4B68-9065-67657609A183}">
      <dgm:prSet/>
      <dgm:spPr/>
      <dgm:t>
        <a:bodyPr/>
        <a:lstStyle/>
        <a:p>
          <a:endParaRPr lang="ru-RU"/>
        </a:p>
      </dgm:t>
    </dgm:pt>
    <dgm:pt modelId="{94CC6691-8C6B-4CB6-B6AE-3A5C90FC2F69}" type="sibTrans" cxnId="{27AE26DF-AE3F-4B68-9065-67657609A183}">
      <dgm:prSet/>
      <dgm:spPr/>
      <dgm:t>
        <a:bodyPr/>
        <a:lstStyle/>
        <a:p>
          <a:endParaRPr lang="ru-RU"/>
        </a:p>
      </dgm:t>
    </dgm:pt>
    <dgm:pt modelId="{2467674D-B4C3-4116-B51D-DEDDF92C60E3}">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Налоговые </a:t>
          </a:r>
          <a:r>
            <a:rPr lang="ru-RU" sz="1600" dirty="0">
              <a:solidFill>
                <a:schemeClr val="tx1"/>
              </a:solidFill>
              <a:latin typeface="Times New Roman" panose="02020603050405020304" pitchFamily="18" charset="0"/>
              <a:cs typeface="Times New Roman" panose="02020603050405020304" pitchFamily="18" charset="0"/>
            </a:rPr>
            <a:t>и неналоговые </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38 800,0 </a:t>
          </a:r>
          <a:r>
            <a:rPr lang="ru-RU" sz="1600" dirty="0" smtClean="0">
              <a:solidFill>
                <a:schemeClr val="tx1"/>
              </a:solidFill>
              <a:latin typeface="Times New Roman" panose="02020603050405020304" pitchFamily="18" charset="0"/>
              <a:cs typeface="Times New Roman" panose="02020603050405020304" pitchFamily="18" charset="0"/>
            </a:rPr>
            <a:t>тыс.руб. </a:t>
          </a:r>
          <a:r>
            <a:rPr lang="ru-RU" sz="1600" dirty="0" smtClean="0">
              <a:solidFill>
                <a:schemeClr val="tx1"/>
              </a:solidFill>
              <a:latin typeface="Times New Roman" panose="02020603050405020304" pitchFamily="18" charset="0"/>
              <a:cs typeface="Times New Roman" panose="02020603050405020304" pitchFamily="18" charset="0"/>
            </a:rPr>
            <a:t>(43,7%)</a:t>
          </a:r>
          <a:endParaRPr lang="ru-RU" sz="1600" dirty="0">
            <a:solidFill>
              <a:schemeClr val="tx1"/>
            </a:solidFill>
            <a:latin typeface="Times New Roman" panose="02020603050405020304" pitchFamily="18" charset="0"/>
            <a:cs typeface="Times New Roman" panose="02020603050405020304" pitchFamily="18" charset="0"/>
          </a:endParaRPr>
        </a:p>
      </dgm:t>
    </dgm:pt>
    <dgm:pt modelId="{76B430A6-D05F-468E-BD0B-6EED789EFB7C}" type="parTrans" cxnId="{2AE86D67-D7EC-4197-9A0B-5E2562A9F844}">
      <dgm:prSet/>
      <dgm:spPr/>
      <dgm:t>
        <a:bodyPr/>
        <a:lstStyle/>
        <a:p>
          <a:endParaRPr lang="ru-RU"/>
        </a:p>
      </dgm:t>
    </dgm:pt>
    <dgm:pt modelId="{758172C1-CE08-4956-B84E-E356C94530C8}" type="sibTrans" cxnId="{2AE86D67-D7EC-4197-9A0B-5E2562A9F844}">
      <dgm:prSet/>
      <dgm:spPr/>
      <dgm:t>
        <a:bodyPr/>
        <a:lstStyle/>
        <a:p>
          <a:endParaRPr lang="ru-RU"/>
        </a:p>
      </dgm:t>
    </dgm:pt>
    <dgm:pt modelId="{2EFBC7F2-2E43-4489-BBE8-B07AC501D855}">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dirty="0">
              <a:solidFill>
                <a:schemeClr val="tx1"/>
              </a:solidFill>
              <a:latin typeface="Times New Roman" panose="02020603050405020304" pitchFamily="18" charset="0"/>
              <a:cs typeface="Times New Roman" panose="02020603050405020304" pitchFamily="18" charset="0"/>
            </a:rPr>
            <a:t>поступления</a:t>
          </a:r>
        </a:p>
        <a:p>
          <a:r>
            <a:rPr lang="ru-RU" sz="1600" dirty="0" smtClean="0">
              <a:solidFill>
                <a:schemeClr val="tx1"/>
              </a:solidFill>
              <a:latin typeface="Times New Roman" panose="02020603050405020304" pitchFamily="18" charset="0"/>
              <a:cs typeface="Times New Roman" panose="02020603050405020304" pitchFamily="18" charset="0"/>
            </a:rPr>
            <a:t>49 950,2 </a:t>
          </a:r>
          <a:r>
            <a:rPr lang="ru-RU" sz="1600" dirty="0">
              <a:solidFill>
                <a:schemeClr val="tx1"/>
              </a:solidFill>
              <a:latin typeface="Times New Roman" panose="02020603050405020304" pitchFamily="18" charset="0"/>
              <a:cs typeface="Times New Roman" panose="02020603050405020304" pitchFamily="18" charset="0"/>
            </a:rPr>
            <a:t>тыс.руб</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(56,3%)</a:t>
          </a:r>
          <a:endParaRPr lang="ru-RU" sz="1600" dirty="0">
            <a:solidFill>
              <a:schemeClr val="tx1"/>
            </a:solidFill>
            <a:latin typeface="Times New Roman" panose="02020603050405020304" pitchFamily="18" charset="0"/>
            <a:cs typeface="Times New Roman" panose="02020603050405020304" pitchFamily="18" charset="0"/>
          </a:endParaRPr>
        </a:p>
      </dgm:t>
    </dgm:pt>
    <dgm:pt modelId="{CE123744-0C7D-4963-B8C1-7FD85BA2C419}" type="parTrans" cxnId="{7D0396C2-79B8-4757-8538-9F55C3D2811C}">
      <dgm:prSet/>
      <dgm:spPr/>
      <dgm:t>
        <a:bodyPr/>
        <a:lstStyle/>
        <a:p>
          <a:endParaRPr lang="ru-RU"/>
        </a:p>
      </dgm:t>
    </dgm:pt>
    <dgm:pt modelId="{895CD4AF-2CC5-45B3-BA4D-609513142DFC}" type="sibTrans" cxnId="{7D0396C2-79B8-4757-8538-9F55C3D2811C}">
      <dgm:prSet/>
      <dgm:spPr/>
      <dgm:t>
        <a:bodyPr/>
        <a:lstStyle/>
        <a:p>
          <a:endParaRPr lang="ru-RU"/>
        </a:p>
      </dgm:t>
    </dgm:pt>
    <dgm:pt modelId="{20A98F2D-16B6-4498-9D1D-5DFD823947B1}">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Расходы </a:t>
          </a:r>
          <a:r>
            <a:rPr lang="ru-RU" dirty="0" smtClean="0">
              <a:solidFill>
                <a:srgbClr val="7030A0"/>
              </a:solidFill>
              <a:latin typeface="Times New Roman" panose="02020603050405020304" pitchFamily="18" charset="0"/>
              <a:cs typeface="Times New Roman" panose="02020603050405020304" pitchFamily="18" charset="0"/>
            </a:rPr>
            <a:t>        90 274,3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D4305C2A-FEDE-4339-A726-5725D8C1A8B4}" type="parTrans" cxnId="{8829C2E9-B034-4EBC-B0E8-8697176AD7BC}">
      <dgm:prSet/>
      <dgm:spPr/>
      <dgm:t>
        <a:bodyPr/>
        <a:lstStyle/>
        <a:p>
          <a:endParaRPr lang="ru-RU"/>
        </a:p>
      </dgm:t>
    </dgm:pt>
    <dgm:pt modelId="{23B751AD-81CE-4242-8896-67B2354FE235}" type="sibTrans" cxnId="{8829C2E9-B034-4EBC-B0E8-8697176AD7BC}">
      <dgm:prSet/>
      <dgm:spPr/>
      <dgm:t>
        <a:bodyPr/>
        <a:lstStyle/>
        <a:p>
          <a:endParaRPr lang="ru-RU"/>
        </a:p>
      </dgm:t>
    </dgm:pt>
    <dgm:pt modelId="{B620518B-532B-409D-BA87-6ACB01F6E667}">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Непрограммные расходы                     </a:t>
          </a:r>
          <a:r>
            <a:rPr lang="ru-RU" sz="1600" dirty="0" smtClean="0">
              <a:solidFill>
                <a:schemeClr val="tx1"/>
              </a:solidFill>
              <a:latin typeface="Times New Roman" panose="02020603050405020304" pitchFamily="18" charset="0"/>
              <a:cs typeface="Times New Roman" panose="02020603050405020304" pitchFamily="18" charset="0"/>
            </a:rPr>
            <a:t>20 737,1 тыс. руб</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23,0%)</a:t>
          </a:r>
          <a:endParaRPr lang="ru-RU" sz="1600" dirty="0">
            <a:solidFill>
              <a:schemeClr val="tx1"/>
            </a:solidFill>
            <a:latin typeface="Times New Roman" panose="02020603050405020304" pitchFamily="18" charset="0"/>
            <a:cs typeface="Times New Roman" panose="02020603050405020304" pitchFamily="18" charset="0"/>
          </a:endParaRPr>
        </a:p>
      </dgm:t>
    </dgm:pt>
    <dgm:pt modelId="{59675366-4BA8-4F06-BD06-5FC22DAE7D1A}" type="parTrans" cxnId="{075D0937-95DB-4802-9F28-5F0DA17DFEBD}">
      <dgm:prSet/>
      <dgm:spPr/>
      <dgm:t>
        <a:bodyPr/>
        <a:lstStyle/>
        <a:p>
          <a:endParaRPr lang="ru-RU"/>
        </a:p>
      </dgm:t>
    </dgm:pt>
    <dgm:pt modelId="{89E10434-F723-44AA-ACCC-9C651A5595B1}" type="sibTrans" cxnId="{075D0937-95DB-4802-9F28-5F0DA17DFEBD}">
      <dgm:prSet/>
      <dgm:spPr/>
      <dgm:t>
        <a:bodyPr/>
        <a:lstStyle/>
        <a:p>
          <a:endParaRPr lang="ru-RU"/>
        </a:p>
      </dgm:t>
    </dgm:pt>
    <dgm:pt modelId="{EE867F4A-0033-47AF-B29D-EE1B6BDF16CA}">
      <dgm:prSet/>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Программные расходы                         (в рамках муниципальной программы «Социально-экономическое развитие МО Пудостьское сельское поселение»)                   </a:t>
          </a:r>
          <a:r>
            <a:rPr lang="ru-RU" dirty="0" smtClean="0">
              <a:solidFill>
                <a:schemeClr val="tx1"/>
              </a:solidFill>
              <a:latin typeface="Times New Roman" panose="02020603050405020304" pitchFamily="18" charset="0"/>
              <a:cs typeface="Times New Roman" panose="02020603050405020304" pitchFamily="18" charset="0"/>
            </a:rPr>
            <a:t>69 537,2  </a:t>
          </a:r>
          <a:r>
            <a:rPr lang="ru-RU" dirty="0">
              <a:solidFill>
                <a:schemeClr val="tx1"/>
              </a:solidFill>
              <a:latin typeface="Times New Roman" panose="02020603050405020304" pitchFamily="18" charset="0"/>
              <a:cs typeface="Times New Roman" panose="02020603050405020304" pitchFamily="18" charset="0"/>
            </a:rPr>
            <a:t>тыс.руб</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(77,0 </a:t>
          </a:r>
          <a:r>
            <a:rPr lang="ru-RU"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dgm:t>
    </dgm:pt>
    <dgm:pt modelId="{CD83F890-67E1-463D-AC90-18AA57B1EDD7}" type="parTrans" cxnId="{55756FE5-7F4E-478C-8C8E-1C943B0F28EF}">
      <dgm:prSet/>
      <dgm:spPr/>
      <dgm:t>
        <a:bodyPr/>
        <a:lstStyle/>
        <a:p>
          <a:endParaRPr lang="ru-RU"/>
        </a:p>
      </dgm:t>
    </dgm:pt>
    <dgm:pt modelId="{313D5B34-01C2-464D-9AD0-39CED5A42FBE}" type="sibTrans" cxnId="{55756FE5-7F4E-478C-8C8E-1C943B0F28EF}">
      <dgm:prSet/>
      <dgm:spPr/>
      <dgm:t>
        <a:bodyPr/>
        <a:lstStyle/>
        <a:p>
          <a:endParaRPr lang="ru-RU"/>
        </a:p>
      </dgm:t>
    </dgm:pt>
    <dgm:pt modelId="{649B7EB8-A3FC-4D7C-A039-0F84E6ECE751}" type="pres">
      <dgm:prSet presAssocID="{2889D33D-E11D-46F5-A0CE-BA6715764523}" presName="Name0" presStyleCnt="0">
        <dgm:presLayoutVars>
          <dgm:chPref val="1"/>
          <dgm:dir/>
          <dgm:animOne val="branch"/>
          <dgm:animLvl val="lvl"/>
          <dgm:resizeHandles/>
        </dgm:presLayoutVars>
      </dgm:prSet>
      <dgm:spPr/>
      <dgm:t>
        <a:bodyPr/>
        <a:lstStyle/>
        <a:p>
          <a:endParaRPr lang="ru-RU"/>
        </a:p>
      </dgm:t>
    </dgm:pt>
    <dgm:pt modelId="{10EB7602-7933-4391-BCB9-C3735137A311}" type="pres">
      <dgm:prSet presAssocID="{86AA8CAC-73E8-40C2-89D9-0DF74AC603FD}" presName="vertOne" presStyleCnt="0"/>
      <dgm:spPr/>
    </dgm:pt>
    <dgm:pt modelId="{7FC2451B-AFCD-4335-BC5E-840360ABE8A5}" type="pres">
      <dgm:prSet presAssocID="{86AA8CAC-73E8-40C2-89D9-0DF74AC603FD}" presName="txOne" presStyleLbl="node0" presStyleIdx="0" presStyleCnt="1">
        <dgm:presLayoutVars>
          <dgm:chPref val="3"/>
        </dgm:presLayoutVars>
      </dgm:prSet>
      <dgm:spPr/>
      <dgm:t>
        <a:bodyPr/>
        <a:lstStyle/>
        <a:p>
          <a:endParaRPr lang="ru-RU"/>
        </a:p>
      </dgm:t>
    </dgm:pt>
    <dgm:pt modelId="{9A11D38F-A039-4BB7-A4EF-CE1F78B49537}" type="pres">
      <dgm:prSet presAssocID="{86AA8CAC-73E8-40C2-89D9-0DF74AC603FD}" presName="parTransOne" presStyleCnt="0"/>
      <dgm:spPr/>
    </dgm:pt>
    <dgm:pt modelId="{FC5B3F12-FB48-480A-8CA0-2D42E376497B}" type="pres">
      <dgm:prSet presAssocID="{86AA8CAC-73E8-40C2-89D9-0DF74AC603FD}" presName="horzOne" presStyleCnt="0"/>
      <dgm:spPr/>
    </dgm:pt>
    <dgm:pt modelId="{8BF50744-72BE-4F08-A992-00F7A82627C6}" type="pres">
      <dgm:prSet presAssocID="{ECDBE29E-34FF-44B1-8E2D-08AC048CA22D}" presName="vertTwo" presStyleCnt="0"/>
      <dgm:spPr/>
    </dgm:pt>
    <dgm:pt modelId="{267E248F-6AC0-4ADA-A8D9-9AE78FA31100}" type="pres">
      <dgm:prSet presAssocID="{ECDBE29E-34FF-44B1-8E2D-08AC048CA22D}" presName="txTwo" presStyleLbl="node2" presStyleIdx="0" presStyleCnt="2">
        <dgm:presLayoutVars>
          <dgm:chPref val="3"/>
        </dgm:presLayoutVars>
      </dgm:prSet>
      <dgm:spPr/>
      <dgm:t>
        <a:bodyPr/>
        <a:lstStyle/>
        <a:p>
          <a:endParaRPr lang="ru-RU"/>
        </a:p>
      </dgm:t>
    </dgm:pt>
    <dgm:pt modelId="{79F3CEC6-4497-4472-994A-6BC0F6262865}" type="pres">
      <dgm:prSet presAssocID="{ECDBE29E-34FF-44B1-8E2D-08AC048CA22D}" presName="parTransTwo" presStyleCnt="0"/>
      <dgm:spPr/>
    </dgm:pt>
    <dgm:pt modelId="{AB1D2503-E612-49BE-9CCB-EF1E9F91CB0E}" type="pres">
      <dgm:prSet presAssocID="{ECDBE29E-34FF-44B1-8E2D-08AC048CA22D}" presName="horzTwo" presStyleCnt="0"/>
      <dgm:spPr/>
    </dgm:pt>
    <dgm:pt modelId="{57B2A0F8-FC68-476B-9B4A-05C8841E987F}" type="pres">
      <dgm:prSet presAssocID="{2467674D-B4C3-4116-B51D-DEDDF92C60E3}" presName="vertThree" presStyleCnt="0"/>
      <dgm:spPr/>
    </dgm:pt>
    <dgm:pt modelId="{499EE29D-B6FA-4334-A2CF-96B4C9BAF0A0}" type="pres">
      <dgm:prSet presAssocID="{2467674D-B4C3-4116-B51D-DEDDF92C60E3}" presName="txThree" presStyleLbl="node3" presStyleIdx="0" presStyleCnt="4" custLinFactNeighborX="3604" custLinFactNeighborY="-1077">
        <dgm:presLayoutVars>
          <dgm:chPref val="3"/>
        </dgm:presLayoutVars>
      </dgm:prSet>
      <dgm:spPr/>
      <dgm:t>
        <a:bodyPr/>
        <a:lstStyle/>
        <a:p>
          <a:endParaRPr lang="ru-RU"/>
        </a:p>
      </dgm:t>
    </dgm:pt>
    <dgm:pt modelId="{AC1F7B4D-13D1-44D7-9ECC-673EAB76714A}" type="pres">
      <dgm:prSet presAssocID="{2467674D-B4C3-4116-B51D-DEDDF92C60E3}" presName="horzThree" presStyleCnt="0"/>
      <dgm:spPr/>
    </dgm:pt>
    <dgm:pt modelId="{1AC97229-04F3-40F8-933A-47FF2BE3155F}" type="pres">
      <dgm:prSet presAssocID="{758172C1-CE08-4956-B84E-E356C94530C8}" presName="sibSpaceThree" presStyleCnt="0"/>
      <dgm:spPr/>
    </dgm:pt>
    <dgm:pt modelId="{53719D9D-EB16-4907-816C-3D92EDC3C4CF}" type="pres">
      <dgm:prSet presAssocID="{2EFBC7F2-2E43-4489-BBE8-B07AC501D855}" presName="vertThree" presStyleCnt="0"/>
      <dgm:spPr/>
    </dgm:pt>
    <dgm:pt modelId="{389F678C-EE17-49E3-B2E3-E57B9EBB3251}" type="pres">
      <dgm:prSet presAssocID="{2EFBC7F2-2E43-4489-BBE8-B07AC501D855}" presName="txThree" presStyleLbl="node3" presStyleIdx="1" presStyleCnt="4">
        <dgm:presLayoutVars>
          <dgm:chPref val="3"/>
        </dgm:presLayoutVars>
      </dgm:prSet>
      <dgm:spPr/>
      <dgm:t>
        <a:bodyPr/>
        <a:lstStyle/>
        <a:p>
          <a:endParaRPr lang="ru-RU"/>
        </a:p>
      </dgm:t>
    </dgm:pt>
    <dgm:pt modelId="{9729255E-D8E8-4FFF-BAC9-292830B5BDD5}" type="pres">
      <dgm:prSet presAssocID="{2EFBC7F2-2E43-4489-BBE8-B07AC501D855}" presName="horzThree" presStyleCnt="0"/>
      <dgm:spPr/>
    </dgm:pt>
    <dgm:pt modelId="{E07EE6DC-B92F-48A4-B3A0-349AA57156B9}" type="pres">
      <dgm:prSet presAssocID="{94CC6691-8C6B-4CB6-B6AE-3A5C90FC2F69}" presName="sibSpaceTwo" presStyleCnt="0"/>
      <dgm:spPr/>
    </dgm:pt>
    <dgm:pt modelId="{19E2B927-39A0-4C15-9620-27AD5AE9C8B3}" type="pres">
      <dgm:prSet presAssocID="{20A98F2D-16B6-4498-9D1D-5DFD823947B1}" presName="vertTwo" presStyleCnt="0"/>
      <dgm:spPr/>
    </dgm:pt>
    <dgm:pt modelId="{C2421583-E6F7-4529-B3A8-B31813FE7DBE}" type="pres">
      <dgm:prSet presAssocID="{20A98F2D-16B6-4498-9D1D-5DFD823947B1}" presName="txTwo" presStyleLbl="node2" presStyleIdx="1" presStyleCnt="2">
        <dgm:presLayoutVars>
          <dgm:chPref val="3"/>
        </dgm:presLayoutVars>
      </dgm:prSet>
      <dgm:spPr/>
      <dgm:t>
        <a:bodyPr/>
        <a:lstStyle/>
        <a:p>
          <a:endParaRPr lang="ru-RU"/>
        </a:p>
      </dgm:t>
    </dgm:pt>
    <dgm:pt modelId="{8D883969-5874-4725-BE6E-3A8B0EFD65A4}" type="pres">
      <dgm:prSet presAssocID="{20A98F2D-16B6-4498-9D1D-5DFD823947B1}" presName="parTransTwo" presStyleCnt="0"/>
      <dgm:spPr/>
    </dgm:pt>
    <dgm:pt modelId="{E9637B91-E0F3-41D5-94C4-C1503E2939C3}" type="pres">
      <dgm:prSet presAssocID="{20A98F2D-16B6-4498-9D1D-5DFD823947B1}" presName="horzTwo" presStyleCnt="0"/>
      <dgm:spPr/>
    </dgm:pt>
    <dgm:pt modelId="{0FF3D9AF-D7FB-4B52-BD81-40CBBA93E9CD}" type="pres">
      <dgm:prSet presAssocID="{EE867F4A-0033-47AF-B29D-EE1B6BDF16CA}" presName="vertThree" presStyleCnt="0"/>
      <dgm:spPr/>
    </dgm:pt>
    <dgm:pt modelId="{4FE63B1D-CA0E-40F0-BD64-8239C67D584E}" type="pres">
      <dgm:prSet presAssocID="{EE867F4A-0033-47AF-B29D-EE1B6BDF16CA}" presName="txThree" presStyleLbl="node3" presStyleIdx="2" presStyleCnt="4">
        <dgm:presLayoutVars>
          <dgm:chPref val="3"/>
        </dgm:presLayoutVars>
      </dgm:prSet>
      <dgm:spPr/>
      <dgm:t>
        <a:bodyPr/>
        <a:lstStyle/>
        <a:p>
          <a:endParaRPr lang="ru-RU"/>
        </a:p>
      </dgm:t>
    </dgm:pt>
    <dgm:pt modelId="{FD7515CC-F1ED-4B03-A937-88A810A63C14}" type="pres">
      <dgm:prSet presAssocID="{EE867F4A-0033-47AF-B29D-EE1B6BDF16CA}" presName="horzThree" presStyleCnt="0"/>
      <dgm:spPr/>
    </dgm:pt>
    <dgm:pt modelId="{22168908-7E81-4420-8BC0-9AF7ED2EB6C4}" type="pres">
      <dgm:prSet presAssocID="{313D5B34-01C2-464D-9AD0-39CED5A42FBE}" presName="sibSpaceThree" presStyleCnt="0"/>
      <dgm:spPr/>
    </dgm:pt>
    <dgm:pt modelId="{679DFF1C-4CDD-4145-83FA-770CC23275C9}" type="pres">
      <dgm:prSet presAssocID="{B620518B-532B-409D-BA87-6ACB01F6E667}" presName="vertThree" presStyleCnt="0"/>
      <dgm:spPr/>
    </dgm:pt>
    <dgm:pt modelId="{4F341AAF-41C4-4882-B094-AE20E699A6C5}" type="pres">
      <dgm:prSet presAssocID="{B620518B-532B-409D-BA87-6ACB01F6E667}" presName="txThree" presStyleLbl="node3" presStyleIdx="3" presStyleCnt="4">
        <dgm:presLayoutVars>
          <dgm:chPref val="3"/>
        </dgm:presLayoutVars>
      </dgm:prSet>
      <dgm:spPr/>
      <dgm:t>
        <a:bodyPr/>
        <a:lstStyle/>
        <a:p>
          <a:endParaRPr lang="ru-RU"/>
        </a:p>
      </dgm:t>
    </dgm:pt>
    <dgm:pt modelId="{6780192B-62FA-4FC4-968C-810A14249AB4}" type="pres">
      <dgm:prSet presAssocID="{B620518B-532B-409D-BA87-6ACB01F6E667}" presName="horzThree" presStyleCnt="0"/>
      <dgm:spPr/>
    </dgm:pt>
  </dgm:ptLst>
  <dgm:cxnLst>
    <dgm:cxn modelId="{C869FEE5-0C73-46CF-8142-A44F99AD551E}" type="presOf" srcId="{2EFBC7F2-2E43-4489-BBE8-B07AC501D855}" destId="{389F678C-EE17-49E3-B2E3-E57B9EBB3251}" srcOrd="0" destOrd="0" presId="urn:microsoft.com/office/officeart/2005/8/layout/hierarchy4"/>
    <dgm:cxn modelId="{2AE86D67-D7EC-4197-9A0B-5E2562A9F844}" srcId="{ECDBE29E-34FF-44B1-8E2D-08AC048CA22D}" destId="{2467674D-B4C3-4116-B51D-DEDDF92C60E3}" srcOrd="0" destOrd="0" parTransId="{76B430A6-D05F-468E-BD0B-6EED789EFB7C}" sibTransId="{758172C1-CE08-4956-B84E-E356C94530C8}"/>
    <dgm:cxn modelId="{43DB6E3C-3ECA-4D86-AB5F-D68DD59F387D}" type="presOf" srcId="{EE867F4A-0033-47AF-B29D-EE1B6BDF16CA}" destId="{4FE63B1D-CA0E-40F0-BD64-8239C67D584E}" srcOrd="0" destOrd="0" presId="urn:microsoft.com/office/officeart/2005/8/layout/hierarchy4"/>
    <dgm:cxn modelId="{075D0937-95DB-4802-9F28-5F0DA17DFEBD}" srcId="{20A98F2D-16B6-4498-9D1D-5DFD823947B1}" destId="{B620518B-532B-409D-BA87-6ACB01F6E667}" srcOrd="1" destOrd="0" parTransId="{59675366-4BA8-4F06-BD06-5FC22DAE7D1A}" sibTransId="{89E10434-F723-44AA-ACCC-9C651A5595B1}"/>
    <dgm:cxn modelId="{55756FE5-7F4E-478C-8C8E-1C943B0F28EF}" srcId="{20A98F2D-16B6-4498-9D1D-5DFD823947B1}" destId="{EE867F4A-0033-47AF-B29D-EE1B6BDF16CA}" srcOrd="0" destOrd="0" parTransId="{CD83F890-67E1-463D-AC90-18AA57B1EDD7}" sibTransId="{313D5B34-01C2-464D-9AD0-39CED5A42FBE}"/>
    <dgm:cxn modelId="{27AE26DF-AE3F-4B68-9065-67657609A183}" srcId="{86AA8CAC-73E8-40C2-89D9-0DF74AC603FD}" destId="{ECDBE29E-34FF-44B1-8E2D-08AC048CA22D}" srcOrd="0" destOrd="0" parTransId="{702D65F3-B108-43EE-9BBD-3951ED34FF98}" sibTransId="{94CC6691-8C6B-4CB6-B6AE-3A5C90FC2F69}"/>
    <dgm:cxn modelId="{378A87AE-C7A5-4ABD-AE1B-808AFC7511C2}" type="presOf" srcId="{20A98F2D-16B6-4498-9D1D-5DFD823947B1}" destId="{C2421583-E6F7-4529-B3A8-B31813FE7DBE}" srcOrd="0" destOrd="0" presId="urn:microsoft.com/office/officeart/2005/8/layout/hierarchy4"/>
    <dgm:cxn modelId="{48AAA8A6-DA1F-41EF-AF99-5579A8A0E1AA}" type="presOf" srcId="{ECDBE29E-34FF-44B1-8E2D-08AC048CA22D}" destId="{267E248F-6AC0-4ADA-A8D9-9AE78FA31100}" srcOrd="0" destOrd="0" presId="urn:microsoft.com/office/officeart/2005/8/layout/hierarchy4"/>
    <dgm:cxn modelId="{2D0FC344-A519-4E7A-8C28-A06D33BC45E5}" type="presOf" srcId="{B620518B-532B-409D-BA87-6ACB01F6E667}" destId="{4F341AAF-41C4-4882-B094-AE20E699A6C5}" srcOrd="0" destOrd="0" presId="urn:microsoft.com/office/officeart/2005/8/layout/hierarchy4"/>
    <dgm:cxn modelId="{7D0396C2-79B8-4757-8538-9F55C3D2811C}" srcId="{ECDBE29E-34FF-44B1-8E2D-08AC048CA22D}" destId="{2EFBC7F2-2E43-4489-BBE8-B07AC501D855}" srcOrd="1" destOrd="0" parTransId="{CE123744-0C7D-4963-B8C1-7FD85BA2C419}" sibTransId="{895CD4AF-2CC5-45B3-BA4D-609513142DFC}"/>
    <dgm:cxn modelId="{3C37AECB-D116-477F-BE7B-07550CEB4691}" type="presOf" srcId="{86AA8CAC-73E8-40C2-89D9-0DF74AC603FD}" destId="{7FC2451B-AFCD-4335-BC5E-840360ABE8A5}" srcOrd="0" destOrd="0" presId="urn:microsoft.com/office/officeart/2005/8/layout/hierarchy4"/>
    <dgm:cxn modelId="{8A53092D-0591-4574-A909-15EDB78DF467}" srcId="{2889D33D-E11D-46F5-A0CE-BA6715764523}" destId="{86AA8CAC-73E8-40C2-89D9-0DF74AC603FD}" srcOrd="0" destOrd="0" parTransId="{A922BDEE-8071-44DB-9E18-C25F543543BB}" sibTransId="{E215C837-22C3-4FBB-A2EF-B0995F0EB6C9}"/>
    <dgm:cxn modelId="{FE33BD57-0E6E-4ADD-A914-FBDC0CF809FF}" type="presOf" srcId="{2467674D-B4C3-4116-B51D-DEDDF92C60E3}" destId="{499EE29D-B6FA-4334-A2CF-96B4C9BAF0A0}" srcOrd="0" destOrd="0" presId="urn:microsoft.com/office/officeart/2005/8/layout/hierarchy4"/>
    <dgm:cxn modelId="{B2A73E37-9714-465E-8531-84B86AFB0840}" type="presOf" srcId="{2889D33D-E11D-46F5-A0CE-BA6715764523}" destId="{649B7EB8-A3FC-4D7C-A039-0F84E6ECE751}" srcOrd="0" destOrd="0" presId="urn:microsoft.com/office/officeart/2005/8/layout/hierarchy4"/>
    <dgm:cxn modelId="{8829C2E9-B034-4EBC-B0E8-8697176AD7BC}" srcId="{86AA8CAC-73E8-40C2-89D9-0DF74AC603FD}" destId="{20A98F2D-16B6-4498-9D1D-5DFD823947B1}" srcOrd="1" destOrd="0" parTransId="{D4305C2A-FEDE-4339-A726-5725D8C1A8B4}" sibTransId="{23B751AD-81CE-4242-8896-67B2354FE235}"/>
    <dgm:cxn modelId="{39F69FDE-1B29-4156-8580-F310CC853018}" type="presParOf" srcId="{649B7EB8-A3FC-4D7C-A039-0F84E6ECE751}" destId="{10EB7602-7933-4391-BCB9-C3735137A311}" srcOrd="0" destOrd="0" presId="urn:microsoft.com/office/officeart/2005/8/layout/hierarchy4"/>
    <dgm:cxn modelId="{EBC283AC-70AB-412B-81BF-CF623127733F}" type="presParOf" srcId="{10EB7602-7933-4391-BCB9-C3735137A311}" destId="{7FC2451B-AFCD-4335-BC5E-840360ABE8A5}" srcOrd="0" destOrd="0" presId="urn:microsoft.com/office/officeart/2005/8/layout/hierarchy4"/>
    <dgm:cxn modelId="{1DD2EC53-3325-4B30-A372-A7FC68F3192A}" type="presParOf" srcId="{10EB7602-7933-4391-BCB9-C3735137A311}" destId="{9A11D38F-A039-4BB7-A4EF-CE1F78B49537}" srcOrd="1" destOrd="0" presId="urn:microsoft.com/office/officeart/2005/8/layout/hierarchy4"/>
    <dgm:cxn modelId="{CC7E13FF-672B-487F-B450-E9E46ED69980}" type="presParOf" srcId="{10EB7602-7933-4391-BCB9-C3735137A311}" destId="{FC5B3F12-FB48-480A-8CA0-2D42E376497B}" srcOrd="2" destOrd="0" presId="urn:microsoft.com/office/officeart/2005/8/layout/hierarchy4"/>
    <dgm:cxn modelId="{A5620230-D043-42F0-908D-2A0B83695847}" type="presParOf" srcId="{FC5B3F12-FB48-480A-8CA0-2D42E376497B}" destId="{8BF50744-72BE-4F08-A992-00F7A82627C6}" srcOrd="0" destOrd="0" presId="urn:microsoft.com/office/officeart/2005/8/layout/hierarchy4"/>
    <dgm:cxn modelId="{EAFFDB6D-C932-440E-A538-D3B951A7A80F}" type="presParOf" srcId="{8BF50744-72BE-4F08-A992-00F7A82627C6}" destId="{267E248F-6AC0-4ADA-A8D9-9AE78FA31100}" srcOrd="0" destOrd="0" presId="urn:microsoft.com/office/officeart/2005/8/layout/hierarchy4"/>
    <dgm:cxn modelId="{EF6A9779-D957-41AC-B87D-C80A31EE0191}" type="presParOf" srcId="{8BF50744-72BE-4F08-A992-00F7A82627C6}" destId="{79F3CEC6-4497-4472-994A-6BC0F6262865}" srcOrd="1" destOrd="0" presId="urn:microsoft.com/office/officeart/2005/8/layout/hierarchy4"/>
    <dgm:cxn modelId="{710588D9-22B5-4BE4-8963-9509414BF51D}" type="presParOf" srcId="{8BF50744-72BE-4F08-A992-00F7A82627C6}" destId="{AB1D2503-E612-49BE-9CCB-EF1E9F91CB0E}" srcOrd="2" destOrd="0" presId="urn:microsoft.com/office/officeart/2005/8/layout/hierarchy4"/>
    <dgm:cxn modelId="{52816811-6110-4E21-9A8C-49F8A0316B96}" type="presParOf" srcId="{AB1D2503-E612-49BE-9CCB-EF1E9F91CB0E}" destId="{57B2A0F8-FC68-476B-9B4A-05C8841E987F}" srcOrd="0" destOrd="0" presId="urn:microsoft.com/office/officeart/2005/8/layout/hierarchy4"/>
    <dgm:cxn modelId="{9E31A7C0-00FE-4399-B603-8F2EF20D9BB0}" type="presParOf" srcId="{57B2A0F8-FC68-476B-9B4A-05C8841E987F}" destId="{499EE29D-B6FA-4334-A2CF-96B4C9BAF0A0}" srcOrd="0" destOrd="0" presId="urn:microsoft.com/office/officeart/2005/8/layout/hierarchy4"/>
    <dgm:cxn modelId="{734F7522-5EEC-4B6B-B71F-961384821E53}" type="presParOf" srcId="{57B2A0F8-FC68-476B-9B4A-05C8841E987F}" destId="{AC1F7B4D-13D1-44D7-9ECC-673EAB76714A}" srcOrd="1" destOrd="0" presId="urn:microsoft.com/office/officeart/2005/8/layout/hierarchy4"/>
    <dgm:cxn modelId="{567A8E85-0DE2-4E26-A84C-AED55856A5F1}" type="presParOf" srcId="{AB1D2503-E612-49BE-9CCB-EF1E9F91CB0E}" destId="{1AC97229-04F3-40F8-933A-47FF2BE3155F}" srcOrd="1" destOrd="0" presId="urn:microsoft.com/office/officeart/2005/8/layout/hierarchy4"/>
    <dgm:cxn modelId="{63B1126D-81B4-4FCD-AE0F-B8A39B2CCA32}" type="presParOf" srcId="{AB1D2503-E612-49BE-9CCB-EF1E9F91CB0E}" destId="{53719D9D-EB16-4907-816C-3D92EDC3C4CF}" srcOrd="2" destOrd="0" presId="urn:microsoft.com/office/officeart/2005/8/layout/hierarchy4"/>
    <dgm:cxn modelId="{FCCFDC57-C57A-4041-9E5B-05D383ACC7DF}" type="presParOf" srcId="{53719D9D-EB16-4907-816C-3D92EDC3C4CF}" destId="{389F678C-EE17-49E3-B2E3-E57B9EBB3251}" srcOrd="0" destOrd="0" presId="urn:microsoft.com/office/officeart/2005/8/layout/hierarchy4"/>
    <dgm:cxn modelId="{A125A82A-63CA-4064-BA76-DEEBEB1FB972}" type="presParOf" srcId="{53719D9D-EB16-4907-816C-3D92EDC3C4CF}" destId="{9729255E-D8E8-4FFF-BAC9-292830B5BDD5}" srcOrd="1" destOrd="0" presId="urn:microsoft.com/office/officeart/2005/8/layout/hierarchy4"/>
    <dgm:cxn modelId="{A6C0B793-AD5C-4B6C-8521-4231A1B8F870}" type="presParOf" srcId="{FC5B3F12-FB48-480A-8CA0-2D42E376497B}" destId="{E07EE6DC-B92F-48A4-B3A0-349AA57156B9}" srcOrd="1" destOrd="0" presId="urn:microsoft.com/office/officeart/2005/8/layout/hierarchy4"/>
    <dgm:cxn modelId="{7EC5E1F4-E6FF-47CF-BFF9-44181A5AF93D}" type="presParOf" srcId="{FC5B3F12-FB48-480A-8CA0-2D42E376497B}" destId="{19E2B927-39A0-4C15-9620-27AD5AE9C8B3}" srcOrd="2" destOrd="0" presId="urn:microsoft.com/office/officeart/2005/8/layout/hierarchy4"/>
    <dgm:cxn modelId="{B8EDE9C3-6029-42E2-897B-3BA1FCB54395}" type="presParOf" srcId="{19E2B927-39A0-4C15-9620-27AD5AE9C8B3}" destId="{C2421583-E6F7-4529-B3A8-B31813FE7DBE}" srcOrd="0" destOrd="0" presId="urn:microsoft.com/office/officeart/2005/8/layout/hierarchy4"/>
    <dgm:cxn modelId="{F82EB1E3-FE31-47CE-A161-5FB248D84C76}" type="presParOf" srcId="{19E2B927-39A0-4C15-9620-27AD5AE9C8B3}" destId="{8D883969-5874-4725-BE6E-3A8B0EFD65A4}" srcOrd="1" destOrd="0" presId="urn:microsoft.com/office/officeart/2005/8/layout/hierarchy4"/>
    <dgm:cxn modelId="{EF24E3AE-725E-4880-B7BD-47279301B3AC}" type="presParOf" srcId="{19E2B927-39A0-4C15-9620-27AD5AE9C8B3}" destId="{E9637B91-E0F3-41D5-94C4-C1503E2939C3}" srcOrd="2" destOrd="0" presId="urn:microsoft.com/office/officeart/2005/8/layout/hierarchy4"/>
    <dgm:cxn modelId="{AF7B1669-DAE8-47E2-9601-197FE763C72F}" type="presParOf" srcId="{E9637B91-E0F3-41D5-94C4-C1503E2939C3}" destId="{0FF3D9AF-D7FB-4B52-BD81-40CBBA93E9CD}" srcOrd="0" destOrd="0" presId="urn:microsoft.com/office/officeart/2005/8/layout/hierarchy4"/>
    <dgm:cxn modelId="{DFA5C231-4212-461B-8213-2B5D625EF385}" type="presParOf" srcId="{0FF3D9AF-D7FB-4B52-BD81-40CBBA93E9CD}" destId="{4FE63B1D-CA0E-40F0-BD64-8239C67D584E}" srcOrd="0" destOrd="0" presId="urn:microsoft.com/office/officeart/2005/8/layout/hierarchy4"/>
    <dgm:cxn modelId="{970A0BE0-B11A-40B3-A3B4-D17C392E4C46}" type="presParOf" srcId="{0FF3D9AF-D7FB-4B52-BD81-40CBBA93E9CD}" destId="{FD7515CC-F1ED-4B03-A937-88A810A63C14}" srcOrd="1" destOrd="0" presId="urn:microsoft.com/office/officeart/2005/8/layout/hierarchy4"/>
    <dgm:cxn modelId="{512C58BC-7B8C-4931-B833-CD3FED73FE34}" type="presParOf" srcId="{E9637B91-E0F3-41D5-94C4-C1503E2939C3}" destId="{22168908-7E81-4420-8BC0-9AF7ED2EB6C4}" srcOrd="1" destOrd="0" presId="urn:microsoft.com/office/officeart/2005/8/layout/hierarchy4"/>
    <dgm:cxn modelId="{33464C2D-1247-4D11-AF40-D6BE1DEB80BE}" type="presParOf" srcId="{E9637B91-E0F3-41D5-94C4-C1503E2939C3}" destId="{679DFF1C-4CDD-4145-83FA-770CC23275C9}" srcOrd="2" destOrd="0" presId="urn:microsoft.com/office/officeart/2005/8/layout/hierarchy4"/>
    <dgm:cxn modelId="{B679E3A6-E712-44C4-A598-72FC4B6B1486}" type="presParOf" srcId="{679DFF1C-4CDD-4145-83FA-770CC23275C9}" destId="{4F341AAF-41C4-4882-B094-AE20E699A6C5}" srcOrd="0" destOrd="0" presId="urn:microsoft.com/office/officeart/2005/8/layout/hierarchy4"/>
    <dgm:cxn modelId="{793013C6-4775-44E5-BAE9-33402BB5BCBF}" type="presParOf" srcId="{679DFF1C-4CDD-4145-83FA-770CC23275C9}" destId="{6780192B-62FA-4FC4-968C-810A14249AB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89D33D-E11D-46F5-A0CE-BA6715764523}"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ru-RU"/>
        </a:p>
      </dgm:t>
    </dgm:pt>
    <dgm:pt modelId="{86AA8CAC-73E8-40C2-89D9-0DF74AC603FD}">
      <dgm:prSet phldrT="[Текст]"/>
      <dgm:spPr/>
      <dgm:t>
        <a:bodyPr/>
        <a:lstStyle/>
        <a:p>
          <a:r>
            <a:rPr lang="ru-RU" dirty="0">
              <a:solidFill>
                <a:srgbClr val="C00000"/>
              </a:solidFill>
              <a:latin typeface="Times New Roman" panose="02020603050405020304" pitchFamily="18" charset="0"/>
              <a:cs typeface="Times New Roman" panose="02020603050405020304" pitchFamily="18" charset="0"/>
            </a:rPr>
            <a:t>ПРОЕКТ </a:t>
          </a:r>
        </a:p>
        <a:p>
          <a:r>
            <a:rPr lang="ru-RU" dirty="0" smtClean="0">
              <a:solidFill>
                <a:srgbClr val="C00000"/>
              </a:solidFill>
              <a:latin typeface="Times New Roman" panose="02020603050405020304" pitchFamily="18" charset="0"/>
              <a:cs typeface="Times New Roman" panose="02020603050405020304" pitchFamily="18" charset="0"/>
            </a:rPr>
            <a:t>БЮДЖЕТА </a:t>
          </a:r>
          <a:r>
            <a:rPr lang="ru-RU" dirty="0">
              <a:solidFill>
                <a:srgbClr val="C00000"/>
              </a:solidFill>
              <a:latin typeface="Times New Roman" panose="02020603050405020304" pitchFamily="18" charset="0"/>
              <a:cs typeface="Times New Roman" panose="02020603050405020304" pitchFamily="18" charset="0"/>
            </a:rPr>
            <a:t>НА </a:t>
          </a:r>
          <a:r>
            <a:rPr lang="ru-RU" dirty="0" smtClean="0">
              <a:solidFill>
                <a:srgbClr val="C00000"/>
              </a:solidFill>
              <a:latin typeface="Times New Roman" panose="02020603050405020304" pitchFamily="18" charset="0"/>
              <a:cs typeface="Times New Roman" panose="02020603050405020304" pitchFamily="18" charset="0"/>
            </a:rPr>
            <a:t>2024 </a:t>
          </a:r>
          <a:r>
            <a:rPr lang="ru-RU" dirty="0">
              <a:solidFill>
                <a:srgbClr val="C00000"/>
              </a:solidFill>
              <a:latin typeface="Times New Roman" panose="02020603050405020304" pitchFamily="18" charset="0"/>
              <a:cs typeface="Times New Roman" panose="02020603050405020304" pitchFamily="18" charset="0"/>
            </a:rPr>
            <a:t>ГОД</a:t>
          </a:r>
        </a:p>
      </dgm:t>
    </dgm:pt>
    <dgm:pt modelId="{A922BDEE-8071-44DB-9E18-C25F543543BB}" type="parTrans" cxnId="{8A53092D-0591-4574-A909-15EDB78DF467}">
      <dgm:prSet/>
      <dgm:spPr/>
      <dgm:t>
        <a:bodyPr/>
        <a:lstStyle/>
        <a:p>
          <a:endParaRPr lang="ru-RU"/>
        </a:p>
      </dgm:t>
    </dgm:pt>
    <dgm:pt modelId="{E215C837-22C3-4FBB-A2EF-B0995F0EB6C9}" type="sibTrans" cxnId="{8A53092D-0591-4574-A909-15EDB78DF467}">
      <dgm:prSet/>
      <dgm:spPr/>
      <dgm:t>
        <a:bodyPr/>
        <a:lstStyle/>
        <a:p>
          <a:endParaRPr lang="ru-RU"/>
        </a:p>
      </dgm:t>
    </dgm:pt>
    <dgm:pt modelId="{ECDBE29E-34FF-44B1-8E2D-08AC048CA22D}">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Доходы              </a:t>
          </a:r>
          <a:r>
            <a:rPr lang="ru-RU" dirty="0" smtClean="0">
              <a:solidFill>
                <a:srgbClr val="7030A0"/>
              </a:solidFill>
              <a:latin typeface="Times New Roman" panose="02020603050405020304" pitchFamily="18" charset="0"/>
              <a:cs typeface="Times New Roman" panose="02020603050405020304" pitchFamily="18" charset="0"/>
            </a:rPr>
            <a:t>77 636,9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702D65F3-B108-43EE-9BBD-3951ED34FF98}" type="parTrans" cxnId="{27AE26DF-AE3F-4B68-9065-67657609A183}">
      <dgm:prSet/>
      <dgm:spPr/>
      <dgm:t>
        <a:bodyPr/>
        <a:lstStyle/>
        <a:p>
          <a:endParaRPr lang="ru-RU"/>
        </a:p>
      </dgm:t>
    </dgm:pt>
    <dgm:pt modelId="{94CC6691-8C6B-4CB6-B6AE-3A5C90FC2F69}" type="sibTrans" cxnId="{27AE26DF-AE3F-4B68-9065-67657609A183}">
      <dgm:prSet/>
      <dgm:spPr/>
      <dgm:t>
        <a:bodyPr/>
        <a:lstStyle/>
        <a:p>
          <a:endParaRPr lang="ru-RU"/>
        </a:p>
      </dgm:t>
    </dgm:pt>
    <dgm:pt modelId="{2467674D-B4C3-4116-B51D-DEDDF92C60E3}">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Налоговые </a:t>
          </a:r>
          <a:r>
            <a:rPr lang="ru-RU" sz="1600" dirty="0">
              <a:solidFill>
                <a:schemeClr val="tx1"/>
              </a:solidFill>
              <a:latin typeface="Times New Roman" panose="02020603050405020304" pitchFamily="18" charset="0"/>
              <a:cs typeface="Times New Roman" panose="02020603050405020304" pitchFamily="18" charset="0"/>
            </a:rPr>
            <a:t>и неналоговые </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38 471,6      </a:t>
          </a:r>
          <a:r>
            <a:rPr lang="ru-RU" sz="1600" dirty="0" smtClean="0">
              <a:solidFill>
                <a:schemeClr val="tx1"/>
              </a:solidFill>
              <a:latin typeface="Times New Roman" panose="02020603050405020304" pitchFamily="18" charset="0"/>
              <a:cs typeface="Times New Roman" panose="02020603050405020304" pitchFamily="18" charset="0"/>
            </a:rPr>
            <a:t>тыс.руб. </a:t>
          </a:r>
          <a:r>
            <a:rPr lang="ru-RU" sz="1600" dirty="0" smtClean="0">
              <a:solidFill>
                <a:schemeClr val="tx1"/>
              </a:solidFill>
              <a:latin typeface="Times New Roman" panose="02020603050405020304" pitchFamily="18" charset="0"/>
              <a:cs typeface="Times New Roman" panose="02020603050405020304" pitchFamily="18" charset="0"/>
            </a:rPr>
            <a:t>                      (45,6%)</a:t>
          </a:r>
          <a:endParaRPr lang="ru-RU" sz="1600" dirty="0">
            <a:solidFill>
              <a:schemeClr val="tx1"/>
            </a:solidFill>
            <a:latin typeface="Times New Roman" panose="02020603050405020304" pitchFamily="18" charset="0"/>
            <a:cs typeface="Times New Roman" panose="02020603050405020304" pitchFamily="18" charset="0"/>
          </a:endParaRPr>
        </a:p>
      </dgm:t>
    </dgm:pt>
    <dgm:pt modelId="{76B430A6-D05F-468E-BD0B-6EED789EFB7C}" type="parTrans" cxnId="{2AE86D67-D7EC-4197-9A0B-5E2562A9F844}">
      <dgm:prSet/>
      <dgm:spPr/>
      <dgm:t>
        <a:bodyPr/>
        <a:lstStyle/>
        <a:p>
          <a:endParaRPr lang="ru-RU"/>
        </a:p>
      </dgm:t>
    </dgm:pt>
    <dgm:pt modelId="{758172C1-CE08-4956-B84E-E356C94530C8}" type="sibTrans" cxnId="{2AE86D67-D7EC-4197-9A0B-5E2562A9F844}">
      <dgm:prSet/>
      <dgm:spPr/>
      <dgm:t>
        <a:bodyPr/>
        <a:lstStyle/>
        <a:p>
          <a:endParaRPr lang="ru-RU"/>
        </a:p>
      </dgm:t>
    </dgm:pt>
    <dgm:pt modelId="{2EFBC7F2-2E43-4489-BBE8-B07AC501D855}">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dirty="0">
              <a:solidFill>
                <a:schemeClr val="tx1"/>
              </a:solidFill>
              <a:latin typeface="Times New Roman" panose="02020603050405020304" pitchFamily="18" charset="0"/>
              <a:cs typeface="Times New Roman" panose="02020603050405020304" pitchFamily="18" charset="0"/>
            </a:rPr>
            <a:t>поступления</a:t>
          </a:r>
        </a:p>
        <a:p>
          <a:r>
            <a:rPr lang="ru-RU" sz="1600" dirty="0" smtClean="0">
              <a:solidFill>
                <a:schemeClr val="tx1"/>
              </a:solidFill>
              <a:latin typeface="Times New Roman" panose="02020603050405020304" pitchFamily="18" charset="0"/>
              <a:cs typeface="Times New Roman" panose="02020603050405020304" pitchFamily="18" charset="0"/>
            </a:rPr>
            <a:t>39 165,3 </a:t>
          </a:r>
          <a:r>
            <a:rPr lang="ru-RU" sz="1600" dirty="0">
              <a:solidFill>
                <a:schemeClr val="tx1"/>
              </a:solidFill>
              <a:latin typeface="Times New Roman" panose="02020603050405020304" pitchFamily="18" charset="0"/>
              <a:cs typeface="Times New Roman" panose="02020603050405020304" pitchFamily="18" charset="0"/>
            </a:rPr>
            <a:t>тыс.руб</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(50,3%)</a:t>
          </a:r>
          <a:endParaRPr lang="ru-RU" sz="1600" dirty="0">
            <a:solidFill>
              <a:schemeClr val="tx1"/>
            </a:solidFill>
            <a:latin typeface="Times New Roman" panose="02020603050405020304" pitchFamily="18" charset="0"/>
            <a:cs typeface="Times New Roman" panose="02020603050405020304" pitchFamily="18" charset="0"/>
          </a:endParaRPr>
        </a:p>
      </dgm:t>
    </dgm:pt>
    <dgm:pt modelId="{CE123744-0C7D-4963-B8C1-7FD85BA2C419}" type="parTrans" cxnId="{7D0396C2-79B8-4757-8538-9F55C3D2811C}">
      <dgm:prSet/>
      <dgm:spPr/>
      <dgm:t>
        <a:bodyPr/>
        <a:lstStyle/>
        <a:p>
          <a:endParaRPr lang="ru-RU"/>
        </a:p>
      </dgm:t>
    </dgm:pt>
    <dgm:pt modelId="{895CD4AF-2CC5-45B3-BA4D-609513142DFC}" type="sibTrans" cxnId="{7D0396C2-79B8-4757-8538-9F55C3D2811C}">
      <dgm:prSet/>
      <dgm:spPr/>
      <dgm:t>
        <a:bodyPr/>
        <a:lstStyle/>
        <a:p>
          <a:endParaRPr lang="ru-RU"/>
        </a:p>
      </dgm:t>
    </dgm:pt>
    <dgm:pt modelId="{20A98F2D-16B6-4498-9D1D-5DFD823947B1}">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Расходы            </a:t>
          </a:r>
          <a:r>
            <a:rPr lang="ru-RU" dirty="0" smtClean="0">
              <a:solidFill>
                <a:srgbClr val="7030A0"/>
              </a:solidFill>
              <a:latin typeface="Times New Roman" panose="02020603050405020304" pitchFamily="18" charset="0"/>
              <a:cs typeface="Times New Roman" panose="02020603050405020304" pitchFamily="18" charset="0"/>
            </a:rPr>
            <a:t>77 210,4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D4305C2A-FEDE-4339-A726-5725D8C1A8B4}" type="parTrans" cxnId="{8829C2E9-B034-4EBC-B0E8-8697176AD7BC}">
      <dgm:prSet/>
      <dgm:spPr/>
      <dgm:t>
        <a:bodyPr/>
        <a:lstStyle/>
        <a:p>
          <a:endParaRPr lang="ru-RU"/>
        </a:p>
      </dgm:t>
    </dgm:pt>
    <dgm:pt modelId="{23B751AD-81CE-4242-8896-67B2354FE235}" type="sibTrans" cxnId="{8829C2E9-B034-4EBC-B0E8-8697176AD7BC}">
      <dgm:prSet/>
      <dgm:spPr/>
      <dgm:t>
        <a:bodyPr/>
        <a:lstStyle/>
        <a:p>
          <a:endParaRPr lang="ru-RU"/>
        </a:p>
      </dgm:t>
    </dgm:pt>
    <dgm:pt modelId="{B620518B-532B-409D-BA87-6ACB01F6E667}">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Непрограммные расходы                       </a:t>
          </a:r>
          <a:r>
            <a:rPr lang="ru-RU" sz="1600" dirty="0" smtClean="0">
              <a:solidFill>
                <a:schemeClr val="tx1"/>
              </a:solidFill>
              <a:latin typeface="Times New Roman" panose="02020603050405020304" pitchFamily="18" charset="0"/>
              <a:cs typeface="Times New Roman" panose="02020603050405020304" pitchFamily="18" charset="0"/>
            </a:rPr>
            <a:t>19 820,9 </a:t>
          </a:r>
          <a:r>
            <a:rPr lang="ru-RU" sz="1600" dirty="0" smtClean="0">
              <a:solidFill>
                <a:schemeClr val="tx1"/>
              </a:solidFill>
              <a:latin typeface="Times New Roman" panose="02020603050405020304" pitchFamily="18" charset="0"/>
              <a:cs typeface="Times New Roman" panose="02020603050405020304" pitchFamily="18" charset="0"/>
            </a:rPr>
            <a:t>тыс. руб. (</a:t>
          </a:r>
          <a:r>
            <a:rPr lang="ru-RU" sz="1600" dirty="0" smtClean="0">
              <a:solidFill>
                <a:schemeClr val="tx1"/>
              </a:solidFill>
              <a:latin typeface="Times New Roman" panose="02020603050405020304" pitchFamily="18" charset="0"/>
              <a:cs typeface="Times New Roman" panose="02020603050405020304" pitchFamily="18" charset="0"/>
            </a:rPr>
            <a:t>25,7%)</a:t>
          </a:r>
          <a:endParaRPr lang="ru-RU" sz="1600" dirty="0">
            <a:solidFill>
              <a:schemeClr val="tx1"/>
            </a:solidFill>
            <a:latin typeface="Times New Roman" panose="02020603050405020304" pitchFamily="18" charset="0"/>
            <a:cs typeface="Times New Roman" panose="02020603050405020304" pitchFamily="18" charset="0"/>
          </a:endParaRPr>
        </a:p>
      </dgm:t>
    </dgm:pt>
    <dgm:pt modelId="{59675366-4BA8-4F06-BD06-5FC22DAE7D1A}" type="parTrans" cxnId="{075D0937-95DB-4802-9F28-5F0DA17DFEBD}">
      <dgm:prSet/>
      <dgm:spPr/>
      <dgm:t>
        <a:bodyPr/>
        <a:lstStyle/>
        <a:p>
          <a:endParaRPr lang="ru-RU"/>
        </a:p>
      </dgm:t>
    </dgm:pt>
    <dgm:pt modelId="{89E10434-F723-44AA-ACCC-9C651A5595B1}" type="sibTrans" cxnId="{075D0937-95DB-4802-9F28-5F0DA17DFEBD}">
      <dgm:prSet/>
      <dgm:spPr/>
      <dgm:t>
        <a:bodyPr/>
        <a:lstStyle/>
        <a:p>
          <a:endParaRPr lang="ru-RU"/>
        </a:p>
      </dgm:t>
    </dgm:pt>
    <dgm:pt modelId="{EE867F4A-0033-47AF-B29D-EE1B6BDF16CA}">
      <dgm:prSet/>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Программные расходы                         (в рамках муниципальной программы «Социально-экономическое развитие МО Пудостьское сельское поселение»)                            </a:t>
          </a:r>
          <a:r>
            <a:rPr lang="ru-RU" dirty="0" smtClean="0">
              <a:solidFill>
                <a:schemeClr val="tx1"/>
              </a:solidFill>
              <a:latin typeface="Times New Roman" panose="02020603050405020304" pitchFamily="18" charset="0"/>
              <a:cs typeface="Times New Roman" panose="02020603050405020304" pitchFamily="18" charset="0"/>
            </a:rPr>
            <a:t>57 390,0 </a:t>
          </a:r>
          <a:r>
            <a:rPr lang="ru-RU" dirty="0">
              <a:solidFill>
                <a:schemeClr val="tx1"/>
              </a:solidFill>
              <a:latin typeface="Times New Roman" panose="02020603050405020304" pitchFamily="18" charset="0"/>
              <a:cs typeface="Times New Roman" panose="02020603050405020304" pitchFamily="18" charset="0"/>
            </a:rPr>
            <a:t>тыс.руб</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74,3%)</a:t>
          </a:r>
          <a:endParaRPr lang="ru-RU" dirty="0">
            <a:solidFill>
              <a:schemeClr val="tx1"/>
            </a:solidFill>
            <a:latin typeface="Times New Roman" panose="02020603050405020304" pitchFamily="18" charset="0"/>
            <a:cs typeface="Times New Roman" panose="02020603050405020304" pitchFamily="18" charset="0"/>
          </a:endParaRPr>
        </a:p>
      </dgm:t>
    </dgm:pt>
    <dgm:pt modelId="{CD83F890-67E1-463D-AC90-18AA57B1EDD7}" type="parTrans" cxnId="{55756FE5-7F4E-478C-8C8E-1C943B0F28EF}">
      <dgm:prSet/>
      <dgm:spPr/>
      <dgm:t>
        <a:bodyPr/>
        <a:lstStyle/>
        <a:p>
          <a:endParaRPr lang="ru-RU"/>
        </a:p>
      </dgm:t>
    </dgm:pt>
    <dgm:pt modelId="{313D5B34-01C2-464D-9AD0-39CED5A42FBE}" type="sibTrans" cxnId="{55756FE5-7F4E-478C-8C8E-1C943B0F28EF}">
      <dgm:prSet/>
      <dgm:spPr/>
      <dgm:t>
        <a:bodyPr/>
        <a:lstStyle/>
        <a:p>
          <a:endParaRPr lang="ru-RU"/>
        </a:p>
      </dgm:t>
    </dgm:pt>
    <dgm:pt modelId="{507B6E3F-19A4-43E6-B389-776125164EDE}" type="pres">
      <dgm:prSet presAssocID="{2889D33D-E11D-46F5-A0CE-BA6715764523}" presName="Name0" presStyleCnt="0">
        <dgm:presLayoutVars>
          <dgm:chPref val="1"/>
          <dgm:dir/>
          <dgm:animOne val="branch"/>
          <dgm:animLvl val="lvl"/>
          <dgm:resizeHandles/>
        </dgm:presLayoutVars>
      </dgm:prSet>
      <dgm:spPr/>
      <dgm:t>
        <a:bodyPr/>
        <a:lstStyle/>
        <a:p>
          <a:endParaRPr lang="ru-RU"/>
        </a:p>
      </dgm:t>
    </dgm:pt>
    <dgm:pt modelId="{CBEA63CD-08B7-44FF-8B97-68172962B3F5}" type="pres">
      <dgm:prSet presAssocID="{86AA8CAC-73E8-40C2-89D9-0DF74AC603FD}" presName="vertOne" presStyleCnt="0"/>
      <dgm:spPr/>
    </dgm:pt>
    <dgm:pt modelId="{5DB82758-948A-45AC-AEA5-396735AFBACC}" type="pres">
      <dgm:prSet presAssocID="{86AA8CAC-73E8-40C2-89D9-0DF74AC603FD}" presName="txOne" presStyleLbl="node0" presStyleIdx="0" presStyleCnt="1">
        <dgm:presLayoutVars>
          <dgm:chPref val="3"/>
        </dgm:presLayoutVars>
      </dgm:prSet>
      <dgm:spPr/>
      <dgm:t>
        <a:bodyPr/>
        <a:lstStyle/>
        <a:p>
          <a:endParaRPr lang="ru-RU"/>
        </a:p>
      </dgm:t>
    </dgm:pt>
    <dgm:pt modelId="{208D12CD-7B1A-4043-B145-86A18CCFBA38}" type="pres">
      <dgm:prSet presAssocID="{86AA8CAC-73E8-40C2-89D9-0DF74AC603FD}" presName="parTransOne" presStyleCnt="0"/>
      <dgm:spPr/>
    </dgm:pt>
    <dgm:pt modelId="{39AB00CC-1568-45B9-8EE1-197763471173}" type="pres">
      <dgm:prSet presAssocID="{86AA8CAC-73E8-40C2-89D9-0DF74AC603FD}" presName="horzOne" presStyleCnt="0"/>
      <dgm:spPr/>
    </dgm:pt>
    <dgm:pt modelId="{6DA3A4AC-9527-4A10-A67A-B410059F3F72}" type="pres">
      <dgm:prSet presAssocID="{ECDBE29E-34FF-44B1-8E2D-08AC048CA22D}" presName="vertTwo" presStyleCnt="0"/>
      <dgm:spPr/>
    </dgm:pt>
    <dgm:pt modelId="{AE21A6C7-63CB-46B9-9117-2B5E2D4557E0}" type="pres">
      <dgm:prSet presAssocID="{ECDBE29E-34FF-44B1-8E2D-08AC048CA22D}" presName="txTwo" presStyleLbl="node2" presStyleIdx="0" presStyleCnt="2">
        <dgm:presLayoutVars>
          <dgm:chPref val="3"/>
        </dgm:presLayoutVars>
      </dgm:prSet>
      <dgm:spPr/>
      <dgm:t>
        <a:bodyPr/>
        <a:lstStyle/>
        <a:p>
          <a:endParaRPr lang="ru-RU"/>
        </a:p>
      </dgm:t>
    </dgm:pt>
    <dgm:pt modelId="{89D4C6D2-70EA-41EC-AEEB-B06E3B8FB18C}" type="pres">
      <dgm:prSet presAssocID="{ECDBE29E-34FF-44B1-8E2D-08AC048CA22D}" presName="parTransTwo" presStyleCnt="0"/>
      <dgm:spPr/>
    </dgm:pt>
    <dgm:pt modelId="{324F97DB-D089-496C-AD79-08C165F04BD7}" type="pres">
      <dgm:prSet presAssocID="{ECDBE29E-34FF-44B1-8E2D-08AC048CA22D}" presName="horzTwo" presStyleCnt="0"/>
      <dgm:spPr/>
    </dgm:pt>
    <dgm:pt modelId="{918E7768-F29D-40D3-8D10-0DEB1CBDDD82}" type="pres">
      <dgm:prSet presAssocID="{2467674D-B4C3-4116-B51D-DEDDF92C60E3}" presName="vertThree" presStyleCnt="0"/>
      <dgm:spPr/>
    </dgm:pt>
    <dgm:pt modelId="{8EBFA0DA-05D5-4D49-8F1E-E540151F4EAD}" type="pres">
      <dgm:prSet presAssocID="{2467674D-B4C3-4116-B51D-DEDDF92C60E3}" presName="txThree" presStyleLbl="node3" presStyleIdx="0" presStyleCnt="4">
        <dgm:presLayoutVars>
          <dgm:chPref val="3"/>
        </dgm:presLayoutVars>
      </dgm:prSet>
      <dgm:spPr/>
      <dgm:t>
        <a:bodyPr/>
        <a:lstStyle/>
        <a:p>
          <a:endParaRPr lang="ru-RU"/>
        </a:p>
      </dgm:t>
    </dgm:pt>
    <dgm:pt modelId="{26B3E152-3F90-492A-8018-4C485A13DCDA}" type="pres">
      <dgm:prSet presAssocID="{2467674D-B4C3-4116-B51D-DEDDF92C60E3}" presName="horzThree" presStyleCnt="0"/>
      <dgm:spPr/>
    </dgm:pt>
    <dgm:pt modelId="{188DA144-691C-471B-AB44-362E8ED35F1B}" type="pres">
      <dgm:prSet presAssocID="{758172C1-CE08-4956-B84E-E356C94530C8}" presName="sibSpaceThree" presStyleCnt="0"/>
      <dgm:spPr/>
    </dgm:pt>
    <dgm:pt modelId="{97E171F0-E28C-4DA2-B7CA-8F5EB4FD3D45}" type="pres">
      <dgm:prSet presAssocID="{2EFBC7F2-2E43-4489-BBE8-B07AC501D855}" presName="vertThree" presStyleCnt="0"/>
      <dgm:spPr/>
    </dgm:pt>
    <dgm:pt modelId="{021FAAAB-5703-4329-AED4-5AD3175EC3A5}" type="pres">
      <dgm:prSet presAssocID="{2EFBC7F2-2E43-4489-BBE8-B07AC501D855}" presName="txThree" presStyleLbl="node3" presStyleIdx="1" presStyleCnt="4">
        <dgm:presLayoutVars>
          <dgm:chPref val="3"/>
        </dgm:presLayoutVars>
      </dgm:prSet>
      <dgm:spPr/>
      <dgm:t>
        <a:bodyPr/>
        <a:lstStyle/>
        <a:p>
          <a:endParaRPr lang="ru-RU"/>
        </a:p>
      </dgm:t>
    </dgm:pt>
    <dgm:pt modelId="{311ABF4A-8FA1-49AC-A573-A660968CABED}" type="pres">
      <dgm:prSet presAssocID="{2EFBC7F2-2E43-4489-BBE8-B07AC501D855}" presName="horzThree" presStyleCnt="0"/>
      <dgm:spPr/>
    </dgm:pt>
    <dgm:pt modelId="{7D76E269-B956-4DD5-83D3-E65A7D83FCBF}" type="pres">
      <dgm:prSet presAssocID="{94CC6691-8C6B-4CB6-B6AE-3A5C90FC2F69}" presName="sibSpaceTwo" presStyleCnt="0"/>
      <dgm:spPr/>
    </dgm:pt>
    <dgm:pt modelId="{0AB1E42D-9510-41CA-81AA-B9F71D856C6D}" type="pres">
      <dgm:prSet presAssocID="{20A98F2D-16B6-4498-9D1D-5DFD823947B1}" presName="vertTwo" presStyleCnt="0"/>
      <dgm:spPr/>
    </dgm:pt>
    <dgm:pt modelId="{1DD81F21-F448-4327-B1A8-BA2788F37662}" type="pres">
      <dgm:prSet presAssocID="{20A98F2D-16B6-4498-9D1D-5DFD823947B1}" presName="txTwo" presStyleLbl="node2" presStyleIdx="1" presStyleCnt="2">
        <dgm:presLayoutVars>
          <dgm:chPref val="3"/>
        </dgm:presLayoutVars>
      </dgm:prSet>
      <dgm:spPr/>
      <dgm:t>
        <a:bodyPr/>
        <a:lstStyle/>
        <a:p>
          <a:endParaRPr lang="ru-RU"/>
        </a:p>
      </dgm:t>
    </dgm:pt>
    <dgm:pt modelId="{D6C92725-7A2C-417F-BF81-1C187F2FDFE4}" type="pres">
      <dgm:prSet presAssocID="{20A98F2D-16B6-4498-9D1D-5DFD823947B1}" presName="parTransTwo" presStyleCnt="0"/>
      <dgm:spPr/>
    </dgm:pt>
    <dgm:pt modelId="{89B0DB2A-60E1-4B28-958F-50062DAC7A54}" type="pres">
      <dgm:prSet presAssocID="{20A98F2D-16B6-4498-9D1D-5DFD823947B1}" presName="horzTwo" presStyleCnt="0"/>
      <dgm:spPr/>
    </dgm:pt>
    <dgm:pt modelId="{45D9ACC0-A73A-436F-868F-2683D5EF0CDB}" type="pres">
      <dgm:prSet presAssocID="{EE867F4A-0033-47AF-B29D-EE1B6BDF16CA}" presName="vertThree" presStyleCnt="0"/>
      <dgm:spPr/>
    </dgm:pt>
    <dgm:pt modelId="{D57E3483-5D50-48C3-8E53-4A0F8E81BFD1}" type="pres">
      <dgm:prSet presAssocID="{EE867F4A-0033-47AF-B29D-EE1B6BDF16CA}" presName="txThree" presStyleLbl="node3" presStyleIdx="2" presStyleCnt="4">
        <dgm:presLayoutVars>
          <dgm:chPref val="3"/>
        </dgm:presLayoutVars>
      </dgm:prSet>
      <dgm:spPr/>
      <dgm:t>
        <a:bodyPr/>
        <a:lstStyle/>
        <a:p>
          <a:endParaRPr lang="ru-RU"/>
        </a:p>
      </dgm:t>
    </dgm:pt>
    <dgm:pt modelId="{A0E4263B-C375-4719-A422-CFA2EB10E8EF}" type="pres">
      <dgm:prSet presAssocID="{EE867F4A-0033-47AF-B29D-EE1B6BDF16CA}" presName="horzThree" presStyleCnt="0"/>
      <dgm:spPr/>
    </dgm:pt>
    <dgm:pt modelId="{007E1D8C-A8EB-4631-BED8-A0E2EC27E1DC}" type="pres">
      <dgm:prSet presAssocID="{313D5B34-01C2-464D-9AD0-39CED5A42FBE}" presName="sibSpaceThree" presStyleCnt="0"/>
      <dgm:spPr/>
    </dgm:pt>
    <dgm:pt modelId="{D45DC67A-D422-4631-A303-5279DE57BA9F}" type="pres">
      <dgm:prSet presAssocID="{B620518B-532B-409D-BA87-6ACB01F6E667}" presName="vertThree" presStyleCnt="0"/>
      <dgm:spPr/>
    </dgm:pt>
    <dgm:pt modelId="{F02101CD-DAA0-4BFD-9D45-6480E8330A1F}" type="pres">
      <dgm:prSet presAssocID="{B620518B-532B-409D-BA87-6ACB01F6E667}" presName="txThree" presStyleLbl="node3" presStyleIdx="3" presStyleCnt="4">
        <dgm:presLayoutVars>
          <dgm:chPref val="3"/>
        </dgm:presLayoutVars>
      </dgm:prSet>
      <dgm:spPr/>
      <dgm:t>
        <a:bodyPr/>
        <a:lstStyle/>
        <a:p>
          <a:endParaRPr lang="ru-RU"/>
        </a:p>
      </dgm:t>
    </dgm:pt>
    <dgm:pt modelId="{A994CE76-8460-451E-8458-86812464AF25}" type="pres">
      <dgm:prSet presAssocID="{B620518B-532B-409D-BA87-6ACB01F6E667}" presName="horzThree" presStyleCnt="0"/>
      <dgm:spPr/>
    </dgm:pt>
  </dgm:ptLst>
  <dgm:cxnLst>
    <dgm:cxn modelId="{A2290E2A-3329-422D-8DE9-A0AD57160C62}" type="presOf" srcId="{2889D33D-E11D-46F5-A0CE-BA6715764523}" destId="{507B6E3F-19A4-43E6-B389-776125164EDE}" srcOrd="0" destOrd="0" presId="urn:microsoft.com/office/officeart/2005/8/layout/hierarchy4"/>
    <dgm:cxn modelId="{459646B5-12FE-46AF-9D5A-0EEE1352D82F}" type="presOf" srcId="{20A98F2D-16B6-4498-9D1D-5DFD823947B1}" destId="{1DD81F21-F448-4327-B1A8-BA2788F37662}" srcOrd="0" destOrd="0" presId="urn:microsoft.com/office/officeart/2005/8/layout/hierarchy4"/>
    <dgm:cxn modelId="{2AE86D67-D7EC-4197-9A0B-5E2562A9F844}" srcId="{ECDBE29E-34FF-44B1-8E2D-08AC048CA22D}" destId="{2467674D-B4C3-4116-B51D-DEDDF92C60E3}" srcOrd="0" destOrd="0" parTransId="{76B430A6-D05F-468E-BD0B-6EED789EFB7C}" sibTransId="{758172C1-CE08-4956-B84E-E356C94530C8}"/>
    <dgm:cxn modelId="{F7CE5B86-1D86-47B5-B3BE-B7AB58077FDA}" type="presOf" srcId="{2EFBC7F2-2E43-4489-BBE8-B07AC501D855}" destId="{021FAAAB-5703-4329-AED4-5AD3175EC3A5}" srcOrd="0" destOrd="0" presId="urn:microsoft.com/office/officeart/2005/8/layout/hierarchy4"/>
    <dgm:cxn modelId="{075D0937-95DB-4802-9F28-5F0DA17DFEBD}" srcId="{20A98F2D-16B6-4498-9D1D-5DFD823947B1}" destId="{B620518B-532B-409D-BA87-6ACB01F6E667}" srcOrd="1" destOrd="0" parTransId="{59675366-4BA8-4F06-BD06-5FC22DAE7D1A}" sibTransId="{89E10434-F723-44AA-ACCC-9C651A5595B1}"/>
    <dgm:cxn modelId="{55756FE5-7F4E-478C-8C8E-1C943B0F28EF}" srcId="{20A98F2D-16B6-4498-9D1D-5DFD823947B1}" destId="{EE867F4A-0033-47AF-B29D-EE1B6BDF16CA}" srcOrd="0" destOrd="0" parTransId="{CD83F890-67E1-463D-AC90-18AA57B1EDD7}" sibTransId="{313D5B34-01C2-464D-9AD0-39CED5A42FBE}"/>
    <dgm:cxn modelId="{27AE26DF-AE3F-4B68-9065-67657609A183}" srcId="{86AA8CAC-73E8-40C2-89D9-0DF74AC603FD}" destId="{ECDBE29E-34FF-44B1-8E2D-08AC048CA22D}" srcOrd="0" destOrd="0" parTransId="{702D65F3-B108-43EE-9BBD-3951ED34FF98}" sibTransId="{94CC6691-8C6B-4CB6-B6AE-3A5C90FC2F69}"/>
    <dgm:cxn modelId="{4BDA99B5-8E8C-4A93-86F7-28244963C625}" type="presOf" srcId="{2467674D-B4C3-4116-B51D-DEDDF92C60E3}" destId="{8EBFA0DA-05D5-4D49-8F1E-E540151F4EAD}" srcOrd="0" destOrd="0" presId="urn:microsoft.com/office/officeart/2005/8/layout/hierarchy4"/>
    <dgm:cxn modelId="{2DCEA0DF-67B7-4232-810F-1A62C18D8DC6}" type="presOf" srcId="{86AA8CAC-73E8-40C2-89D9-0DF74AC603FD}" destId="{5DB82758-948A-45AC-AEA5-396735AFBACC}" srcOrd="0" destOrd="0" presId="urn:microsoft.com/office/officeart/2005/8/layout/hierarchy4"/>
    <dgm:cxn modelId="{7D0396C2-79B8-4757-8538-9F55C3D2811C}" srcId="{ECDBE29E-34FF-44B1-8E2D-08AC048CA22D}" destId="{2EFBC7F2-2E43-4489-BBE8-B07AC501D855}" srcOrd="1" destOrd="0" parTransId="{CE123744-0C7D-4963-B8C1-7FD85BA2C419}" sibTransId="{895CD4AF-2CC5-45B3-BA4D-609513142DFC}"/>
    <dgm:cxn modelId="{68FA4D35-5018-47F0-8C42-AA1243705A14}" type="presOf" srcId="{ECDBE29E-34FF-44B1-8E2D-08AC048CA22D}" destId="{AE21A6C7-63CB-46B9-9117-2B5E2D4557E0}" srcOrd="0" destOrd="0" presId="urn:microsoft.com/office/officeart/2005/8/layout/hierarchy4"/>
    <dgm:cxn modelId="{8A53092D-0591-4574-A909-15EDB78DF467}" srcId="{2889D33D-E11D-46F5-A0CE-BA6715764523}" destId="{86AA8CAC-73E8-40C2-89D9-0DF74AC603FD}" srcOrd="0" destOrd="0" parTransId="{A922BDEE-8071-44DB-9E18-C25F543543BB}" sibTransId="{E215C837-22C3-4FBB-A2EF-B0995F0EB6C9}"/>
    <dgm:cxn modelId="{E7138968-1452-417B-AEB3-041EC1C1E008}" type="presOf" srcId="{EE867F4A-0033-47AF-B29D-EE1B6BDF16CA}" destId="{D57E3483-5D50-48C3-8E53-4A0F8E81BFD1}" srcOrd="0" destOrd="0" presId="urn:microsoft.com/office/officeart/2005/8/layout/hierarchy4"/>
    <dgm:cxn modelId="{A08012EE-3AC1-4D95-88FC-6339D5AB9451}" type="presOf" srcId="{B620518B-532B-409D-BA87-6ACB01F6E667}" destId="{F02101CD-DAA0-4BFD-9D45-6480E8330A1F}" srcOrd="0" destOrd="0" presId="urn:microsoft.com/office/officeart/2005/8/layout/hierarchy4"/>
    <dgm:cxn modelId="{8829C2E9-B034-4EBC-B0E8-8697176AD7BC}" srcId="{86AA8CAC-73E8-40C2-89D9-0DF74AC603FD}" destId="{20A98F2D-16B6-4498-9D1D-5DFD823947B1}" srcOrd="1" destOrd="0" parTransId="{D4305C2A-FEDE-4339-A726-5725D8C1A8B4}" sibTransId="{23B751AD-81CE-4242-8896-67B2354FE235}"/>
    <dgm:cxn modelId="{AD9888E3-6A08-4EED-BCA0-564190B61FD8}" type="presParOf" srcId="{507B6E3F-19A4-43E6-B389-776125164EDE}" destId="{CBEA63CD-08B7-44FF-8B97-68172962B3F5}" srcOrd="0" destOrd="0" presId="urn:microsoft.com/office/officeart/2005/8/layout/hierarchy4"/>
    <dgm:cxn modelId="{36BBBE09-79E6-4FEF-9E62-2243C01EB03E}" type="presParOf" srcId="{CBEA63CD-08B7-44FF-8B97-68172962B3F5}" destId="{5DB82758-948A-45AC-AEA5-396735AFBACC}" srcOrd="0" destOrd="0" presId="urn:microsoft.com/office/officeart/2005/8/layout/hierarchy4"/>
    <dgm:cxn modelId="{711DC41B-4A7D-4719-8C6E-CB39B3BBB72E}" type="presParOf" srcId="{CBEA63CD-08B7-44FF-8B97-68172962B3F5}" destId="{208D12CD-7B1A-4043-B145-86A18CCFBA38}" srcOrd="1" destOrd="0" presId="urn:microsoft.com/office/officeart/2005/8/layout/hierarchy4"/>
    <dgm:cxn modelId="{B9F280E0-E1D5-43E5-8814-ABE93E2EB9AC}" type="presParOf" srcId="{CBEA63CD-08B7-44FF-8B97-68172962B3F5}" destId="{39AB00CC-1568-45B9-8EE1-197763471173}" srcOrd="2" destOrd="0" presId="urn:microsoft.com/office/officeart/2005/8/layout/hierarchy4"/>
    <dgm:cxn modelId="{9393F3DE-952D-45F2-93C2-1B877C6AE9BC}" type="presParOf" srcId="{39AB00CC-1568-45B9-8EE1-197763471173}" destId="{6DA3A4AC-9527-4A10-A67A-B410059F3F72}" srcOrd="0" destOrd="0" presId="urn:microsoft.com/office/officeart/2005/8/layout/hierarchy4"/>
    <dgm:cxn modelId="{875F4BBA-D6EA-4A78-B278-EABBC4B63AC8}" type="presParOf" srcId="{6DA3A4AC-9527-4A10-A67A-B410059F3F72}" destId="{AE21A6C7-63CB-46B9-9117-2B5E2D4557E0}" srcOrd="0" destOrd="0" presId="urn:microsoft.com/office/officeart/2005/8/layout/hierarchy4"/>
    <dgm:cxn modelId="{4F6C99D7-3BC9-42E2-9383-3641E82A8E89}" type="presParOf" srcId="{6DA3A4AC-9527-4A10-A67A-B410059F3F72}" destId="{89D4C6D2-70EA-41EC-AEEB-B06E3B8FB18C}" srcOrd="1" destOrd="0" presId="urn:microsoft.com/office/officeart/2005/8/layout/hierarchy4"/>
    <dgm:cxn modelId="{1BE796F6-0574-42E3-A4A9-D1FB476EB19A}" type="presParOf" srcId="{6DA3A4AC-9527-4A10-A67A-B410059F3F72}" destId="{324F97DB-D089-496C-AD79-08C165F04BD7}" srcOrd="2" destOrd="0" presId="urn:microsoft.com/office/officeart/2005/8/layout/hierarchy4"/>
    <dgm:cxn modelId="{6E8C9BA5-8D19-41CE-9FFC-054BE9F13FCC}" type="presParOf" srcId="{324F97DB-D089-496C-AD79-08C165F04BD7}" destId="{918E7768-F29D-40D3-8D10-0DEB1CBDDD82}" srcOrd="0" destOrd="0" presId="urn:microsoft.com/office/officeart/2005/8/layout/hierarchy4"/>
    <dgm:cxn modelId="{6D13BDEF-ACA8-434B-8121-1963B56D4AE7}" type="presParOf" srcId="{918E7768-F29D-40D3-8D10-0DEB1CBDDD82}" destId="{8EBFA0DA-05D5-4D49-8F1E-E540151F4EAD}" srcOrd="0" destOrd="0" presId="urn:microsoft.com/office/officeart/2005/8/layout/hierarchy4"/>
    <dgm:cxn modelId="{5E69E91E-0878-4DF6-980B-E9408BBCF68A}" type="presParOf" srcId="{918E7768-F29D-40D3-8D10-0DEB1CBDDD82}" destId="{26B3E152-3F90-492A-8018-4C485A13DCDA}" srcOrd="1" destOrd="0" presId="urn:microsoft.com/office/officeart/2005/8/layout/hierarchy4"/>
    <dgm:cxn modelId="{B07AB1A5-7A39-4696-8E1C-D5F33023415A}" type="presParOf" srcId="{324F97DB-D089-496C-AD79-08C165F04BD7}" destId="{188DA144-691C-471B-AB44-362E8ED35F1B}" srcOrd="1" destOrd="0" presId="urn:microsoft.com/office/officeart/2005/8/layout/hierarchy4"/>
    <dgm:cxn modelId="{CA83922C-672A-4FA1-B068-F6ED5A64B6A4}" type="presParOf" srcId="{324F97DB-D089-496C-AD79-08C165F04BD7}" destId="{97E171F0-E28C-4DA2-B7CA-8F5EB4FD3D45}" srcOrd="2" destOrd="0" presId="urn:microsoft.com/office/officeart/2005/8/layout/hierarchy4"/>
    <dgm:cxn modelId="{0E269FDA-A9A2-4333-9C4A-32368187E5D4}" type="presParOf" srcId="{97E171F0-E28C-4DA2-B7CA-8F5EB4FD3D45}" destId="{021FAAAB-5703-4329-AED4-5AD3175EC3A5}" srcOrd="0" destOrd="0" presId="urn:microsoft.com/office/officeart/2005/8/layout/hierarchy4"/>
    <dgm:cxn modelId="{4B659E62-7402-4706-88B1-D1F144B0921C}" type="presParOf" srcId="{97E171F0-E28C-4DA2-B7CA-8F5EB4FD3D45}" destId="{311ABF4A-8FA1-49AC-A573-A660968CABED}" srcOrd="1" destOrd="0" presId="urn:microsoft.com/office/officeart/2005/8/layout/hierarchy4"/>
    <dgm:cxn modelId="{9D872B93-741A-40B3-9B54-30BC5DEE4F18}" type="presParOf" srcId="{39AB00CC-1568-45B9-8EE1-197763471173}" destId="{7D76E269-B956-4DD5-83D3-E65A7D83FCBF}" srcOrd="1" destOrd="0" presId="urn:microsoft.com/office/officeart/2005/8/layout/hierarchy4"/>
    <dgm:cxn modelId="{9E59E7A9-7FAD-486F-AFE2-C2EE2F47E2E7}" type="presParOf" srcId="{39AB00CC-1568-45B9-8EE1-197763471173}" destId="{0AB1E42D-9510-41CA-81AA-B9F71D856C6D}" srcOrd="2" destOrd="0" presId="urn:microsoft.com/office/officeart/2005/8/layout/hierarchy4"/>
    <dgm:cxn modelId="{96BADA3E-909A-45F7-9099-9CA50CB7E7C8}" type="presParOf" srcId="{0AB1E42D-9510-41CA-81AA-B9F71D856C6D}" destId="{1DD81F21-F448-4327-B1A8-BA2788F37662}" srcOrd="0" destOrd="0" presId="urn:microsoft.com/office/officeart/2005/8/layout/hierarchy4"/>
    <dgm:cxn modelId="{4630DA96-8AC1-45CD-A14B-C0906F90C19B}" type="presParOf" srcId="{0AB1E42D-9510-41CA-81AA-B9F71D856C6D}" destId="{D6C92725-7A2C-417F-BF81-1C187F2FDFE4}" srcOrd="1" destOrd="0" presId="urn:microsoft.com/office/officeart/2005/8/layout/hierarchy4"/>
    <dgm:cxn modelId="{6991FC67-DA0B-42A2-BC85-36C3E507A174}" type="presParOf" srcId="{0AB1E42D-9510-41CA-81AA-B9F71D856C6D}" destId="{89B0DB2A-60E1-4B28-958F-50062DAC7A54}" srcOrd="2" destOrd="0" presId="urn:microsoft.com/office/officeart/2005/8/layout/hierarchy4"/>
    <dgm:cxn modelId="{FAEE6A7B-96F8-493B-B323-CC09340DFCA3}" type="presParOf" srcId="{89B0DB2A-60E1-4B28-958F-50062DAC7A54}" destId="{45D9ACC0-A73A-436F-868F-2683D5EF0CDB}" srcOrd="0" destOrd="0" presId="urn:microsoft.com/office/officeart/2005/8/layout/hierarchy4"/>
    <dgm:cxn modelId="{99172BA3-7A61-4842-AE1D-C379C1864501}" type="presParOf" srcId="{45D9ACC0-A73A-436F-868F-2683D5EF0CDB}" destId="{D57E3483-5D50-48C3-8E53-4A0F8E81BFD1}" srcOrd="0" destOrd="0" presId="urn:microsoft.com/office/officeart/2005/8/layout/hierarchy4"/>
    <dgm:cxn modelId="{390BE56D-8F82-4B0F-A7A1-C8C25D988A2D}" type="presParOf" srcId="{45D9ACC0-A73A-436F-868F-2683D5EF0CDB}" destId="{A0E4263B-C375-4719-A422-CFA2EB10E8EF}" srcOrd="1" destOrd="0" presId="urn:microsoft.com/office/officeart/2005/8/layout/hierarchy4"/>
    <dgm:cxn modelId="{7F8966E7-E479-401F-9899-29717B36B744}" type="presParOf" srcId="{89B0DB2A-60E1-4B28-958F-50062DAC7A54}" destId="{007E1D8C-A8EB-4631-BED8-A0E2EC27E1DC}" srcOrd="1" destOrd="0" presId="urn:microsoft.com/office/officeart/2005/8/layout/hierarchy4"/>
    <dgm:cxn modelId="{DC11BC98-EB4C-4FA4-A011-F519A1C17C54}" type="presParOf" srcId="{89B0DB2A-60E1-4B28-958F-50062DAC7A54}" destId="{D45DC67A-D422-4631-A303-5279DE57BA9F}" srcOrd="2" destOrd="0" presId="urn:microsoft.com/office/officeart/2005/8/layout/hierarchy4"/>
    <dgm:cxn modelId="{5AF31B49-A22E-4421-AF00-155A772378AA}" type="presParOf" srcId="{D45DC67A-D422-4631-A303-5279DE57BA9F}" destId="{F02101CD-DAA0-4BFD-9D45-6480E8330A1F}" srcOrd="0" destOrd="0" presId="urn:microsoft.com/office/officeart/2005/8/layout/hierarchy4"/>
    <dgm:cxn modelId="{947980FD-7CCA-4675-83F4-5A3ADB8B7FA2}" type="presParOf" srcId="{D45DC67A-D422-4631-A303-5279DE57BA9F}" destId="{A994CE76-8460-451E-8458-86812464AF2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89D33D-E11D-46F5-A0CE-BA6715764523}" type="doc">
      <dgm:prSet loTypeId="urn:microsoft.com/office/officeart/2005/8/layout/hierarchy4" loCatId="list" qsTypeId="urn:microsoft.com/office/officeart/2005/8/quickstyle/simple1" qsCatId="simple" csTypeId="urn:microsoft.com/office/officeart/2005/8/colors/accent3_4" csCatId="accent3" phldr="1"/>
      <dgm:spPr/>
      <dgm:t>
        <a:bodyPr/>
        <a:lstStyle/>
        <a:p>
          <a:endParaRPr lang="ru-RU"/>
        </a:p>
      </dgm:t>
    </dgm:pt>
    <dgm:pt modelId="{86AA8CAC-73E8-40C2-89D9-0DF74AC603FD}">
      <dgm:prSet phldrT="[Текст]"/>
      <dgm:spPr/>
      <dgm:t>
        <a:bodyPr/>
        <a:lstStyle/>
        <a:p>
          <a:r>
            <a:rPr lang="ru-RU" dirty="0">
              <a:solidFill>
                <a:srgbClr val="C00000"/>
              </a:solidFill>
              <a:latin typeface="Times New Roman" panose="02020603050405020304" pitchFamily="18" charset="0"/>
              <a:cs typeface="Times New Roman" panose="02020603050405020304" pitchFamily="18" charset="0"/>
            </a:rPr>
            <a:t>ПРОЕКТ </a:t>
          </a:r>
          <a:r>
            <a:rPr lang="ru-RU" dirty="0" smtClean="0">
              <a:solidFill>
                <a:srgbClr val="C00000"/>
              </a:solidFill>
              <a:latin typeface="Times New Roman" panose="02020603050405020304" pitchFamily="18" charset="0"/>
              <a:cs typeface="Times New Roman" panose="02020603050405020304" pitchFamily="18" charset="0"/>
            </a:rPr>
            <a:t>                       БЮДЖЕТА НА </a:t>
          </a:r>
          <a:r>
            <a:rPr lang="ru-RU" dirty="0" smtClean="0">
              <a:solidFill>
                <a:srgbClr val="C00000"/>
              </a:solidFill>
              <a:latin typeface="Times New Roman" panose="02020603050405020304" pitchFamily="18" charset="0"/>
              <a:cs typeface="Times New Roman" panose="02020603050405020304" pitchFamily="18" charset="0"/>
            </a:rPr>
            <a:t>2025 </a:t>
          </a:r>
          <a:r>
            <a:rPr lang="ru-RU" dirty="0">
              <a:solidFill>
                <a:srgbClr val="C00000"/>
              </a:solidFill>
              <a:latin typeface="Times New Roman" panose="02020603050405020304" pitchFamily="18" charset="0"/>
              <a:cs typeface="Times New Roman" panose="02020603050405020304" pitchFamily="18" charset="0"/>
            </a:rPr>
            <a:t>ГОД</a:t>
          </a:r>
        </a:p>
      </dgm:t>
    </dgm:pt>
    <dgm:pt modelId="{A922BDEE-8071-44DB-9E18-C25F543543BB}" type="parTrans" cxnId="{8A53092D-0591-4574-A909-15EDB78DF467}">
      <dgm:prSet/>
      <dgm:spPr/>
      <dgm:t>
        <a:bodyPr/>
        <a:lstStyle/>
        <a:p>
          <a:endParaRPr lang="ru-RU"/>
        </a:p>
      </dgm:t>
    </dgm:pt>
    <dgm:pt modelId="{E215C837-22C3-4FBB-A2EF-B0995F0EB6C9}" type="sibTrans" cxnId="{8A53092D-0591-4574-A909-15EDB78DF467}">
      <dgm:prSet/>
      <dgm:spPr/>
      <dgm:t>
        <a:bodyPr/>
        <a:lstStyle/>
        <a:p>
          <a:endParaRPr lang="ru-RU"/>
        </a:p>
      </dgm:t>
    </dgm:pt>
    <dgm:pt modelId="{ECDBE29E-34FF-44B1-8E2D-08AC048CA22D}">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Доходы                     </a:t>
          </a:r>
          <a:r>
            <a:rPr lang="ru-RU" dirty="0" smtClean="0">
              <a:solidFill>
                <a:srgbClr val="7030A0"/>
              </a:solidFill>
              <a:latin typeface="Times New Roman" panose="02020603050405020304" pitchFamily="18" charset="0"/>
              <a:cs typeface="Times New Roman" panose="02020603050405020304" pitchFamily="18" charset="0"/>
            </a:rPr>
            <a:t>79 066,7                тыс</a:t>
          </a:r>
          <a:r>
            <a:rPr lang="ru-RU" dirty="0" smtClean="0">
              <a:solidFill>
                <a:srgbClr val="7030A0"/>
              </a:solidFill>
              <a:latin typeface="Times New Roman" panose="02020603050405020304" pitchFamily="18" charset="0"/>
              <a:cs typeface="Times New Roman" panose="02020603050405020304" pitchFamily="18" charset="0"/>
            </a:rPr>
            <a:t>.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702D65F3-B108-43EE-9BBD-3951ED34FF98}" type="parTrans" cxnId="{27AE26DF-AE3F-4B68-9065-67657609A183}">
      <dgm:prSet/>
      <dgm:spPr/>
      <dgm:t>
        <a:bodyPr/>
        <a:lstStyle/>
        <a:p>
          <a:endParaRPr lang="ru-RU"/>
        </a:p>
      </dgm:t>
    </dgm:pt>
    <dgm:pt modelId="{94CC6691-8C6B-4CB6-B6AE-3A5C90FC2F69}" type="sibTrans" cxnId="{27AE26DF-AE3F-4B68-9065-67657609A183}">
      <dgm:prSet/>
      <dgm:spPr/>
      <dgm:t>
        <a:bodyPr/>
        <a:lstStyle/>
        <a:p>
          <a:endParaRPr lang="ru-RU"/>
        </a:p>
      </dgm:t>
    </dgm:pt>
    <dgm:pt modelId="{2467674D-B4C3-4116-B51D-DEDDF92C60E3}">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Налоговые </a:t>
          </a:r>
          <a:r>
            <a:rPr lang="ru-RU" sz="1600" dirty="0">
              <a:solidFill>
                <a:schemeClr val="tx1"/>
              </a:solidFill>
              <a:latin typeface="Times New Roman" panose="02020603050405020304" pitchFamily="18" charset="0"/>
              <a:cs typeface="Times New Roman" panose="02020603050405020304" pitchFamily="18" charset="0"/>
            </a:rPr>
            <a:t>и неналоговые</a:t>
          </a:r>
          <a:r>
            <a:rPr lang="en-US" sz="1600" dirty="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39 613,6 </a:t>
          </a:r>
          <a:r>
            <a:rPr lang="ru-RU" sz="1600" dirty="0" smtClean="0">
              <a:solidFill>
                <a:schemeClr val="tx1"/>
              </a:solidFill>
              <a:latin typeface="Times New Roman" panose="02020603050405020304" pitchFamily="18" charset="0"/>
              <a:cs typeface="Times New Roman" panose="02020603050405020304" pitchFamily="18" charset="0"/>
            </a:rPr>
            <a:t>тыс</a:t>
          </a:r>
          <a:r>
            <a:rPr lang="ru-RU" sz="1600" dirty="0" smtClean="0">
              <a:solidFill>
                <a:schemeClr val="tx1"/>
              </a:solidFill>
              <a:latin typeface="Times New Roman" panose="02020603050405020304" pitchFamily="18" charset="0"/>
              <a:cs typeface="Times New Roman" panose="02020603050405020304" pitchFamily="18" charset="0"/>
            </a:rPr>
            <a:t>. руб. (50,1%)</a:t>
          </a:r>
          <a:endParaRPr lang="ru-RU" sz="1600" dirty="0">
            <a:solidFill>
              <a:schemeClr val="tx1"/>
            </a:solidFill>
            <a:latin typeface="Times New Roman" panose="02020603050405020304" pitchFamily="18" charset="0"/>
            <a:cs typeface="Times New Roman" panose="02020603050405020304" pitchFamily="18" charset="0"/>
          </a:endParaRPr>
        </a:p>
      </dgm:t>
    </dgm:pt>
    <dgm:pt modelId="{76B430A6-D05F-468E-BD0B-6EED789EFB7C}" type="parTrans" cxnId="{2AE86D67-D7EC-4197-9A0B-5E2562A9F844}">
      <dgm:prSet/>
      <dgm:spPr/>
      <dgm:t>
        <a:bodyPr/>
        <a:lstStyle/>
        <a:p>
          <a:endParaRPr lang="ru-RU"/>
        </a:p>
      </dgm:t>
    </dgm:pt>
    <dgm:pt modelId="{758172C1-CE08-4956-B84E-E356C94530C8}" type="sibTrans" cxnId="{2AE86D67-D7EC-4197-9A0B-5E2562A9F844}">
      <dgm:prSet/>
      <dgm:spPr/>
      <dgm:t>
        <a:bodyPr/>
        <a:lstStyle/>
        <a:p>
          <a:endParaRPr lang="ru-RU"/>
        </a:p>
      </dgm:t>
    </dgm:pt>
    <dgm:pt modelId="{2EFBC7F2-2E43-4489-BBE8-B07AC501D855}">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dirty="0">
              <a:solidFill>
                <a:schemeClr val="tx1"/>
              </a:solidFill>
              <a:latin typeface="Times New Roman" panose="02020603050405020304" pitchFamily="18" charset="0"/>
              <a:cs typeface="Times New Roman" panose="02020603050405020304" pitchFamily="18" charset="0"/>
            </a:rPr>
            <a:t>поступления </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39 453,1 тыс. руб. (49,9%)</a:t>
          </a:r>
          <a:endParaRPr lang="ru-RU" sz="1600" dirty="0">
            <a:latin typeface="Times New Roman" panose="02020603050405020304" pitchFamily="18" charset="0"/>
            <a:cs typeface="Times New Roman" panose="02020603050405020304" pitchFamily="18" charset="0"/>
          </a:endParaRPr>
        </a:p>
      </dgm:t>
    </dgm:pt>
    <dgm:pt modelId="{CE123744-0C7D-4963-B8C1-7FD85BA2C419}" type="parTrans" cxnId="{7D0396C2-79B8-4757-8538-9F55C3D2811C}">
      <dgm:prSet/>
      <dgm:spPr/>
      <dgm:t>
        <a:bodyPr/>
        <a:lstStyle/>
        <a:p>
          <a:endParaRPr lang="ru-RU"/>
        </a:p>
      </dgm:t>
    </dgm:pt>
    <dgm:pt modelId="{895CD4AF-2CC5-45B3-BA4D-609513142DFC}" type="sibTrans" cxnId="{7D0396C2-79B8-4757-8538-9F55C3D2811C}">
      <dgm:prSet/>
      <dgm:spPr/>
      <dgm:t>
        <a:bodyPr/>
        <a:lstStyle/>
        <a:p>
          <a:endParaRPr lang="ru-RU"/>
        </a:p>
      </dgm:t>
    </dgm:pt>
    <dgm:pt modelId="{20A98F2D-16B6-4498-9D1D-5DFD823947B1}">
      <dgm:prSet phldrT="[Текст]"/>
      <dgm:spPr/>
      <dgm:t>
        <a:bodyPr/>
        <a:lstStyle/>
        <a:p>
          <a:r>
            <a:rPr lang="ru-RU" dirty="0" smtClean="0">
              <a:solidFill>
                <a:srgbClr val="7030A0"/>
              </a:solidFill>
              <a:latin typeface="Times New Roman" panose="02020603050405020304" pitchFamily="18" charset="0"/>
              <a:cs typeface="Times New Roman" panose="02020603050405020304" pitchFamily="18" charset="0"/>
            </a:rPr>
            <a:t>Расходы            </a:t>
          </a:r>
          <a:r>
            <a:rPr lang="ru-RU" dirty="0" smtClean="0">
              <a:solidFill>
                <a:srgbClr val="7030A0"/>
              </a:solidFill>
              <a:latin typeface="Times New Roman" panose="02020603050405020304" pitchFamily="18" charset="0"/>
              <a:cs typeface="Times New Roman" panose="02020603050405020304" pitchFamily="18" charset="0"/>
            </a:rPr>
            <a:t>76 613,0         </a:t>
          </a:r>
          <a:r>
            <a:rPr lang="ru-RU" dirty="0" smtClean="0">
              <a:solidFill>
                <a:srgbClr val="7030A0"/>
              </a:solidFill>
              <a:latin typeface="Times New Roman" panose="02020603050405020304" pitchFamily="18" charset="0"/>
              <a:cs typeface="Times New Roman" panose="02020603050405020304" pitchFamily="18" charset="0"/>
            </a:rPr>
            <a:t>тыс. руб.</a:t>
          </a:r>
          <a:endParaRPr lang="ru-RU" dirty="0">
            <a:solidFill>
              <a:srgbClr val="7030A0"/>
            </a:solidFill>
            <a:latin typeface="Times New Roman" panose="02020603050405020304" pitchFamily="18" charset="0"/>
            <a:cs typeface="Times New Roman" panose="02020603050405020304" pitchFamily="18" charset="0"/>
          </a:endParaRPr>
        </a:p>
      </dgm:t>
    </dgm:pt>
    <dgm:pt modelId="{D4305C2A-FEDE-4339-A726-5725D8C1A8B4}" type="parTrans" cxnId="{8829C2E9-B034-4EBC-B0E8-8697176AD7BC}">
      <dgm:prSet/>
      <dgm:spPr/>
      <dgm:t>
        <a:bodyPr/>
        <a:lstStyle/>
        <a:p>
          <a:endParaRPr lang="ru-RU"/>
        </a:p>
      </dgm:t>
    </dgm:pt>
    <dgm:pt modelId="{23B751AD-81CE-4242-8896-67B2354FE235}" type="sibTrans" cxnId="{8829C2E9-B034-4EBC-B0E8-8697176AD7BC}">
      <dgm:prSet/>
      <dgm:spPr/>
      <dgm:t>
        <a:bodyPr/>
        <a:lstStyle/>
        <a:p>
          <a:endParaRPr lang="ru-RU"/>
        </a:p>
      </dgm:t>
    </dgm:pt>
    <dgm:pt modelId="{B620518B-532B-409D-BA87-6ACB01F6E667}">
      <dgm:prSet phldrT="[Текст]" custT="1"/>
      <dgm:spPr/>
      <dgm:t>
        <a:bodyPr/>
        <a:lstStyle/>
        <a:p>
          <a:r>
            <a:rPr lang="ru-RU" sz="1600" dirty="0" smtClean="0">
              <a:solidFill>
                <a:schemeClr val="tx1"/>
              </a:solidFill>
              <a:latin typeface="Times New Roman" panose="02020603050405020304" pitchFamily="18" charset="0"/>
              <a:cs typeface="Times New Roman" panose="02020603050405020304" pitchFamily="18" charset="0"/>
            </a:rPr>
            <a:t>Непрограммные расходы                             </a:t>
          </a:r>
          <a:r>
            <a:rPr lang="ru-RU" sz="1600" dirty="0" smtClean="0">
              <a:solidFill>
                <a:schemeClr val="tx1"/>
              </a:solidFill>
              <a:latin typeface="Times New Roman" panose="02020603050405020304" pitchFamily="18" charset="0"/>
              <a:cs typeface="Times New Roman" panose="02020603050405020304" pitchFamily="18" charset="0"/>
            </a:rPr>
            <a:t>19 223,0 </a:t>
          </a:r>
          <a:r>
            <a:rPr lang="ru-RU" sz="1600" dirty="0" smtClean="0">
              <a:solidFill>
                <a:schemeClr val="tx1"/>
              </a:solidFill>
              <a:latin typeface="Times New Roman" panose="02020603050405020304" pitchFamily="18" charset="0"/>
              <a:cs typeface="Times New Roman" panose="02020603050405020304" pitchFamily="18" charset="0"/>
            </a:rPr>
            <a:t>тыс.руб. </a:t>
          </a:r>
          <a:r>
            <a:rPr lang="ru-RU" sz="1600" dirty="0" smtClean="0">
              <a:solidFill>
                <a:schemeClr val="tx1"/>
              </a:solidFill>
              <a:latin typeface="Times New Roman" panose="02020603050405020304" pitchFamily="18" charset="0"/>
              <a:cs typeface="Times New Roman" panose="02020603050405020304" pitchFamily="18" charset="0"/>
            </a:rPr>
            <a:t>(25,1%)</a:t>
          </a:r>
          <a:endParaRPr lang="ru-RU" sz="1600" dirty="0">
            <a:solidFill>
              <a:schemeClr val="tx1"/>
            </a:solidFill>
            <a:latin typeface="Times New Roman" panose="02020603050405020304" pitchFamily="18" charset="0"/>
            <a:cs typeface="Times New Roman" panose="02020603050405020304" pitchFamily="18" charset="0"/>
          </a:endParaRPr>
        </a:p>
      </dgm:t>
    </dgm:pt>
    <dgm:pt modelId="{59675366-4BA8-4F06-BD06-5FC22DAE7D1A}" type="parTrans" cxnId="{075D0937-95DB-4802-9F28-5F0DA17DFEBD}">
      <dgm:prSet/>
      <dgm:spPr/>
      <dgm:t>
        <a:bodyPr/>
        <a:lstStyle/>
        <a:p>
          <a:endParaRPr lang="ru-RU"/>
        </a:p>
      </dgm:t>
    </dgm:pt>
    <dgm:pt modelId="{89E10434-F723-44AA-ACCC-9C651A5595B1}" type="sibTrans" cxnId="{075D0937-95DB-4802-9F28-5F0DA17DFEBD}">
      <dgm:prSet/>
      <dgm:spPr/>
      <dgm:t>
        <a:bodyPr/>
        <a:lstStyle/>
        <a:p>
          <a:endParaRPr lang="ru-RU"/>
        </a:p>
      </dgm:t>
    </dgm:pt>
    <dgm:pt modelId="{EE867F4A-0033-47AF-B29D-EE1B6BDF16CA}">
      <dgm:prSet/>
      <dgm:spPr/>
      <dgm:t>
        <a:bodyPr/>
        <a:lstStyle/>
        <a:p>
          <a:r>
            <a:rPr lang="ru-RU" dirty="0" smtClean="0">
              <a:solidFill>
                <a:schemeClr val="tx1"/>
              </a:solidFill>
              <a:latin typeface="Times New Roman" panose="02020603050405020304" pitchFamily="18" charset="0"/>
              <a:cs typeface="Times New Roman" panose="02020603050405020304" pitchFamily="18" charset="0"/>
            </a:rPr>
            <a:t>Программные расходы                        (в рамках муниципальной программы «Социально-экономическое развитие МО Пудостьское сельское поселение»)                               </a:t>
          </a:r>
          <a:r>
            <a:rPr lang="ru-RU" dirty="0" smtClean="0">
              <a:solidFill>
                <a:schemeClr val="tx1"/>
              </a:solidFill>
              <a:latin typeface="Times New Roman" panose="02020603050405020304" pitchFamily="18" charset="0"/>
              <a:cs typeface="Times New Roman" panose="02020603050405020304" pitchFamily="18" charset="0"/>
            </a:rPr>
            <a:t>57 390,0 </a:t>
          </a:r>
          <a:r>
            <a:rPr lang="ru-RU" dirty="0">
              <a:solidFill>
                <a:schemeClr val="tx1"/>
              </a:solidFill>
              <a:latin typeface="Times New Roman" panose="02020603050405020304" pitchFamily="18" charset="0"/>
              <a:cs typeface="Times New Roman" panose="02020603050405020304" pitchFamily="18" charset="0"/>
            </a:rPr>
            <a:t>тыс.руб</a:t>
          </a:r>
          <a:r>
            <a:rPr lang="ru-RU" dirty="0" smtClean="0">
              <a:solidFill>
                <a:schemeClr val="tx1"/>
              </a:solidFill>
              <a:latin typeface="Times New Roman" panose="02020603050405020304" pitchFamily="18" charset="0"/>
              <a:cs typeface="Times New Roman" panose="02020603050405020304" pitchFamily="18" charset="0"/>
            </a:rPr>
            <a:t>.            </a:t>
          </a:r>
          <a:r>
            <a:rPr lang="ru-RU" dirty="0" smtClean="0">
              <a:solidFill>
                <a:schemeClr val="tx1"/>
              </a:solidFill>
              <a:latin typeface="Times New Roman" panose="02020603050405020304" pitchFamily="18" charset="0"/>
              <a:cs typeface="Times New Roman" panose="02020603050405020304" pitchFamily="18" charset="0"/>
            </a:rPr>
            <a:t>(74,9%)</a:t>
          </a:r>
          <a:endParaRPr lang="ru-RU" dirty="0">
            <a:solidFill>
              <a:schemeClr val="tx1"/>
            </a:solidFill>
            <a:latin typeface="Times New Roman" panose="02020603050405020304" pitchFamily="18" charset="0"/>
            <a:cs typeface="Times New Roman" panose="02020603050405020304" pitchFamily="18" charset="0"/>
          </a:endParaRPr>
        </a:p>
      </dgm:t>
    </dgm:pt>
    <dgm:pt modelId="{CD83F890-67E1-463D-AC90-18AA57B1EDD7}" type="parTrans" cxnId="{55756FE5-7F4E-478C-8C8E-1C943B0F28EF}">
      <dgm:prSet/>
      <dgm:spPr/>
      <dgm:t>
        <a:bodyPr/>
        <a:lstStyle/>
        <a:p>
          <a:endParaRPr lang="ru-RU"/>
        </a:p>
      </dgm:t>
    </dgm:pt>
    <dgm:pt modelId="{313D5B34-01C2-464D-9AD0-39CED5A42FBE}" type="sibTrans" cxnId="{55756FE5-7F4E-478C-8C8E-1C943B0F28EF}">
      <dgm:prSet/>
      <dgm:spPr/>
      <dgm:t>
        <a:bodyPr/>
        <a:lstStyle/>
        <a:p>
          <a:endParaRPr lang="ru-RU"/>
        </a:p>
      </dgm:t>
    </dgm:pt>
    <dgm:pt modelId="{FBAA9054-B43D-44A2-BFA5-D7C9A0B6FF09}" type="pres">
      <dgm:prSet presAssocID="{2889D33D-E11D-46F5-A0CE-BA6715764523}" presName="Name0" presStyleCnt="0">
        <dgm:presLayoutVars>
          <dgm:chPref val="1"/>
          <dgm:dir/>
          <dgm:animOne val="branch"/>
          <dgm:animLvl val="lvl"/>
          <dgm:resizeHandles/>
        </dgm:presLayoutVars>
      </dgm:prSet>
      <dgm:spPr/>
      <dgm:t>
        <a:bodyPr/>
        <a:lstStyle/>
        <a:p>
          <a:endParaRPr lang="ru-RU"/>
        </a:p>
      </dgm:t>
    </dgm:pt>
    <dgm:pt modelId="{5EB32EC5-65B7-4871-9A48-354518C9677E}" type="pres">
      <dgm:prSet presAssocID="{86AA8CAC-73E8-40C2-89D9-0DF74AC603FD}" presName="vertOne" presStyleCnt="0"/>
      <dgm:spPr/>
    </dgm:pt>
    <dgm:pt modelId="{49CD2E33-0D5F-4504-93CE-EE2DAC0D6E8B}" type="pres">
      <dgm:prSet presAssocID="{86AA8CAC-73E8-40C2-89D9-0DF74AC603FD}" presName="txOne" presStyleLbl="node0" presStyleIdx="0" presStyleCnt="1">
        <dgm:presLayoutVars>
          <dgm:chPref val="3"/>
        </dgm:presLayoutVars>
      </dgm:prSet>
      <dgm:spPr/>
      <dgm:t>
        <a:bodyPr/>
        <a:lstStyle/>
        <a:p>
          <a:endParaRPr lang="ru-RU"/>
        </a:p>
      </dgm:t>
    </dgm:pt>
    <dgm:pt modelId="{EE454D2D-BA82-408E-8988-73859E205403}" type="pres">
      <dgm:prSet presAssocID="{86AA8CAC-73E8-40C2-89D9-0DF74AC603FD}" presName="parTransOne" presStyleCnt="0"/>
      <dgm:spPr/>
    </dgm:pt>
    <dgm:pt modelId="{4B176E13-44C7-4F48-9CDC-708D93BD33FF}" type="pres">
      <dgm:prSet presAssocID="{86AA8CAC-73E8-40C2-89D9-0DF74AC603FD}" presName="horzOne" presStyleCnt="0"/>
      <dgm:spPr/>
    </dgm:pt>
    <dgm:pt modelId="{BAC70005-EE12-43D8-905A-CF54A13DB45F}" type="pres">
      <dgm:prSet presAssocID="{ECDBE29E-34FF-44B1-8E2D-08AC048CA22D}" presName="vertTwo" presStyleCnt="0"/>
      <dgm:spPr/>
    </dgm:pt>
    <dgm:pt modelId="{20268015-00C2-4313-8524-2E1587D43A04}" type="pres">
      <dgm:prSet presAssocID="{ECDBE29E-34FF-44B1-8E2D-08AC048CA22D}" presName="txTwo" presStyleLbl="node2" presStyleIdx="0" presStyleCnt="2">
        <dgm:presLayoutVars>
          <dgm:chPref val="3"/>
        </dgm:presLayoutVars>
      </dgm:prSet>
      <dgm:spPr/>
      <dgm:t>
        <a:bodyPr/>
        <a:lstStyle/>
        <a:p>
          <a:endParaRPr lang="ru-RU"/>
        </a:p>
      </dgm:t>
    </dgm:pt>
    <dgm:pt modelId="{04731249-1B92-4D5A-A999-64C5D5629486}" type="pres">
      <dgm:prSet presAssocID="{ECDBE29E-34FF-44B1-8E2D-08AC048CA22D}" presName="parTransTwo" presStyleCnt="0"/>
      <dgm:spPr/>
    </dgm:pt>
    <dgm:pt modelId="{F4C42E58-6C5F-4AC2-B4C5-151193337092}" type="pres">
      <dgm:prSet presAssocID="{ECDBE29E-34FF-44B1-8E2D-08AC048CA22D}" presName="horzTwo" presStyleCnt="0"/>
      <dgm:spPr/>
    </dgm:pt>
    <dgm:pt modelId="{57DE5E03-D29E-47EA-92FF-75AC672BF772}" type="pres">
      <dgm:prSet presAssocID="{2467674D-B4C3-4116-B51D-DEDDF92C60E3}" presName="vertThree" presStyleCnt="0"/>
      <dgm:spPr/>
    </dgm:pt>
    <dgm:pt modelId="{F897F114-1DE0-4B4E-B962-5AFBDE8DF918}" type="pres">
      <dgm:prSet presAssocID="{2467674D-B4C3-4116-B51D-DEDDF92C60E3}" presName="txThree" presStyleLbl="node3" presStyleIdx="0" presStyleCnt="4">
        <dgm:presLayoutVars>
          <dgm:chPref val="3"/>
        </dgm:presLayoutVars>
      </dgm:prSet>
      <dgm:spPr/>
      <dgm:t>
        <a:bodyPr/>
        <a:lstStyle/>
        <a:p>
          <a:endParaRPr lang="ru-RU"/>
        </a:p>
      </dgm:t>
    </dgm:pt>
    <dgm:pt modelId="{7229C02D-B9FE-4CC6-9F32-86DF97D9AA0D}" type="pres">
      <dgm:prSet presAssocID="{2467674D-B4C3-4116-B51D-DEDDF92C60E3}" presName="horzThree" presStyleCnt="0"/>
      <dgm:spPr/>
    </dgm:pt>
    <dgm:pt modelId="{31F8D30E-E34B-46BB-B52E-5CC79E9F4304}" type="pres">
      <dgm:prSet presAssocID="{758172C1-CE08-4956-B84E-E356C94530C8}" presName="sibSpaceThree" presStyleCnt="0"/>
      <dgm:spPr/>
    </dgm:pt>
    <dgm:pt modelId="{5660002F-86E4-4F24-88F7-FB2105DD45C5}" type="pres">
      <dgm:prSet presAssocID="{2EFBC7F2-2E43-4489-BBE8-B07AC501D855}" presName="vertThree" presStyleCnt="0"/>
      <dgm:spPr/>
    </dgm:pt>
    <dgm:pt modelId="{4F8EA586-C9E3-4C78-B539-8305CBF11CFD}" type="pres">
      <dgm:prSet presAssocID="{2EFBC7F2-2E43-4489-BBE8-B07AC501D855}" presName="txThree" presStyleLbl="node3" presStyleIdx="1" presStyleCnt="4">
        <dgm:presLayoutVars>
          <dgm:chPref val="3"/>
        </dgm:presLayoutVars>
      </dgm:prSet>
      <dgm:spPr/>
      <dgm:t>
        <a:bodyPr/>
        <a:lstStyle/>
        <a:p>
          <a:endParaRPr lang="ru-RU"/>
        </a:p>
      </dgm:t>
    </dgm:pt>
    <dgm:pt modelId="{5A405535-F044-42B5-8004-79537C50888A}" type="pres">
      <dgm:prSet presAssocID="{2EFBC7F2-2E43-4489-BBE8-B07AC501D855}" presName="horzThree" presStyleCnt="0"/>
      <dgm:spPr/>
    </dgm:pt>
    <dgm:pt modelId="{C08882F2-9FB9-4562-B80F-5E31B2938E81}" type="pres">
      <dgm:prSet presAssocID="{94CC6691-8C6B-4CB6-B6AE-3A5C90FC2F69}" presName="sibSpaceTwo" presStyleCnt="0"/>
      <dgm:spPr/>
    </dgm:pt>
    <dgm:pt modelId="{14B53A02-5F18-4929-8674-CE99B6C47712}" type="pres">
      <dgm:prSet presAssocID="{20A98F2D-16B6-4498-9D1D-5DFD823947B1}" presName="vertTwo" presStyleCnt="0"/>
      <dgm:spPr/>
    </dgm:pt>
    <dgm:pt modelId="{D23B147D-7D21-41AD-99AD-CD2E1A80E035}" type="pres">
      <dgm:prSet presAssocID="{20A98F2D-16B6-4498-9D1D-5DFD823947B1}" presName="txTwo" presStyleLbl="node2" presStyleIdx="1" presStyleCnt="2">
        <dgm:presLayoutVars>
          <dgm:chPref val="3"/>
        </dgm:presLayoutVars>
      </dgm:prSet>
      <dgm:spPr/>
      <dgm:t>
        <a:bodyPr/>
        <a:lstStyle/>
        <a:p>
          <a:endParaRPr lang="ru-RU"/>
        </a:p>
      </dgm:t>
    </dgm:pt>
    <dgm:pt modelId="{A1E617E2-EE29-45BF-B0BF-4D6A2F7021F1}" type="pres">
      <dgm:prSet presAssocID="{20A98F2D-16B6-4498-9D1D-5DFD823947B1}" presName="parTransTwo" presStyleCnt="0"/>
      <dgm:spPr/>
    </dgm:pt>
    <dgm:pt modelId="{57C6C5E3-D74D-4E1D-9DCB-840ED1499BD4}" type="pres">
      <dgm:prSet presAssocID="{20A98F2D-16B6-4498-9D1D-5DFD823947B1}" presName="horzTwo" presStyleCnt="0"/>
      <dgm:spPr/>
    </dgm:pt>
    <dgm:pt modelId="{6B0562FD-8C32-4242-98EC-8A96013FA76D}" type="pres">
      <dgm:prSet presAssocID="{EE867F4A-0033-47AF-B29D-EE1B6BDF16CA}" presName="vertThree" presStyleCnt="0"/>
      <dgm:spPr/>
    </dgm:pt>
    <dgm:pt modelId="{7EC6ABD4-FEC7-4F2E-B328-C127FF1A531F}" type="pres">
      <dgm:prSet presAssocID="{EE867F4A-0033-47AF-B29D-EE1B6BDF16CA}" presName="txThree" presStyleLbl="node3" presStyleIdx="2" presStyleCnt="4">
        <dgm:presLayoutVars>
          <dgm:chPref val="3"/>
        </dgm:presLayoutVars>
      </dgm:prSet>
      <dgm:spPr/>
      <dgm:t>
        <a:bodyPr/>
        <a:lstStyle/>
        <a:p>
          <a:endParaRPr lang="ru-RU"/>
        </a:p>
      </dgm:t>
    </dgm:pt>
    <dgm:pt modelId="{C6AB00AE-8371-4082-BB59-A72FF50FFF9A}" type="pres">
      <dgm:prSet presAssocID="{EE867F4A-0033-47AF-B29D-EE1B6BDF16CA}" presName="horzThree" presStyleCnt="0"/>
      <dgm:spPr/>
    </dgm:pt>
    <dgm:pt modelId="{8D169882-E11B-40FB-8E65-76BD39FC813A}" type="pres">
      <dgm:prSet presAssocID="{313D5B34-01C2-464D-9AD0-39CED5A42FBE}" presName="sibSpaceThree" presStyleCnt="0"/>
      <dgm:spPr/>
    </dgm:pt>
    <dgm:pt modelId="{B909A92C-3AE2-4897-8FC7-BB88F543BAC0}" type="pres">
      <dgm:prSet presAssocID="{B620518B-532B-409D-BA87-6ACB01F6E667}" presName="vertThree" presStyleCnt="0"/>
      <dgm:spPr/>
    </dgm:pt>
    <dgm:pt modelId="{4C9574E9-5E82-4B87-B19A-912FBC45772B}" type="pres">
      <dgm:prSet presAssocID="{B620518B-532B-409D-BA87-6ACB01F6E667}" presName="txThree" presStyleLbl="node3" presStyleIdx="3" presStyleCnt="4">
        <dgm:presLayoutVars>
          <dgm:chPref val="3"/>
        </dgm:presLayoutVars>
      </dgm:prSet>
      <dgm:spPr/>
      <dgm:t>
        <a:bodyPr/>
        <a:lstStyle/>
        <a:p>
          <a:endParaRPr lang="ru-RU"/>
        </a:p>
      </dgm:t>
    </dgm:pt>
    <dgm:pt modelId="{D379BC1E-0313-484B-A392-B756068E27EC}" type="pres">
      <dgm:prSet presAssocID="{B620518B-532B-409D-BA87-6ACB01F6E667}" presName="horzThree" presStyleCnt="0"/>
      <dgm:spPr/>
    </dgm:pt>
  </dgm:ptLst>
  <dgm:cxnLst>
    <dgm:cxn modelId="{9F91BF83-342F-412B-8D00-B987A073CC4D}" type="presOf" srcId="{2EFBC7F2-2E43-4489-BBE8-B07AC501D855}" destId="{4F8EA586-C9E3-4C78-B539-8305CBF11CFD}" srcOrd="0" destOrd="0" presId="urn:microsoft.com/office/officeart/2005/8/layout/hierarchy4"/>
    <dgm:cxn modelId="{7D0396C2-79B8-4757-8538-9F55C3D2811C}" srcId="{ECDBE29E-34FF-44B1-8E2D-08AC048CA22D}" destId="{2EFBC7F2-2E43-4489-BBE8-B07AC501D855}" srcOrd="1" destOrd="0" parTransId="{CE123744-0C7D-4963-B8C1-7FD85BA2C419}" sibTransId="{895CD4AF-2CC5-45B3-BA4D-609513142DFC}"/>
    <dgm:cxn modelId="{27AE26DF-AE3F-4B68-9065-67657609A183}" srcId="{86AA8CAC-73E8-40C2-89D9-0DF74AC603FD}" destId="{ECDBE29E-34FF-44B1-8E2D-08AC048CA22D}" srcOrd="0" destOrd="0" parTransId="{702D65F3-B108-43EE-9BBD-3951ED34FF98}" sibTransId="{94CC6691-8C6B-4CB6-B6AE-3A5C90FC2F69}"/>
    <dgm:cxn modelId="{55756FE5-7F4E-478C-8C8E-1C943B0F28EF}" srcId="{20A98F2D-16B6-4498-9D1D-5DFD823947B1}" destId="{EE867F4A-0033-47AF-B29D-EE1B6BDF16CA}" srcOrd="0" destOrd="0" parTransId="{CD83F890-67E1-463D-AC90-18AA57B1EDD7}" sibTransId="{313D5B34-01C2-464D-9AD0-39CED5A42FBE}"/>
    <dgm:cxn modelId="{2AE86D67-D7EC-4197-9A0B-5E2562A9F844}" srcId="{ECDBE29E-34FF-44B1-8E2D-08AC048CA22D}" destId="{2467674D-B4C3-4116-B51D-DEDDF92C60E3}" srcOrd="0" destOrd="0" parTransId="{76B430A6-D05F-468E-BD0B-6EED789EFB7C}" sibTransId="{758172C1-CE08-4956-B84E-E356C94530C8}"/>
    <dgm:cxn modelId="{5B7BD32C-6A80-49DD-9857-E503DA99457E}" type="presOf" srcId="{20A98F2D-16B6-4498-9D1D-5DFD823947B1}" destId="{D23B147D-7D21-41AD-99AD-CD2E1A80E035}" srcOrd="0" destOrd="0" presId="urn:microsoft.com/office/officeart/2005/8/layout/hierarchy4"/>
    <dgm:cxn modelId="{656027FA-3E69-4AE4-8755-659810A1F3D1}" type="presOf" srcId="{2467674D-B4C3-4116-B51D-DEDDF92C60E3}" destId="{F897F114-1DE0-4B4E-B962-5AFBDE8DF918}" srcOrd="0" destOrd="0" presId="urn:microsoft.com/office/officeart/2005/8/layout/hierarchy4"/>
    <dgm:cxn modelId="{8A53092D-0591-4574-A909-15EDB78DF467}" srcId="{2889D33D-E11D-46F5-A0CE-BA6715764523}" destId="{86AA8CAC-73E8-40C2-89D9-0DF74AC603FD}" srcOrd="0" destOrd="0" parTransId="{A922BDEE-8071-44DB-9E18-C25F543543BB}" sibTransId="{E215C837-22C3-4FBB-A2EF-B0995F0EB6C9}"/>
    <dgm:cxn modelId="{D0AA148E-32C8-4E41-8F88-6EBE18619E28}" type="presOf" srcId="{ECDBE29E-34FF-44B1-8E2D-08AC048CA22D}" destId="{20268015-00C2-4313-8524-2E1587D43A04}" srcOrd="0" destOrd="0" presId="urn:microsoft.com/office/officeart/2005/8/layout/hierarchy4"/>
    <dgm:cxn modelId="{075D0937-95DB-4802-9F28-5F0DA17DFEBD}" srcId="{20A98F2D-16B6-4498-9D1D-5DFD823947B1}" destId="{B620518B-532B-409D-BA87-6ACB01F6E667}" srcOrd="1" destOrd="0" parTransId="{59675366-4BA8-4F06-BD06-5FC22DAE7D1A}" sibTransId="{89E10434-F723-44AA-ACCC-9C651A5595B1}"/>
    <dgm:cxn modelId="{8829C2E9-B034-4EBC-B0E8-8697176AD7BC}" srcId="{86AA8CAC-73E8-40C2-89D9-0DF74AC603FD}" destId="{20A98F2D-16B6-4498-9D1D-5DFD823947B1}" srcOrd="1" destOrd="0" parTransId="{D4305C2A-FEDE-4339-A726-5725D8C1A8B4}" sibTransId="{23B751AD-81CE-4242-8896-67B2354FE235}"/>
    <dgm:cxn modelId="{43CB4212-CADB-4EF9-9B6F-0928908708F8}" type="presOf" srcId="{86AA8CAC-73E8-40C2-89D9-0DF74AC603FD}" destId="{49CD2E33-0D5F-4504-93CE-EE2DAC0D6E8B}" srcOrd="0" destOrd="0" presId="urn:microsoft.com/office/officeart/2005/8/layout/hierarchy4"/>
    <dgm:cxn modelId="{6CAB8B10-C1A8-4D0E-BA57-5449DDEF5E0E}" type="presOf" srcId="{EE867F4A-0033-47AF-B29D-EE1B6BDF16CA}" destId="{7EC6ABD4-FEC7-4F2E-B328-C127FF1A531F}" srcOrd="0" destOrd="0" presId="urn:microsoft.com/office/officeart/2005/8/layout/hierarchy4"/>
    <dgm:cxn modelId="{0C363088-19D2-4CCA-9F85-BC1A30CCAD4A}" type="presOf" srcId="{B620518B-532B-409D-BA87-6ACB01F6E667}" destId="{4C9574E9-5E82-4B87-B19A-912FBC45772B}" srcOrd="0" destOrd="0" presId="urn:microsoft.com/office/officeart/2005/8/layout/hierarchy4"/>
    <dgm:cxn modelId="{EBF879FF-41E8-4B9C-AB43-E641309D0BAE}" type="presOf" srcId="{2889D33D-E11D-46F5-A0CE-BA6715764523}" destId="{FBAA9054-B43D-44A2-BFA5-D7C9A0B6FF09}" srcOrd="0" destOrd="0" presId="urn:microsoft.com/office/officeart/2005/8/layout/hierarchy4"/>
    <dgm:cxn modelId="{25C09DD7-DE6B-453B-BD11-82836E8A0BF2}" type="presParOf" srcId="{FBAA9054-B43D-44A2-BFA5-D7C9A0B6FF09}" destId="{5EB32EC5-65B7-4871-9A48-354518C9677E}" srcOrd="0" destOrd="0" presId="urn:microsoft.com/office/officeart/2005/8/layout/hierarchy4"/>
    <dgm:cxn modelId="{C93BB1FC-2E50-4033-AEF1-CFA48FD2E2FE}" type="presParOf" srcId="{5EB32EC5-65B7-4871-9A48-354518C9677E}" destId="{49CD2E33-0D5F-4504-93CE-EE2DAC0D6E8B}" srcOrd="0" destOrd="0" presId="urn:microsoft.com/office/officeart/2005/8/layout/hierarchy4"/>
    <dgm:cxn modelId="{3BB10080-50E9-4631-B10C-41376A553AE2}" type="presParOf" srcId="{5EB32EC5-65B7-4871-9A48-354518C9677E}" destId="{EE454D2D-BA82-408E-8988-73859E205403}" srcOrd="1" destOrd="0" presId="urn:microsoft.com/office/officeart/2005/8/layout/hierarchy4"/>
    <dgm:cxn modelId="{64B81E3B-62DB-464E-BC85-0D8FB4A319A2}" type="presParOf" srcId="{5EB32EC5-65B7-4871-9A48-354518C9677E}" destId="{4B176E13-44C7-4F48-9CDC-708D93BD33FF}" srcOrd="2" destOrd="0" presId="urn:microsoft.com/office/officeart/2005/8/layout/hierarchy4"/>
    <dgm:cxn modelId="{7543D293-6084-434C-BC57-935E70F2D70F}" type="presParOf" srcId="{4B176E13-44C7-4F48-9CDC-708D93BD33FF}" destId="{BAC70005-EE12-43D8-905A-CF54A13DB45F}" srcOrd="0" destOrd="0" presId="urn:microsoft.com/office/officeart/2005/8/layout/hierarchy4"/>
    <dgm:cxn modelId="{ADFAEDD1-666F-461F-97C8-DC8E9223769B}" type="presParOf" srcId="{BAC70005-EE12-43D8-905A-CF54A13DB45F}" destId="{20268015-00C2-4313-8524-2E1587D43A04}" srcOrd="0" destOrd="0" presId="urn:microsoft.com/office/officeart/2005/8/layout/hierarchy4"/>
    <dgm:cxn modelId="{D4E46EA6-D05D-49C2-BE26-2C3869D65A2B}" type="presParOf" srcId="{BAC70005-EE12-43D8-905A-CF54A13DB45F}" destId="{04731249-1B92-4D5A-A999-64C5D5629486}" srcOrd="1" destOrd="0" presId="urn:microsoft.com/office/officeart/2005/8/layout/hierarchy4"/>
    <dgm:cxn modelId="{E38E8081-AC84-441D-89E2-55F47D398185}" type="presParOf" srcId="{BAC70005-EE12-43D8-905A-CF54A13DB45F}" destId="{F4C42E58-6C5F-4AC2-B4C5-151193337092}" srcOrd="2" destOrd="0" presId="urn:microsoft.com/office/officeart/2005/8/layout/hierarchy4"/>
    <dgm:cxn modelId="{A6839E78-1792-4CF8-9364-405166912F5D}" type="presParOf" srcId="{F4C42E58-6C5F-4AC2-B4C5-151193337092}" destId="{57DE5E03-D29E-47EA-92FF-75AC672BF772}" srcOrd="0" destOrd="0" presId="urn:microsoft.com/office/officeart/2005/8/layout/hierarchy4"/>
    <dgm:cxn modelId="{C3BFCDE5-BC6A-4A83-BDA9-ECFC54D5E44B}" type="presParOf" srcId="{57DE5E03-D29E-47EA-92FF-75AC672BF772}" destId="{F897F114-1DE0-4B4E-B962-5AFBDE8DF918}" srcOrd="0" destOrd="0" presId="urn:microsoft.com/office/officeart/2005/8/layout/hierarchy4"/>
    <dgm:cxn modelId="{46D1B6D4-E071-4BA8-84D9-2F4550B94EB0}" type="presParOf" srcId="{57DE5E03-D29E-47EA-92FF-75AC672BF772}" destId="{7229C02D-B9FE-4CC6-9F32-86DF97D9AA0D}" srcOrd="1" destOrd="0" presId="urn:microsoft.com/office/officeart/2005/8/layout/hierarchy4"/>
    <dgm:cxn modelId="{4D4494F5-C861-4BF6-BB39-6920206E0312}" type="presParOf" srcId="{F4C42E58-6C5F-4AC2-B4C5-151193337092}" destId="{31F8D30E-E34B-46BB-B52E-5CC79E9F4304}" srcOrd="1" destOrd="0" presId="urn:microsoft.com/office/officeart/2005/8/layout/hierarchy4"/>
    <dgm:cxn modelId="{854D5A4D-86F2-4310-B589-4FCF4048F6C2}" type="presParOf" srcId="{F4C42E58-6C5F-4AC2-B4C5-151193337092}" destId="{5660002F-86E4-4F24-88F7-FB2105DD45C5}" srcOrd="2" destOrd="0" presId="urn:microsoft.com/office/officeart/2005/8/layout/hierarchy4"/>
    <dgm:cxn modelId="{1A78D1F4-8612-4B83-AAF3-04BEBBBD7E29}" type="presParOf" srcId="{5660002F-86E4-4F24-88F7-FB2105DD45C5}" destId="{4F8EA586-C9E3-4C78-B539-8305CBF11CFD}" srcOrd="0" destOrd="0" presId="urn:microsoft.com/office/officeart/2005/8/layout/hierarchy4"/>
    <dgm:cxn modelId="{401AF10A-1D44-4000-9AFF-EA44A4F75CF2}" type="presParOf" srcId="{5660002F-86E4-4F24-88F7-FB2105DD45C5}" destId="{5A405535-F044-42B5-8004-79537C50888A}" srcOrd="1" destOrd="0" presId="urn:microsoft.com/office/officeart/2005/8/layout/hierarchy4"/>
    <dgm:cxn modelId="{04A6655D-6B36-4D7D-9EF9-ACD5395484B0}" type="presParOf" srcId="{4B176E13-44C7-4F48-9CDC-708D93BD33FF}" destId="{C08882F2-9FB9-4562-B80F-5E31B2938E81}" srcOrd="1" destOrd="0" presId="urn:microsoft.com/office/officeart/2005/8/layout/hierarchy4"/>
    <dgm:cxn modelId="{7E521E26-1DAF-423C-82BE-DFA3A99E7BCC}" type="presParOf" srcId="{4B176E13-44C7-4F48-9CDC-708D93BD33FF}" destId="{14B53A02-5F18-4929-8674-CE99B6C47712}" srcOrd="2" destOrd="0" presId="urn:microsoft.com/office/officeart/2005/8/layout/hierarchy4"/>
    <dgm:cxn modelId="{4FA1A59D-2A00-4E25-A74C-2A3D89464EBD}" type="presParOf" srcId="{14B53A02-5F18-4929-8674-CE99B6C47712}" destId="{D23B147D-7D21-41AD-99AD-CD2E1A80E035}" srcOrd="0" destOrd="0" presId="urn:microsoft.com/office/officeart/2005/8/layout/hierarchy4"/>
    <dgm:cxn modelId="{DDA7309D-0C0B-4F63-A656-59249225A59C}" type="presParOf" srcId="{14B53A02-5F18-4929-8674-CE99B6C47712}" destId="{A1E617E2-EE29-45BF-B0BF-4D6A2F7021F1}" srcOrd="1" destOrd="0" presId="urn:microsoft.com/office/officeart/2005/8/layout/hierarchy4"/>
    <dgm:cxn modelId="{129F78CB-25B8-4AC4-A08A-5B0C36C424A0}" type="presParOf" srcId="{14B53A02-5F18-4929-8674-CE99B6C47712}" destId="{57C6C5E3-D74D-4E1D-9DCB-840ED1499BD4}" srcOrd="2" destOrd="0" presId="urn:microsoft.com/office/officeart/2005/8/layout/hierarchy4"/>
    <dgm:cxn modelId="{96321B27-8FA4-483E-BE43-CED32DFCB989}" type="presParOf" srcId="{57C6C5E3-D74D-4E1D-9DCB-840ED1499BD4}" destId="{6B0562FD-8C32-4242-98EC-8A96013FA76D}" srcOrd="0" destOrd="0" presId="urn:microsoft.com/office/officeart/2005/8/layout/hierarchy4"/>
    <dgm:cxn modelId="{023F7EE9-8C1B-4832-89C8-0965212D8991}" type="presParOf" srcId="{6B0562FD-8C32-4242-98EC-8A96013FA76D}" destId="{7EC6ABD4-FEC7-4F2E-B328-C127FF1A531F}" srcOrd="0" destOrd="0" presId="urn:microsoft.com/office/officeart/2005/8/layout/hierarchy4"/>
    <dgm:cxn modelId="{543FE6A4-9300-4AFF-8DAC-0EFA7D107C89}" type="presParOf" srcId="{6B0562FD-8C32-4242-98EC-8A96013FA76D}" destId="{C6AB00AE-8371-4082-BB59-A72FF50FFF9A}" srcOrd="1" destOrd="0" presId="urn:microsoft.com/office/officeart/2005/8/layout/hierarchy4"/>
    <dgm:cxn modelId="{108B4598-E3C1-4323-862C-B480E231BC79}" type="presParOf" srcId="{57C6C5E3-D74D-4E1D-9DCB-840ED1499BD4}" destId="{8D169882-E11B-40FB-8E65-76BD39FC813A}" srcOrd="1" destOrd="0" presId="urn:microsoft.com/office/officeart/2005/8/layout/hierarchy4"/>
    <dgm:cxn modelId="{6011692F-9DE2-40F2-8F9B-DA9F5F3587F8}" type="presParOf" srcId="{57C6C5E3-D74D-4E1D-9DCB-840ED1499BD4}" destId="{B909A92C-3AE2-4897-8FC7-BB88F543BAC0}" srcOrd="2" destOrd="0" presId="urn:microsoft.com/office/officeart/2005/8/layout/hierarchy4"/>
    <dgm:cxn modelId="{70AF649D-C5AD-46C9-B403-F0CCD3C4A867}" type="presParOf" srcId="{B909A92C-3AE2-4897-8FC7-BB88F543BAC0}" destId="{4C9574E9-5E82-4B87-B19A-912FBC45772B}" srcOrd="0" destOrd="0" presId="urn:microsoft.com/office/officeart/2005/8/layout/hierarchy4"/>
    <dgm:cxn modelId="{AAE09AF0-48C1-4370-B871-69AD6C3F6674}" type="presParOf" srcId="{B909A92C-3AE2-4897-8FC7-BB88F543BAC0}" destId="{D379BC1E-0313-484B-A392-B756068E27E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1F300-C797-4ACF-9CF9-B71F7F2C5821}">
      <dsp:nvSpPr>
        <dsp:cNvPr id="0" name=""/>
        <dsp:cNvSpPr/>
      </dsp:nvSpPr>
      <dsp:spPr>
        <a:xfrm>
          <a:off x="1280" y="2770"/>
          <a:ext cx="7918319" cy="3202387"/>
        </a:xfrm>
        <a:prstGeom prst="roundRect">
          <a:avLst>
            <a:gd name="adj" fmla="val 10000"/>
          </a:avLst>
        </a:prstGeom>
        <a:solidFill>
          <a:schemeClr val="accent3">
            <a:shade val="6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ru-RU" sz="4100" kern="1200" dirty="0">
              <a:solidFill>
                <a:srgbClr val="FFFF00"/>
              </a:solidFill>
              <a:latin typeface="Times New Roman" panose="02020603050405020304" pitchFamily="18" charset="0"/>
              <a:cs typeface="Times New Roman" panose="02020603050405020304" pitchFamily="18" charset="0"/>
            </a:rPr>
            <a:t>Основы</a:t>
          </a:r>
          <a:r>
            <a:rPr lang="ru-RU" sz="4100" kern="1200" dirty="0">
              <a:solidFill>
                <a:schemeClr val="tx2"/>
              </a:solidFill>
              <a:latin typeface="Times New Roman" panose="02020603050405020304" pitchFamily="18" charset="0"/>
              <a:cs typeface="Times New Roman" panose="02020603050405020304" pitchFamily="18" charset="0"/>
            </a:rPr>
            <a:t> </a:t>
          </a:r>
          <a:r>
            <a:rPr lang="ru-RU" sz="4100" kern="1200" dirty="0">
              <a:solidFill>
                <a:srgbClr val="FFFF00"/>
              </a:solidFill>
              <a:latin typeface="Times New Roman" panose="02020603050405020304" pitchFamily="18" charset="0"/>
              <a:cs typeface="Times New Roman" panose="02020603050405020304" pitchFamily="18" charset="0"/>
            </a:rPr>
            <a:t>формирования бюджета </a:t>
          </a:r>
          <a:r>
            <a:rPr lang="ru-RU" sz="4100" kern="1200" dirty="0" smtClean="0">
              <a:solidFill>
                <a:srgbClr val="FFFF00"/>
              </a:solidFill>
              <a:latin typeface="Times New Roman" panose="02020603050405020304" pitchFamily="18" charset="0"/>
              <a:cs typeface="Times New Roman" panose="02020603050405020304" pitchFamily="18" charset="0"/>
            </a:rPr>
            <a:t>Пудостьского сельского поселения </a:t>
          </a:r>
          <a:r>
            <a:rPr lang="ru-RU" sz="4100" kern="1200" dirty="0">
              <a:solidFill>
                <a:srgbClr val="FFFF00"/>
              </a:solidFill>
              <a:latin typeface="Times New Roman" panose="02020603050405020304" pitchFamily="18" charset="0"/>
              <a:cs typeface="Times New Roman" panose="02020603050405020304" pitchFamily="18" charset="0"/>
            </a:rPr>
            <a:t>на 20</a:t>
          </a:r>
          <a:r>
            <a:rPr lang="en-US" sz="4100" kern="1200" dirty="0" smtClean="0">
              <a:solidFill>
                <a:srgbClr val="FFFF00"/>
              </a:solidFill>
              <a:latin typeface="Times New Roman" panose="02020603050405020304" pitchFamily="18" charset="0"/>
              <a:cs typeface="Times New Roman" panose="02020603050405020304" pitchFamily="18" charset="0"/>
            </a:rPr>
            <a:t>23</a:t>
          </a:r>
          <a:r>
            <a:rPr lang="ru-RU" sz="4100" kern="1200" dirty="0" smtClean="0">
              <a:solidFill>
                <a:srgbClr val="FFFF00"/>
              </a:solidFill>
              <a:latin typeface="Times New Roman" panose="02020603050405020304" pitchFamily="18" charset="0"/>
              <a:cs typeface="Times New Roman" panose="02020603050405020304" pitchFamily="18" charset="0"/>
            </a:rPr>
            <a:t> </a:t>
          </a:r>
          <a:r>
            <a:rPr lang="ru-RU" sz="4100" kern="1200" dirty="0">
              <a:solidFill>
                <a:srgbClr val="FFFF00"/>
              </a:solidFill>
              <a:latin typeface="Times New Roman" panose="02020603050405020304" pitchFamily="18" charset="0"/>
              <a:cs typeface="Times New Roman" panose="02020603050405020304" pitchFamily="18" charset="0"/>
            </a:rPr>
            <a:t>год и плановый период 20</a:t>
          </a:r>
          <a:r>
            <a:rPr lang="en-US" sz="4100" kern="1200" dirty="0" smtClean="0">
              <a:solidFill>
                <a:srgbClr val="FFFF00"/>
              </a:solidFill>
              <a:latin typeface="Times New Roman" panose="02020603050405020304" pitchFamily="18" charset="0"/>
              <a:cs typeface="Times New Roman" panose="02020603050405020304" pitchFamily="18" charset="0"/>
            </a:rPr>
            <a:t>24</a:t>
          </a:r>
          <a:r>
            <a:rPr lang="ru-RU" sz="4100" kern="1200" dirty="0" smtClean="0">
              <a:solidFill>
                <a:srgbClr val="FFFF00"/>
              </a:solidFill>
              <a:latin typeface="Times New Roman" panose="02020603050405020304" pitchFamily="18" charset="0"/>
              <a:cs typeface="Times New Roman" panose="02020603050405020304" pitchFamily="18" charset="0"/>
            </a:rPr>
            <a:t> </a:t>
          </a:r>
          <a:r>
            <a:rPr lang="ru-RU" sz="4100" kern="1200" dirty="0">
              <a:solidFill>
                <a:srgbClr val="FFFF00"/>
              </a:solidFill>
              <a:latin typeface="Times New Roman" panose="02020603050405020304" pitchFamily="18" charset="0"/>
              <a:cs typeface="Times New Roman" panose="02020603050405020304" pitchFamily="18" charset="0"/>
            </a:rPr>
            <a:t>и </a:t>
          </a:r>
          <a:r>
            <a:rPr lang="en-US" sz="4100" kern="1200" dirty="0" smtClean="0">
              <a:solidFill>
                <a:srgbClr val="FFFF00"/>
              </a:solidFill>
              <a:latin typeface="Times New Roman" panose="02020603050405020304" pitchFamily="18" charset="0"/>
              <a:cs typeface="Times New Roman" panose="02020603050405020304" pitchFamily="18" charset="0"/>
            </a:rPr>
            <a:t>2025</a:t>
          </a:r>
          <a:r>
            <a:rPr lang="ru-RU" sz="4100" kern="1200" dirty="0" smtClean="0">
              <a:solidFill>
                <a:srgbClr val="FFFF00"/>
              </a:solidFill>
              <a:latin typeface="Times New Roman" panose="02020603050405020304" pitchFamily="18" charset="0"/>
              <a:cs typeface="Times New Roman" panose="02020603050405020304" pitchFamily="18" charset="0"/>
            </a:rPr>
            <a:t> годов</a:t>
          </a:r>
          <a:endParaRPr lang="ru-RU" sz="4100" kern="1200" dirty="0">
            <a:solidFill>
              <a:srgbClr val="FFFF00"/>
            </a:solidFill>
            <a:latin typeface="Times New Roman" panose="02020603050405020304" pitchFamily="18" charset="0"/>
            <a:cs typeface="Times New Roman" panose="02020603050405020304" pitchFamily="18" charset="0"/>
          </a:endParaRPr>
        </a:p>
      </dsp:txBody>
      <dsp:txXfrm>
        <a:off x="95075" y="96565"/>
        <a:ext cx="7730729" cy="3014797"/>
      </dsp:txXfrm>
    </dsp:sp>
    <dsp:sp modelId="{201577B9-FC67-492D-A5DB-F03E5795EDE0}">
      <dsp:nvSpPr>
        <dsp:cNvPr id="0" name=""/>
        <dsp:cNvSpPr/>
      </dsp:nvSpPr>
      <dsp:spPr>
        <a:xfrm>
          <a:off x="1280" y="3419578"/>
          <a:ext cx="1862257" cy="32023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t>Бюджетное послание Президента РФ</a:t>
          </a:r>
        </a:p>
      </dsp:txBody>
      <dsp:txXfrm>
        <a:off x="55824" y="3474122"/>
        <a:ext cx="1753169" cy="3093299"/>
      </dsp:txXfrm>
    </dsp:sp>
    <dsp:sp modelId="{6B64FC27-D9E9-4811-8E90-2B047A24D487}">
      <dsp:nvSpPr>
        <dsp:cNvPr id="0" name=""/>
        <dsp:cNvSpPr/>
      </dsp:nvSpPr>
      <dsp:spPr>
        <a:xfrm>
          <a:off x="2019967" y="3419578"/>
          <a:ext cx="1862257" cy="32023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a:t>Прогноз социально-экономического развития поселения</a:t>
          </a:r>
        </a:p>
      </dsp:txBody>
      <dsp:txXfrm>
        <a:off x="2074511" y="3474122"/>
        <a:ext cx="1753169" cy="3093299"/>
      </dsp:txXfrm>
    </dsp:sp>
    <dsp:sp modelId="{4603108A-7CE0-4842-9347-BF6BD1F6E713}">
      <dsp:nvSpPr>
        <dsp:cNvPr id="0" name=""/>
        <dsp:cNvSpPr/>
      </dsp:nvSpPr>
      <dsp:spPr>
        <a:xfrm>
          <a:off x="4038654" y="3419578"/>
          <a:ext cx="1862257" cy="32023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a:t>Основные направления бюджетной и налоговой политики поселения на 20</a:t>
          </a:r>
          <a:r>
            <a:rPr lang="en-US" sz="1800" b="0" kern="1200" dirty="0"/>
            <a:t>2</a:t>
          </a:r>
          <a:r>
            <a:rPr lang="ru-RU" sz="1800" b="0" kern="1200" dirty="0"/>
            <a:t>2-20</a:t>
          </a:r>
          <a:r>
            <a:rPr lang="en-US" sz="1800" b="0" kern="1200" dirty="0" smtClean="0"/>
            <a:t>2</a:t>
          </a:r>
          <a:r>
            <a:rPr lang="ru-RU" sz="1800" b="0" kern="1200" dirty="0" smtClean="0"/>
            <a:t>4 </a:t>
          </a:r>
          <a:r>
            <a:rPr lang="ru-RU" sz="1800" b="0" kern="1200" dirty="0"/>
            <a:t>годы</a:t>
          </a:r>
        </a:p>
      </dsp:txBody>
      <dsp:txXfrm>
        <a:off x="4093198" y="3474122"/>
        <a:ext cx="1753169" cy="3093299"/>
      </dsp:txXfrm>
    </dsp:sp>
    <dsp:sp modelId="{8F92C98B-2A5A-426B-9B18-F2ABD2D71DF6}">
      <dsp:nvSpPr>
        <dsp:cNvPr id="0" name=""/>
        <dsp:cNvSpPr/>
      </dsp:nvSpPr>
      <dsp:spPr>
        <a:xfrm>
          <a:off x="6057342" y="3419578"/>
          <a:ext cx="1862257" cy="320238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kern="1200" dirty="0" smtClean="0"/>
            <a:t>Муниципальная программа  </a:t>
          </a:r>
          <a:r>
            <a:rPr lang="ru-RU" sz="1800" b="0" kern="1200" dirty="0"/>
            <a:t>поселения</a:t>
          </a:r>
        </a:p>
      </dsp:txBody>
      <dsp:txXfrm>
        <a:off x="6111886" y="3474122"/>
        <a:ext cx="1753169" cy="3093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E51ED-2113-40A8-B8AD-261C0BCB2533}">
      <dsp:nvSpPr>
        <dsp:cNvPr id="0" name=""/>
        <dsp:cNvSpPr/>
      </dsp:nvSpPr>
      <dsp:spPr>
        <a:xfrm>
          <a:off x="2846" y="1575"/>
          <a:ext cx="7915186" cy="3167578"/>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solidFill>
                <a:srgbClr val="FFFF00"/>
              </a:solidFill>
              <a:latin typeface="Times New Roman" panose="02020603050405020304" pitchFamily="18" charset="0"/>
              <a:cs typeface="Times New Roman" panose="02020603050405020304" pitchFamily="18" charset="0"/>
            </a:rPr>
            <a:t>Бюджет Пудостьского сельского поселения </a:t>
          </a:r>
          <a:r>
            <a:rPr lang="ru-RU" sz="4000" kern="1200" dirty="0">
              <a:solidFill>
                <a:srgbClr val="FFFF00"/>
              </a:solidFill>
              <a:latin typeface="Times New Roman" panose="02020603050405020304" pitchFamily="18" charset="0"/>
              <a:cs typeface="Times New Roman" panose="02020603050405020304" pitchFamily="18" charset="0"/>
            </a:rPr>
            <a:t>на </a:t>
          </a:r>
          <a:r>
            <a:rPr lang="ru-RU" sz="4000" kern="1200" dirty="0" smtClean="0">
              <a:solidFill>
                <a:srgbClr val="FFFF00"/>
              </a:solidFill>
              <a:latin typeface="Times New Roman" panose="02020603050405020304" pitchFamily="18" charset="0"/>
              <a:cs typeface="Times New Roman" panose="02020603050405020304" pitchFamily="18" charset="0"/>
            </a:rPr>
            <a:t>202</a:t>
          </a:r>
          <a:r>
            <a:rPr lang="en-US" sz="4000" kern="1200" dirty="0" smtClean="0">
              <a:solidFill>
                <a:srgbClr val="FFFF00"/>
              </a:solidFill>
              <a:latin typeface="Times New Roman" panose="02020603050405020304" pitchFamily="18" charset="0"/>
              <a:cs typeface="Times New Roman" panose="02020603050405020304" pitchFamily="18" charset="0"/>
            </a:rPr>
            <a:t>3</a:t>
          </a:r>
          <a:r>
            <a:rPr lang="ru-RU" sz="4000" kern="1200" dirty="0" smtClean="0">
              <a:solidFill>
                <a:srgbClr val="FFFF00"/>
              </a:solidFill>
              <a:latin typeface="Times New Roman" panose="02020603050405020304" pitchFamily="18" charset="0"/>
              <a:cs typeface="Times New Roman" panose="02020603050405020304" pitchFamily="18" charset="0"/>
            </a:rPr>
            <a:t> </a:t>
          </a:r>
          <a:r>
            <a:rPr lang="ru-RU" sz="4000" kern="1200" dirty="0">
              <a:solidFill>
                <a:srgbClr val="FFFF00"/>
              </a:solidFill>
              <a:latin typeface="Times New Roman" panose="02020603050405020304" pitchFamily="18" charset="0"/>
              <a:cs typeface="Times New Roman" panose="02020603050405020304" pitchFamily="18" charset="0"/>
            </a:rPr>
            <a:t>год и плановый период </a:t>
          </a:r>
          <a:r>
            <a:rPr lang="ru-RU" sz="4000" kern="1200" dirty="0" smtClean="0">
              <a:solidFill>
                <a:srgbClr val="FFFF00"/>
              </a:solidFill>
              <a:latin typeface="Times New Roman" panose="02020603050405020304" pitchFamily="18" charset="0"/>
              <a:cs typeface="Times New Roman" panose="02020603050405020304" pitchFamily="18" charset="0"/>
            </a:rPr>
            <a:t>202</a:t>
          </a:r>
          <a:r>
            <a:rPr lang="en-US" sz="4000" kern="1200" dirty="0" smtClean="0">
              <a:solidFill>
                <a:srgbClr val="FFFF00"/>
              </a:solidFill>
              <a:latin typeface="Times New Roman" panose="02020603050405020304" pitchFamily="18" charset="0"/>
              <a:cs typeface="Times New Roman" panose="02020603050405020304" pitchFamily="18" charset="0"/>
            </a:rPr>
            <a:t>4</a:t>
          </a:r>
          <a:r>
            <a:rPr lang="ru-RU" sz="4000" kern="1200" dirty="0" smtClean="0">
              <a:solidFill>
                <a:srgbClr val="FFFF00"/>
              </a:solidFill>
              <a:latin typeface="Times New Roman" panose="02020603050405020304" pitchFamily="18" charset="0"/>
              <a:cs typeface="Times New Roman" panose="02020603050405020304" pitchFamily="18" charset="0"/>
            </a:rPr>
            <a:t> </a:t>
          </a:r>
          <a:r>
            <a:rPr lang="ru-RU" sz="4000" kern="1200" dirty="0">
              <a:solidFill>
                <a:srgbClr val="FFFF00"/>
              </a:solidFill>
              <a:latin typeface="Times New Roman" panose="02020603050405020304" pitchFamily="18" charset="0"/>
              <a:cs typeface="Times New Roman" panose="02020603050405020304" pitchFamily="18" charset="0"/>
            </a:rPr>
            <a:t>и </a:t>
          </a:r>
          <a:r>
            <a:rPr lang="ru-RU" sz="4000" kern="1200" dirty="0" smtClean="0">
              <a:solidFill>
                <a:srgbClr val="FFFF00"/>
              </a:solidFill>
              <a:latin typeface="Times New Roman" panose="02020603050405020304" pitchFamily="18" charset="0"/>
              <a:cs typeface="Times New Roman" panose="02020603050405020304" pitchFamily="18" charset="0"/>
            </a:rPr>
            <a:t>202</a:t>
          </a:r>
          <a:r>
            <a:rPr lang="en-US" sz="4000" kern="1200" dirty="0" smtClean="0">
              <a:solidFill>
                <a:srgbClr val="FFFF00"/>
              </a:solidFill>
              <a:latin typeface="Times New Roman" panose="02020603050405020304" pitchFamily="18" charset="0"/>
              <a:cs typeface="Times New Roman" panose="02020603050405020304" pitchFamily="18" charset="0"/>
            </a:rPr>
            <a:t>5</a:t>
          </a:r>
          <a:r>
            <a:rPr lang="ru-RU" sz="4000" kern="1200" dirty="0" smtClean="0">
              <a:solidFill>
                <a:srgbClr val="FFFF00"/>
              </a:solidFill>
              <a:latin typeface="Times New Roman" panose="02020603050405020304" pitchFamily="18" charset="0"/>
              <a:cs typeface="Times New Roman" panose="02020603050405020304" pitchFamily="18" charset="0"/>
            </a:rPr>
            <a:t> </a:t>
          </a:r>
          <a:r>
            <a:rPr lang="ru-RU" sz="4000" kern="1200" dirty="0" smtClean="0">
              <a:solidFill>
                <a:srgbClr val="FFFF00"/>
              </a:solidFill>
              <a:latin typeface="Times New Roman" panose="02020603050405020304" pitchFamily="18" charset="0"/>
              <a:cs typeface="Times New Roman" panose="02020603050405020304" pitchFamily="18" charset="0"/>
            </a:rPr>
            <a:t>годов </a:t>
          </a:r>
          <a:r>
            <a:rPr lang="ru-RU" sz="4000" kern="1200" dirty="0">
              <a:solidFill>
                <a:srgbClr val="FFFF00"/>
              </a:solidFill>
              <a:latin typeface="Times New Roman" panose="02020603050405020304" pitchFamily="18" charset="0"/>
              <a:cs typeface="Times New Roman" panose="02020603050405020304" pitchFamily="18" charset="0"/>
            </a:rPr>
            <a:t>направлен на решение следующих </a:t>
          </a:r>
          <a:r>
            <a:rPr lang="ru-RU" sz="4000" kern="1200" dirty="0" smtClean="0">
              <a:solidFill>
                <a:srgbClr val="FFFF00"/>
              </a:solidFill>
              <a:latin typeface="Times New Roman" panose="02020603050405020304" pitchFamily="18" charset="0"/>
              <a:cs typeface="Times New Roman" panose="02020603050405020304" pitchFamily="18" charset="0"/>
            </a:rPr>
            <a:t>задач</a:t>
          </a:r>
          <a:endParaRPr lang="ru-RU" sz="4000" kern="1200" dirty="0">
            <a:solidFill>
              <a:srgbClr val="FFFF00"/>
            </a:solidFill>
            <a:latin typeface="Times New Roman" panose="02020603050405020304" pitchFamily="18" charset="0"/>
            <a:cs typeface="Times New Roman" panose="02020603050405020304" pitchFamily="18" charset="0"/>
          </a:endParaRPr>
        </a:p>
      </dsp:txBody>
      <dsp:txXfrm>
        <a:off x="95621" y="94350"/>
        <a:ext cx="7729636" cy="2982028"/>
      </dsp:txXfrm>
    </dsp:sp>
    <dsp:sp modelId="{80378AE3-9C61-4011-A142-FE9BC50A4717}">
      <dsp:nvSpPr>
        <dsp:cNvPr id="0" name=""/>
        <dsp:cNvSpPr/>
      </dsp:nvSpPr>
      <dsp:spPr>
        <a:xfrm>
          <a:off x="2846" y="3383574"/>
          <a:ext cx="2498480" cy="3167578"/>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a:t>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a:t>
          </a:r>
        </a:p>
      </dsp:txBody>
      <dsp:txXfrm>
        <a:off x="76024" y="3456752"/>
        <a:ext cx="2352124" cy="3021222"/>
      </dsp:txXfrm>
    </dsp:sp>
    <dsp:sp modelId="{57454068-304E-420F-9126-90FFC0C38477}">
      <dsp:nvSpPr>
        <dsp:cNvPr id="0" name=""/>
        <dsp:cNvSpPr/>
      </dsp:nvSpPr>
      <dsp:spPr>
        <a:xfrm>
          <a:off x="2711199" y="3383574"/>
          <a:ext cx="2498480" cy="3167578"/>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a:t>Повышение эффективности бюджетных расходов</a:t>
          </a:r>
        </a:p>
      </dsp:txBody>
      <dsp:txXfrm>
        <a:off x="2784377" y="3456752"/>
        <a:ext cx="2352124" cy="3021222"/>
      </dsp:txXfrm>
    </dsp:sp>
    <dsp:sp modelId="{E233270F-E294-49B7-8E96-C3873389A4AB}">
      <dsp:nvSpPr>
        <dsp:cNvPr id="0" name=""/>
        <dsp:cNvSpPr/>
      </dsp:nvSpPr>
      <dsp:spPr>
        <a:xfrm>
          <a:off x="5419552" y="3383574"/>
          <a:ext cx="2498480" cy="3167578"/>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a:t>Повышение прозрачности бюджетных расходов</a:t>
          </a:r>
        </a:p>
      </dsp:txBody>
      <dsp:txXfrm>
        <a:off x="5492730" y="3456752"/>
        <a:ext cx="2352124" cy="30212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451B-AFCD-4335-BC5E-840360ABE8A5}">
      <dsp:nvSpPr>
        <dsp:cNvPr id="0" name=""/>
        <dsp:cNvSpPr/>
      </dsp:nvSpPr>
      <dsp:spPr>
        <a:xfrm>
          <a:off x="2950" y="1228"/>
          <a:ext cx="7986987" cy="2112281"/>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ru-RU" sz="5000" kern="1200" dirty="0">
              <a:solidFill>
                <a:srgbClr val="C00000"/>
              </a:solidFill>
              <a:latin typeface="Times New Roman" panose="02020603050405020304" pitchFamily="18" charset="0"/>
              <a:cs typeface="Times New Roman" panose="02020603050405020304" pitchFamily="18" charset="0"/>
            </a:rPr>
            <a:t>ПРОЕКТ </a:t>
          </a:r>
        </a:p>
        <a:p>
          <a:pPr lvl="0" algn="ctr" defTabSz="2222500">
            <a:lnSpc>
              <a:spcPct val="90000"/>
            </a:lnSpc>
            <a:spcBef>
              <a:spcPct val="0"/>
            </a:spcBef>
            <a:spcAft>
              <a:spcPct val="35000"/>
            </a:spcAft>
          </a:pPr>
          <a:r>
            <a:rPr lang="ru-RU" sz="5000" kern="1200" dirty="0" smtClean="0">
              <a:solidFill>
                <a:srgbClr val="C00000"/>
              </a:solidFill>
              <a:latin typeface="Times New Roman" panose="02020603050405020304" pitchFamily="18" charset="0"/>
              <a:cs typeface="Times New Roman" panose="02020603050405020304" pitchFamily="18" charset="0"/>
            </a:rPr>
            <a:t>БЮДЖЕТА </a:t>
          </a:r>
          <a:r>
            <a:rPr lang="ru-RU" sz="5000" kern="1200" dirty="0">
              <a:solidFill>
                <a:srgbClr val="C00000"/>
              </a:solidFill>
              <a:latin typeface="Times New Roman" panose="02020603050405020304" pitchFamily="18" charset="0"/>
              <a:cs typeface="Times New Roman" panose="02020603050405020304" pitchFamily="18" charset="0"/>
            </a:rPr>
            <a:t>НА </a:t>
          </a:r>
          <a:r>
            <a:rPr lang="ru-RU" sz="5000" kern="1200" dirty="0" smtClean="0">
              <a:solidFill>
                <a:srgbClr val="C00000"/>
              </a:solidFill>
              <a:latin typeface="Times New Roman" panose="02020603050405020304" pitchFamily="18" charset="0"/>
              <a:cs typeface="Times New Roman" panose="02020603050405020304" pitchFamily="18" charset="0"/>
            </a:rPr>
            <a:t>2023 </a:t>
          </a:r>
          <a:r>
            <a:rPr lang="ru-RU" sz="5000" kern="1200" dirty="0" smtClean="0">
              <a:solidFill>
                <a:srgbClr val="C00000"/>
              </a:solidFill>
              <a:latin typeface="Times New Roman" panose="02020603050405020304" pitchFamily="18" charset="0"/>
              <a:cs typeface="Times New Roman" panose="02020603050405020304" pitchFamily="18" charset="0"/>
            </a:rPr>
            <a:t>ГОД</a:t>
          </a:r>
          <a:endParaRPr lang="ru-RU" sz="5000" kern="1200" dirty="0">
            <a:solidFill>
              <a:srgbClr val="C00000"/>
            </a:solidFill>
            <a:latin typeface="Times New Roman" panose="02020603050405020304" pitchFamily="18" charset="0"/>
            <a:cs typeface="Times New Roman" panose="02020603050405020304" pitchFamily="18" charset="0"/>
          </a:endParaRPr>
        </a:p>
      </dsp:txBody>
      <dsp:txXfrm>
        <a:off x="64817" y="63095"/>
        <a:ext cx="7863253" cy="1988547"/>
      </dsp:txXfrm>
    </dsp:sp>
    <dsp:sp modelId="{267E248F-6AC0-4ADA-A8D9-9AE78FA31100}">
      <dsp:nvSpPr>
        <dsp:cNvPr id="0" name=""/>
        <dsp:cNvSpPr/>
      </dsp:nvSpPr>
      <dsp:spPr>
        <a:xfrm>
          <a:off x="2950" y="2256227"/>
          <a:ext cx="3913010" cy="2112281"/>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u-RU" sz="4200" kern="1200" dirty="0" smtClean="0">
              <a:solidFill>
                <a:srgbClr val="7030A0"/>
              </a:solidFill>
              <a:latin typeface="Times New Roman" panose="02020603050405020304" pitchFamily="18" charset="0"/>
              <a:cs typeface="Times New Roman" panose="02020603050405020304" pitchFamily="18" charset="0"/>
            </a:rPr>
            <a:t>Доходы            </a:t>
          </a:r>
          <a:r>
            <a:rPr lang="ru-RU" sz="4200" kern="1200" dirty="0" smtClean="0">
              <a:solidFill>
                <a:srgbClr val="7030A0"/>
              </a:solidFill>
              <a:latin typeface="Times New Roman" panose="02020603050405020304" pitchFamily="18" charset="0"/>
              <a:cs typeface="Times New Roman" panose="02020603050405020304" pitchFamily="18" charset="0"/>
            </a:rPr>
            <a:t>88 750,2          </a:t>
          </a:r>
          <a:r>
            <a:rPr lang="ru-RU" sz="4200" kern="1200" dirty="0" smtClean="0">
              <a:solidFill>
                <a:srgbClr val="7030A0"/>
              </a:solidFill>
              <a:latin typeface="Times New Roman" panose="02020603050405020304" pitchFamily="18" charset="0"/>
              <a:cs typeface="Times New Roman" panose="02020603050405020304" pitchFamily="18" charset="0"/>
            </a:rPr>
            <a:t>тыс. руб.</a:t>
          </a:r>
          <a:endParaRPr lang="ru-RU" sz="4200" kern="1200" dirty="0">
            <a:solidFill>
              <a:srgbClr val="7030A0"/>
            </a:solidFill>
            <a:latin typeface="Times New Roman" panose="02020603050405020304" pitchFamily="18" charset="0"/>
            <a:cs typeface="Times New Roman" panose="02020603050405020304" pitchFamily="18" charset="0"/>
          </a:endParaRPr>
        </a:p>
      </dsp:txBody>
      <dsp:txXfrm>
        <a:off x="64817" y="2318094"/>
        <a:ext cx="3789276" cy="1988547"/>
      </dsp:txXfrm>
    </dsp:sp>
    <dsp:sp modelId="{499EE29D-B6FA-4334-A2CF-96B4C9BAF0A0}">
      <dsp:nvSpPr>
        <dsp:cNvPr id="0" name=""/>
        <dsp:cNvSpPr/>
      </dsp:nvSpPr>
      <dsp:spPr>
        <a:xfrm>
          <a:off x="72012" y="4488476"/>
          <a:ext cx="1916263" cy="211228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Налоговые </a:t>
          </a:r>
          <a:r>
            <a:rPr lang="ru-RU" sz="1600" kern="1200" dirty="0">
              <a:solidFill>
                <a:schemeClr val="tx1"/>
              </a:solidFill>
              <a:latin typeface="Times New Roman" panose="02020603050405020304" pitchFamily="18" charset="0"/>
              <a:cs typeface="Times New Roman" panose="02020603050405020304" pitchFamily="18" charset="0"/>
            </a:rPr>
            <a:t>и неналоговые </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smtClean="0">
              <a:solidFill>
                <a:schemeClr val="tx1"/>
              </a:solidFill>
              <a:latin typeface="Times New Roman" panose="02020603050405020304" pitchFamily="18" charset="0"/>
              <a:cs typeface="Times New Roman" panose="02020603050405020304" pitchFamily="18" charset="0"/>
            </a:rPr>
            <a:t>38 800,0 </a:t>
          </a:r>
          <a:r>
            <a:rPr lang="ru-RU" sz="1600" kern="1200" dirty="0" smtClean="0">
              <a:solidFill>
                <a:schemeClr val="tx1"/>
              </a:solidFill>
              <a:latin typeface="Times New Roman" panose="02020603050405020304" pitchFamily="18" charset="0"/>
              <a:cs typeface="Times New Roman" panose="02020603050405020304" pitchFamily="18" charset="0"/>
            </a:rPr>
            <a:t>тыс.руб. </a:t>
          </a:r>
          <a:r>
            <a:rPr lang="ru-RU" sz="1600" kern="1200" dirty="0" smtClean="0">
              <a:solidFill>
                <a:schemeClr val="tx1"/>
              </a:solidFill>
              <a:latin typeface="Times New Roman" panose="02020603050405020304" pitchFamily="18" charset="0"/>
              <a:cs typeface="Times New Roman" panose="02020603050405020304" pitchFamily="18" charset="0"/>
            </a:rPr>
            <a:t>(43,7%)</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128137" y="4544601"/>
        <a:ext cx="1804013" cy="2000031"/>
      </dsp:txXfrm>
    </dsp:sp>
    <dsp:sp modelId="{389F678C-EE17-49E3-B2E3-E57B9EBB3251}">
      <dsp:nvSpPr>
        <dsp:cNvPr id="0" name=""/>
        <dsp:cNvSpPr/>
      </dsp:nvSpPr>
      <dsp:spPr>
        <a:xfrm>
          <a:off x="1999697" y="4511225"/>
          <a:ext cx="1916263" cy="211228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kern="1200" dirty="0">
              <a:solidFill>
                <a:schemeClr val="tx1"/>
              </a:solidFill>
              <a:latin typeface="Times New Roman" panose="02020603050405020304" pitchFamily="18" charset="0"/>
              <a:cs typeface="Times New Roman" panose="02020603050405020304" pitchFamily="18" charset="0"/>
            </a:rPr>
            <a:t>поступления</a:t>
          </a:r>
        </a:p>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49 950,2 </a:t>
          </a:r>
          <a:r>
            <a:rPr lang="ru-RU" sz="1600" kern="1200" dirty="0">
              <a:solidFill>
                <a:schemeClr val="tx1"/>
              </a:solidFill>
              <a:latin typeface="Times New Roman" panose="02020603050405020304" pitchFamily="18" charset="0"/>
              <a:cs typeface="Times New Roman" panose="02020603050405020304" pitchFamily="18" charset="0"/>
            </a:rPr>
            <a:t>тыс.руб</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smtClean="0">
              <a:solidFill>
                <a:schemeClr val="tx1"/>
              </a:solidFill>
              <a:latin typeface="Times New Roman" panose="02020603050405020304" pitchFamily="18" charset="0"/>
              <a:cs typeface="Times New Roman" panose="02020603050405020304" pitchFamily="18" charset="0"/>
            </a:rPr>
            <a:t>(56,3%)</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2055822" y="4567350"/>
        <a:ext cx="1804013" cy="2000031"/>
      </dsp:txXfrm>
    </dsp:sp>
    <dsp:sp modelId="{C2421583-E6F7-4529-B3A8-B31813FE7DBE}">
      <dsp:nvSpPr>
        <dsp:cNvPr id="0" name=""/>
        <dsp:cNvSpPr/>
      </dsp:nvSpPr>
      <dsp:spPr>
        <a:xfrm>
          <a:off x="4076927" y="2256227"/>
          <a:ext cx="3913010" cy="2112281"/>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ru-RU" sz="4200" kern="1200" dirty="0" smtClean="0">
              <a:solidFill>
                <a:srgbClr val="7030A0"/>
              </a:solidFill>
              <a:latin typeface="Times New Roman" panose="02020603050405020304" pitchFamily="18" charset="0"/>
              <a:cs typeface="Times New Roman" panose="02020603050405020304" pitchFamily="18" charset="0"/>
            </a:rPr>
            <a:t>Расходы </a:t>
          </a:r>
          <a:r>
            <a:rPr lang="ru-RU" sz="4200" kern="1200" dirty="0" smtClean="0">
              <a:solidFill>
                <a:srgbClr val="7030A0"/>
              </a:solidFill>
              <a:latin typeface="Times New Roman" panose="02020603050405020304" pitchFamily="18" charset="0"/>
              <a:cs typeface="Times New Roman" panose="02020603050405020304" pitchFamily="18" charset="0"/>
            </a:rPr>
            <a:t>        90 274,3         </a:t>
          </a:r>
          <a:r>
            <a:rPr lang="ru-RU" sz="4200" kern="1200" dirty="0" smtClean="0">
              <a:solidFill>
                <a:srgbClr val="7030A0"/>
              </a:solidFill>
              <a:latin typeface="Times New Roman" panose="02020603050405020304" pitchFamily="18" charset="0"/>
              <a:cs typeface="Times New Roman" panose="02020603050405020304" pitchFamily="18" charset="0"/>
            </a:rPr>
            <a:t>тыс. руб.</a:t>
          </a:r>
          <a:endParaRPr lang="ru-RU" sz="4200" kern="1200" dirty="0">
            <a:solidFill>
              <a:srgbClr val="7030A0"/>
            </a:solidFill>
            <a:latin typeface="Times New Roman" panose="02020603050405020304" pitchFamily="18" charset="0"/>
            <a:cs typeface="Times New Roman" panose="02020603050405020304" pitchFamily="18" charset="0"/>
          </a:endParaRPr>
        </a:p>
      </dsp:txBody>
      <dsp:txXfrm>
        <a:off x="4138794" y="2318094"/>
        <a:ext cx="3789276" cy="1988547"/>
      </dsp:txXfrm>
    </dsp:sp>
    <dsp:sp modelId="{4FE63B1D-CA0E-40F0-BD64-8239C67D584E}">
      <dsp:nvSpPr>
        <dsp:cNvPr id="0" name=""/>
        <dsp:cNvSpPr/>
      </dsp:nvSpPr>
      <dsp:spPr>
        <a:xfrm>
          <a:off x="4076927" y="4511225"/>
          <a:ext cx="1916263" cy="211228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solidFill>
                <a:schemeClr val="tx1"/>
              </a:solidFill>
              <a:latin typeface="Times New Roman" panose="02020603050405020304" pitchFamily="18" charset="0"/>
              <a:cs typeface="Times New Roman" panose="02020603050405020304" pitchFamily="18" charset="0"/>
            </a:rPr>
            <a:t>Программные расходы                         (в рамках муниципальной программы «Социально-экономическое развитие МО Пудостьское сельское поселение»)                   </a:t>
          </a:r>
          <a:r>
            <a:rPr lang="ru-RU" sz="1300" kern="1200" dirty="0" smtClean="0">
              <a:solidFill>
                <a:schemeClr val="tx1"/>
              </a:solidFill>
              <a:latin typeface="Times New Roman" panose="02020603050405020304" pitchFamily="18" charset="0"/>
              <a:cs typeface="Times New Roman" panose="02020603050405020304" pitchFamily="18" charset="0"/>
            </a:rPr>
            <a:t>69 537,2  </a:t>
          </a:r>
          <a:r>
            <a:rPr lang="ru-RU" sz="1300" kern="1200" dirty="0">
              <a:solidFill>
                <a:schemeClr val="tx1"/>
              </a:solidFill>
              <a:latin typeface="Times New Roman" panose="02020603050405020304" pitchFamily="18" charset="0"/>
              <a:cs typeface="Times New Roman" panose="02020603050405020304" pitchFamily="18" charset="0"/>
            </a:rPr>
            <a:t>тыс.руб</a:t>
          </a:r>
          <a:r>
            <a:rPr lang="ru-RU" sz="1300" kern="1200" dirty="0" smtClean="0">
              <a:solidFill>
                <a:schemeClr val="tx1"/>
              </a:solidFill>
              <a:latin typeface="Times New Roman" panose="02020603050405020304" pitchFamily="18" charset="0"/>
              <a:cs typeface="Times New Roman" panose="02020603050405020304" pitchFamily="18" charset="0"/>
            </a:rPr>
            <a:t>.           </a:t>
          </a:r>
          <a:r>
            <a:rPr lang="ru-RU" sz="1300" kern="1200" dirty="0" smtClean="0">
              <a:solidFill>
                <a:schemeClr val="tx1"/>
              </a:solidFill>
              <a:latin typeface="Times New Roman" panose="02020603050405020304" pitchFamily="18" charset="0"/>
              <a:cs typeface="Times New Roman" panose="02020603050405020304" pitchFamily="18" charset="0"/>
            </a:rPr>
            <a:t>(77,0 </a:t>
          </a:r>
          <a:r>
            <a:rPr lang="ru-RU" sz="1300" kern="1200" dirty="0" smtClean="0">
              <a:solidFill>
                <a:schemeClr val="tx1"/>
              </a:solidFill>
              <a:latin typeface="Times New Roman" panose="02020603050405020304" pitchFamily="18" charset="0"/>
              <a:cs typeface="Times New Roman" panose="02020603050405020304" pitchFamily="18" charset="0"/>
            </a:rPr>
            <a:t>%)</a:t>
          </a:r>
          <a:endParaRPr lang="ru-RU" sz="1300" kern="1200" dirty="0">
            <a:solidFill>
              <a:schemeClr val="tx1"/>
            </a:solidFill>
            <a:latin typeface="Times New Roman" panose="02020603050405020304" pitchFamily="18" charset="0"/>
            <a:cs typeface="Times New Roman" panose="02020603050405020304" pitchFamily="18" charset="0"/>
          </a:endParaRPr>
        </a:p>
      </dsp:txBody>
      <dsp:txXfrm>
        <a:off x="4133052" y="4567350"/>
        <a:ext cx="1804013" cy="2000031"/>
      </dsp:txXfrm>
    </dsp:sp>
    <dsp:sp modelId="{4F341AAF-41C4-4882-B094-AE20E699A6C5}">
      <dsp:nvSpPr>
        <dsp:cNvPr id="0" name=""/>
        <dsp:cNvSpPr/>
      </dsp:nvSpPr>
      <dsp:spPr>
        <a:xfrm>
          <a:off x="6073673" y="4511225"/>
          <a:ext cx="1916263" cy="2112281"/>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Непрограммные расходы                     </a:t>
          </a:r>
          <a:r>
            <a:rPr lang="ru-RU" sz="1600" kern="1200" dirty="0" smtClean="0">
              <a:solidFill>
                <a:schemeClr val="tx1"/>
              </a:solidFill>
              <a:latin typeface="Times New Roman" panose="02020603050405020304" pitchFamily="18" charset="0"/>
              <a:cs typeface="Times New Roman" panose="02020603050405020304" pitchFamily="18" charset="0"/>
            </a:rPr>
            <a:t>20 737,1 тыс. руб</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smtClean="0">
              <a:solidFill>
                <a:schemeClr val="tx1"/>
              </a:solidFill>
              <a:latin typeface="Times New Roman" panose="02020603050405020304" pitchFamily="18" charset="0"/>
              <a:cs typeface="Times New Roman" panose="02020603050405020304" pitchFamily="18" charset="0"/>
            </a:rPr>
            <a:t>23,0%)</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129798" y="4567350"/>
        <a:ext cx="1804013" cy="20000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82758-948A-45AC-AEA5-396735AFBACC}">
      <dsp:nvSpPr>
        <dsp:cNvPr id="0" name=""/>
        <dsp:cNvSpPr/>
      </dsp:nvSpPr>
      <dsp:spPr>
        <a:xfrm>
          <a:off x="2950" y="1447"/>
          <a:ext cx="7986987" cy="2040273"/>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ru-RU" sz="4900" kern="1200" dirty="0">
              <a:solidFill>
                <a:srgbClr val="C00000"/>
              </a:solidFill>
              <a:latin typeface="Times New Roman" panose="02020603050405020304" pitchFamily="18" charset="0"/>
              <a:cs typeface="Times New Roman" panose="02020603050405020304" pitchFamily="18" charset="0"/>
            </a:rPr>
            <a:t>ПРОЕКТ </a:t>
          </a:r>
        </a:p>
        <a:p>
          <a:pPr lvl="0" algn="ctr" defTabSz="2178050">
            <a:lnSpc>
              <a:spcPct val="90000"/>
            </a:lnSpc>
            <a:spcBef>
              <a:spcPct val="0"/>
            </a:spcBef>
            <a:spcAft>
              <a:spcPct val="35000"/>
            </a:spcAft>
          </a:pPr>
          <a:r>
            <a:rPr lang="ru-RU" sz="4900" kern="1200" dirty="0" smtClean="0">
              <a:solidFill>
                <a:srgbClr val="C00000"/>
              </a:solidFill>
              <a:latin typeface="Times New Roman" panose="02020603050405020304" pitchFamily="18" charset="0"/>
              <a:cs typeface="Times New Roman" panose="02020603050405020304" pitchFamily="18" charset="0"/>
            </a:rPr>
            <a:t>БЮДЖЕТА </a:t>
          </a:r>
          <a:r>
            <a:rPr lang="ru-RU" sz="4900" kern="1200" dirty="0">
              <a:solidFill>
                <a:srgbClr val="C00000"/>
              </a:solidFill>
              <a:latin typeface="Times New Roman" panose="02020603050405020304" pitchFamily="18" charset="0"/>
              <a:cs typeface="Times New Roman" panose="02020603050405020304" pitchFamily="18" charset="0"/>
            </a:rPr>
            <a:t>НА </a:t>
          </a:r>
          <a:r>
            <a:rPr lang="ru-RU" sz="4900" kern="1200" dirty="0" smtClean="0">
              <a:solidFill>
                <a:srgbClr val="C00000"/>
              </a:solidFill>
              <a:latin typeface="Times New Roman" panose="02020603050405020304" pitchFamily="18" charset="0"/>
              <a:cs typeface="Times New Roman" panose="02020603050405020304" pitchFamily="18" charset="0"/>
            </a:rPr>
            <a:t>2024 </a:t>
          </a:r>
          <a:r>
            <a:rPr lang="ru-RU" sz="4900" kern="1200" dirty="0">
              <a:solidFill>
                <a:srgbClr val="C00000"/>
              </a:solidFill>
              <a:latin typeface="Times New Roman" panose="02020603050405020304" pitchFamily="18" charset="0"/>
              <a:cs typeface="Times New Roman" panose="02020603050405020304" pitchFamily="18" charset="0"/>
            </a:rPr>
            <a:t>ГОД</a:t>
          </a:r>
        </a:p>
      </dsp:txBody>
      <dsp:txXfrm>
        <a:off x="62708" y="61205"/>
        <a:ext cx="7867471" cy="1920757"/>
      </dsp:txXfrm>
    </dsp:sp>
    <dsp:sp modelId="{AE21A6C7-63CB-46B9-9117-2B5E2D4557E0}">
      <dsp:nvSpPr>
        <dsp:cNvPr id="0" name=""/>
        <dsp:cNvSpPr/>
      </dsp:nvSpPr>
      <dsp:spPr>
        <a:xfrm>
          <a:off x="2950" y="2184219"/>
          <a:ext cx="3913010" cy="2040273"/>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solidFill>
                <a:srgbClr val="7030A0"/>
              </a:solidFill>
              <a:latin typeface="Times New Roman" panose="02020603050405020304" pitchFamily="18" charset="0"/>
              <a:cs typeface="Times New Roman" panose="02020603050405020304" pitchFamily="18" charset="0"/>
            </a:rPr>
            <a:t>Доходы              </a:t>
          </a:r>
          <a:r>
            <a:rPr lang="ru-RU" sz="4000" kern="1200" dirty="0" smtClean="0">
              <a:solidFill>
                <a:srgbClr val="7030A0"/>
              </a:solidFill>
              <a:latin typeface="Times New Roman" panose="02020603050405020304" pitchFamily="18" charset="0"/>
              <a:cs typeface="Times New Roman" panose="02020603050405020304" pitchFamily="18" charset="0"/>
            </a:rPr>
            <a:t>77 636,9                </a:t>
          </a:r>
          <a:r>
            <a:rPr lang="ru-RU" sz="4000" kern="1200" dirty="0" smtClean="0">
              <a:solidFill>
                <a:srgbClr val="7030A0"/>
              </a:solidFill>
              <a:latin typeface="Times New Roman" panose="02020603050405020304" pitchFamily="18" charset="0"/>
              <a:cs typeface="Times New Roman" panose="02020603050405020304" pitchFamily="18" charset="0"/>
            </a:rPr>
            <a:t>тыс. руб.</a:t>
          </a:r>
          <a:endParaRPr lang="ru-RU" sz="4000" kern="1200" dirty="0">
            <a:solidFill>
              <a:srgbClr val="7030A0"/>
            </a:solidFill>
            <a:latin typeface="Times New Roman" panose="02020603050405020304" pitchFamily="18" charset="0"/>
            <a:cs typeface="Times New Roman" panose="02020603050405020304" pitchFamily="18" charset="0"/>
          </a:endParaRPr>
        </a:p>
      </dsp:txBody>
      <dsp:txXfrm>
        <a:off x="62708" y="2243977"/>
        <a:ext cx="3793494" cy="1920757"/>
      </dsp:txXfrm>
    </dsp:sp>
    <dsp:sp modelId="{8EBFA0DA-05D5-4D49-8F1E-E540151F4EAD}">
      <dsp:nvSpPr>
        <dsp:cNvPr id="0" name=""/>
        <dsp:cNvSpPr/>
      </dsp:nvSpPr>
      <dsp:spPr>
        <a:xfrm>
          <a:off x="2950" y="4366990"/>
          <a:ext cx="1916263"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Налоговые </a:t>
          </a:r>
          <a:r>
            <a:rPr lang="ru-RU" sz="1600" kern="1200" dirty="0">
              <a:solidFill>
                <a:schemeClr val="tx1"/>
              </a:solidFill>
              <a:latin typeface="Times New Roman" panose="02020603050405020304" pitchFamily="18" charset="0"/>
              <a:cs typeface="Times New Roman" panose="02020603050405020304" pitchFamily="18" charset="0"/>
            </a:rPr>
            <a:t>и неналоговые </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smtClean="0">
              <a:solidFill>
                <a:schemeClr val="tx1"/>
              </a:solidFill>
              <a:latin typeface="Times New Roman" panose="02020603050405020304" pitchFamily="18" charset="0"/>
              <a:cs typeface="Times New Roman" panose="02020603050405020304" pitchFamily="18" charset="0"/>
            </a:rPr>
            <a:t>38 471,6      </a:t>
          </a:r>
          <a:r>
            <a:rPr lang="ru-RU" sz="1600" kern="1200" dirty="0" smtClean="0">
              <a:solidFill>
                <a:schemeClr val="tx1"/>
              </a:solidFill>
              <a:latin typeface="Times New Roman" panose="02020603050405020304" pitchFamily="18" charset="0"/>
              <a:cs typeface="Times New Roman" panose="02020603050405020304" pitchFamily="18" charset="0"/>
            </a:rPr>
            <a:t>тыс.руб. </a:t>
          </a:r>
          <a:r>
            <a:rPr lang="ru-RU" sz="1600" kern="1200" dirty="0" smtClean="0">
              <a:solidFill>
                <a:schemeClr val="tx1"/>
              </a:solidFill>
              <a:latin typeface="Times New Roman" panose="02020603050405020304" pitchFamily="18" charset="0"/>
              <a:cs typeface="Times New Roman" panose="02020603050405020304" pitchFamily="18" charset="0"/>
            </a:rPr>
            <a:t>                      (45,6%)</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59075" y="4423115"/>
        <a:ext cx="1804013" cy="1928023"/>
      </dsp:txXfrm>
    </dsp:sp>
    <dsp:sp modelId="{021FAAAB-5703-4329-AED4-5AD3175EC3A5}">
      <dsp:nvSpPr>
        <dsp:cNvPr id="0" name=""/>
        <dsp:cNvSpPr/>
      </dsp:nvSpPr>
      <dsp:spPr>
        <a:xfrm>
          <a:off x="1999697" y="4366990"/>
          <a:ext cx="1916263"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kern="1200" dirty="0">
              <a:solidFill>
                <a:schemeClr val="tx1"/>
              </a:solidFill>
              <a:latin typeface="Times New Roman" panose="02020603050405020304" pitchFamily="18" charset="0"/>
              <a:cs typeface="Times New Roman" panose="02020603050405020304" pitchFamily="18" charset="0"/>
            </a:rPr>
            <a:t>поступления</a:t>
          </a:r>
        </a:p>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39 165,3 </a:t>
          </a:r>
          <a:r>
            <a:rPr lang="ru-RU" sz="1600" kern="1200" dirty="0">
              <a:solidFill>
                <a:schemeClr val="tx1"/>
              </a:solidFill>
              <a:latin typeface="Times New Roman" panose="02020603050405020304" pitchFamily="18" charset="0"/>
              <a:cs typeface="Times New Roman" panose="02020603050405020304" pitchFamily="18" charset="0"/>
            </a:rPr>
            <a:t>тыс.руб</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smtClean="0">
              <a:solidFill>
                <a:schemeClr val="tx1"/>
              </a:solidFill>
              <a:latin typeface="Times New Roman" panose="02020603050405020304" pitchFamily="18" charset="0"/>
              <a:cs typeface="Times New Roman" panose="02020603050405020304" pitchFamily="18" charset="0"/>
            </a:rPr>
            <a:t>(50,3%)</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2055822" y="4423115"/>
        <a:ext cx="1804013" cy="1928023"/>
      </dsp:txXfrm>
    </dsp:sp>
    <dsp:sp modelId="{1DD81F21-F448-4327-B1A8-BA2788F37662}">
      <dsp:nvSpPr>
        <dsp:cNvPr id="0" name=""/>
        <dsp:cNvSpPr/>
      </dsp:nvSpPr>
      <dsp:spPr>
        <a:xfrm>
          <a:off x="4076927" y="2184219"/>
          <a:ext cx="3913010" cy="2040273"/>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solidFill>
                <a:srgbClr val="7030A0"/>
              </a:solidFill>
              <a:latin typeface="Times New Roman" panose="02020603050405020304" pitchFamily="18" charset="0"/>
              <a:cs typeface="Times New Roman" panose="02020603050405020304" pitchFamily="18" charset="0"/>
            </a:rPr>
            <a:t>Расходы            </a:t>
          </a:r>
          <a:r>
            <a:rPr lang="ru-RU" sz="4000" kern="1200" dirty="0" smtClean="0">
              <a:solidFill>
                <a:srgbClr val="7030A0"/>
              </a:solidFill>
              <a:latin typeface="Times New Roman" panose="02020603050405020304" pitchFamily="18" charset="0"/>
              <a:cs typeface="Times New Roman" panose="02020603050405020304" pitchFamily="18" charset="0"/>
            </a:rPr>
            <a:t>77 210,4            </a:t>
          </a:r>
          <a:r>
            <a:rPr lang="ru-RU" sz="4000" kern="1200" dirty="0" smtClean="0">
              <a:solidFill>
                <a:srgbClr val="7030A0"/>
              </a:solidFill>
              <a:latin typeface="Times New Roman" panose="02020603050405020304" pitchFamily="18" charset="0"/>
              <a:cs typeface="Times New Roman" panose="02020603050405020304" pitchFamily="18" charset="0"/>
            </a:rPr>
            <a:t>тыс. руб.</a:t>
          </a:r>
          <a:endParaRPr lang="ru-RU" sz="4000" kern="1200" dirty="0">
            <a:solidFill>
              <a:srgbClr val="7030A0"/>
            </a:solidFill>
            <a:latin typeface="Times New Roman" panose="02020603050405020304" pitchFamily="18" charset="0"/>
            <a:cs typeface="Times New Roman" panose="02020603050405020304" pitchFamily="18" charset="0"/>
          </a:endParaRPr>
        </a:p>
      </dsp:txBody>
      <dsp:txXfrm>
        <a:off x="4136685" y="2243977"/>
        <a:ext cx="3793494" cy="1920757"/>
      </dsp:txXfrm>
    </dsp:sp>
    <dsp:sp modelId="{D57E3483-5D50-48C3-8E53-4A0F8E81BFD1}">
      <dsp:nvSpPr>
        <dsp:cNvPr id="0" name=""/>
        <dsp:cNvSpPr/>
      </dsp:nvSpPr>
      <dsp:spPr>
        <a:xfrm>
          <a:off x="4076927" y="4366990"/>
          <a:ext cx="1916263"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Программные расходы                         (в рамках муниципальной программы «Социально-экономическое развитие МО Пудостьское сельское поселение»)                            </a:t>
          </a:r>
          <a:r>
            <a:rPr lang="ru-RU" sz="1200" kern="1200" dirty="0" smtClean="0">
              <a:solidFill>
                <a:schemeClr val="tx1"/>
              </a:solidFill>
              <a:latin typeface="Times New Roman" panose="02020603050405020304" pitchFamily="18" charset="0"/>
              <a:cs typeface="Times New Roman" panose="02020603050405020304" pitchFamily="18" charset="0"/>
            </a:rPr>
            <a:t>57 390,0 </a:t>
          </a:r>
          <a:r>
            <a:rPr lang="ru-RU" sz="1200" kern="1200" dirty="0">
              <a:solidFill>
                <a:schemeClr val="tx1"/>
              </a:solidFill>
              <a:latin typeface="Times New Roman" panose="02020603050405020304" pitchFamily="18" charset="0"/>
              <a:cs typeface="Times New Roman" panose="02020603050405020304" pitchFamily="18" charset="0"/>
            </a:rPr>
            <a:t>тыс.руб</a:t>
          </a:r>
          <a:r>
            <a:rPr lang="ru-RU" sz="1200" kern="1200" dirty="0" smtClean="0">
              <a:solidFill>
                <a:schemeClr val="tx1"/>
              </a:solidFill>
              <a:latin typeface="Times New Roman" panose="02020603050405020304" pitchFamily="18" charset="0"/>
              <a:cs typeface="Times New Roman" panose="02020603050405020304" pitchFamily="18" charset="0"/>
            </a:rPr>
            <a:t>.      (</a:t>
          </a:r>
          <a:r>
            <a:rPr lang="ru-RU" sz="1200" kern="1200" dirty="0" smtClean="0">
              <a:solidFill>
                <a:schemeClr val="tx1"/>
              </a:solidFill>
              <a:latin typeface="Times New Roman" panose="02020603050405020304" pitchFamily="18" charset="0"/>
              <a:cs typeface="Times New Roman" panose="02020603050405020304" pitchFamily="18" charset="0"/>
            </a:rPr>
            <a:t>74,3%)</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4133052" y="4423115"/>
        <a:ext cx="1804013" cy="1928023"/>
      </dsp:txXfrm>
    </dsp:sp>
    <dsp:sp modelId="{F02101CD-DAA0-4BFD-9D45-6480E8330A1F}">
      <dsp:nvSpPr>
        <dsp:cNvPr id="0" name=""/>
        <dsp:cNvSpPr/>
      </dsp:nvSpPr>
      <dsp:spPr>
        <a:xfrm>
          <a:off x="6073673" y="4366990"/>
          <a:ext cx="1916263"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Непрограммные расходы                       </a:t>
          </a:r>
          <a:r>
            <a:rPr lang="ru-RU" sz="1600" kern="1200" dirty="0" smtClean="0">
              <a:solidFill>
                <a:schemeClr val="tx1"/>
              </a:solidFill>
              <a:latin typeface="Times New Roman" panose="02020603050405020304" pitchFamily="18" charset="0"/>
              <a:cs typeface="Times New Roman" panose="02020603050405020304" pitchFamily="18" charset="0"/>
            </a:rPr>
            <a:t>19 820,9 </a:t>
          </a:r>
          <a:r>
            <a:rPr lang="ru-RU" sz="1600" kern="1200" dirty="0" smtClean="0">
              <a:solidFill>
                <a:schemeClr val="tx1"/>
              </a:solidFill>
              <a:latin typeface="Times New Roman" panose="02020603050405020304" pitchFamily="18" charset="0"/>
              <a:cs typeface="Times New Roman" panose="02020603050405020304" pitchFamily="18" charset="0"/>
            </a:rPr>
            <a:t>тыс. руб. (</a:t>
          </a:r>
          <a:r>
            <a:rPr lang="ru-RU" sz="1600" kern="1200" dirty="0" smtClean="0">
              <a:solidFill>
                <a:schemeClr val="tx1"/>
              </a:solidFill>
              <a:latin typeface="Times New Roman" panose="02020603050405020304" pitchFamily="18" charset="0"/>
              <a:cs typeface="Times New Roman" panose="02020603050405020304" pitchFamily="18" charset="0"/>
            </a:rPr>
            <a:t>25,7%)</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129798" y="4423115"/>
        <a:ext cx="1804013" cy="19280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D2E33-0D5F-4504-93CE-EE2DAC0D6E8B}">
      <dsp:nvSpPr>
        <dsp:cNvPr id="0" name=""/>
        <dsp:cNvSpPr/>
      </dsp:nvSpPr>
      <dsp:spPr>
        <a:xfrm>
          <a:off x="2923" y="2731"/>
          <a:ext cx="7915032" cy="2040273"/>
        </a:xfrm>
        <a:prstGeom prst="roundRect">
          <a:avLst>
            <a:gd name="adj" fmla="val 10000"/>
          </a:avLst>
        </a:prstGeom>
        <a:solidFill>
          <a:schemeClr val="accent3">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ru-RU" sz="5200" kern="1200" dirty="0">
              <a:solidFill>
                <a:srgbClr val="C00000"/>
              </a:solidFill>
              <a:latin typeface="Times New Roman" panose="02020603050405020304" pitchFamily="18" charset="0"/>
              <a:cs typeface="Times New Roman" panose="02020603050405020304" pitchFamily="18" charset="0"/>
            </a:rPr>
            <a:t>ПРОЕКТ </a:t>
          </a:r>
          <a:r>
            <a:rPr lang="ru-RU" sz="5200" kern="1200" dirty="0" smtClean="0">
              <a:solidFill>
                <a:srgbClr val="C00000"/>
              </a:solidFill>
              <a:latin typeface="Times New Roman" panose="02020603050405020304" pitchFamily="18" charset="0"/>
              <a:cs typeface="Times New Roman" panose="02020603050405020304" pitchFamily="18" charset="0"/>
            </a:rPr>
            <a:t>                       БЮДЖЕТА НА </a:t>
          </a:r>
          <a:r>
            <a:rPr lang="ru-RU" sz="5200" kern="1200" dirty="0" smtClean="0">
              <a:solidFill>
                <a:srgbClr val="C00000"/>
              </a:solidFill>
              <a:latin typeface="Times New Roman" panose="02020603050405020304" pitchFamily="18" charset="0"/>
              <a:cs typeface="Times New Roman" panose="02020603050405020304" pitchFamily="18" charset="0"/>
            </a:rPr>
            <a:t>2025 </a:t>
          </a:r>
          <a:r>
            <a:rPr lang="ru-RU" sz="5200" kern="1200" dirty="0">
              <a:solidFill>
                <a:srgbClr val="C00000"/>
              </a:solidFill>
              <a:latin typeface="Times New Roman" panose="02020603050405020304" pitchFamily="18" charset="0"/>
              <a:cs typeface="Times New Roman" panose="02020603050405020304" pitchFamily="18" charset="0"/>
            </a:rPr>
            <a:t>ГОД</a:t>
          </a:r>
        </a:p>
      </dsp:txBody>
      <dsp:txXfrm>
        <a:off x="62681" y="62489"/>
        <a:ext cx="7795516" cy="1920757"/>
      </dsp:txXfrm>
    </dsp:sp>
    <dsp:sp modelId="{20268015-00C2-4313-8524-2E1587D43A04}">
      <dsp:nvSpPr>
        <dsp:cNvPr id="0" name=""/>
        <dsp:cNvSpPr/>
      </dsp:nvSpPr>
      <dsp:spPr>
        <a:xfrm>
          <a:off x="2923" y="2184219"/>
          <a:ext cx="3877758" cy="2040273"/>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solidFill>
                <a:srgbClr val="7030A0"/>
              </a:solidFill>
              <a:latin typeface="Times New Roman" panose="02020603050405020304" pitchFamily="18" charset="0"/>
              <a:cs typeface="Times New Roman" panose="02020603050405020304" pitchFamily="18" charset="0"/>
            </a:rPr>
            <a:t>Доходы                     </a:t>
          </a:r>
          <a:r>
            <a:rPr lang="ru-RU" sz="4000" kern="1200" dirty="0" smtClean="0">
              <a:solidFill>
                <a:srgbClr val="7030A0"/>
              </a:solidFill>
              <a:latin typeface="Times New Roman" panose="02020603050405020304" pitchFamily="18" charset="0"/>
              <a:cs typeface="Times New Roman" panose="02020603050405020304" pitchFamily="18" charset="0"/>
            </a:rPr>
            <a:t>79 066,7                тыс</a:t>
          </a:r>
          <a:r>
            <a:rPr lang="ru-RU" sz="4000" kern="1200" dirty="0" smtClean="0">
              <a:solidFill>
                <a:srgbClr val="7030A0"/>
              </a:solidFill>
              <a:latin typeface="Times New Roman" panose="02020603050405020304" pitchFamily="18" charset="0"/>
              <a:cs typeface="Times New Roman" panose="02020603050405020304" pitchFamily="18" charset="0"/>
            </a:rPr>
            <a:t>. руб.</a:t>
          </a:r>
          <a:endParaRPr lang="ru-RU" sz="4000" kern="1200" dirty="0">
            <a:solidFill>
              <a:srgbClr val="7030A0"/>
            </a:solidFill>
            <a:latin typeface="Times New Roman" panose="02020603050405020304" pitchFamily="18" charset="0"/>
            <a:cs typeface="Times New Roman" panose="02020603050405020304" pitchFamily="18" charset="0"/>
          </a:endParaRPr>
        </a:p>
      </dsp:txBody>
      <dsp:txXfrm>
        <a:off x="62681" y="2243977"/>
        <a:ext cx="3758242" cy="1920757"/>
      </dsp:txXfrm>
    </dsp:sp>
    <dsp:sp modelId="{F897F114-1DE0-4B4E-B962-5AFBDE8DF918}">
      <dsp:nvSpPr>
        <dsp:cNvPr id="0" name=""/>
        <dsp:cNvSpPr/>
      </dsp:nvSpPr>
      <dsp:spPr>
        <a:xfrm>
          <a:off x="2923" y="4365707"/>
          <a:ext cx="1899000"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Налоговые </a:t>
          </a:r>
          <a:r>
            <a:rPr lang="ru-RU" sz="1600" kern="1200" dirty="0">
              <a:solidFill>
                <a:schemeClr val="tx1"/>
              </a:solidFill>
              <a:latin typeface="Times New Roman" panose="02020603050405020304" pitchFamily="18" charset="0"/>
              <a:cs typeface="Times New Roman" panose="02020603050405020304" pitchFamily="18" charset="0"/>
            </a:rPr>
            <a:t>и неналоговые</a:t>
          </a:r>
          <a:r>
            <a:rPr lang="en-US" sz="1600" kern="1200" dirty="0">
              <a:solidFill>
                <a:schemeClr val="tx1"/>
              </a:solidFill>
              <a:latin typeface="Times New Roman" panose="02020603050405020304" pitchFamily="18" charset="0"/>
              <a:cs typeface="Times New Roman" panose="02020603050405020304" pitchFamily="18" charset="0"/>
            </a:rPr>
            <a:t> </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smtClean="0">
              <a:solidFill>
                <a:schemeClr val="tx1"/>
              </a:solidFill>
              <a:latin typeface="Times New Roman" panose="02020603050405020304" pitchFamily="18" charset="0"/>
              <a:cs typeface="Times New Roman" panose="02020603050405020304" pitchFamily="18" charset="0"/>
            </a:rPr>
            <a:t>39 613,6 </a:t>
          </a:r>
          <a:r>
            <a:rPr lang="ru-RU" sz="1600" kern="1200" dirty="0" smtClean="0">
              <a:solidFill>
                <a:schemeClr val="tx1"/>
              </a:solidFill>
              <a:latin typeface="Times New Roman" panose="02020603050405020304" pitchFamily="18" charset="0"/>
              <a:cs typeface="Times New Roman" panose="02020603050405020304" pitchFamily="18" charset="0"/>
            </a:rPr>
            <a:t>тыс</a:t>
          </a:r>
          <a:r>
            <a:rPr lang="ru-RU" sz="1600" kern="1200" dirty="0" smtClean="0">
              <a:solidFill>
                <a:schemeClr val="tx1"/>
              </a:solidFill>
              <a:latin typeface="Times New Roman" panose="02020603050405020304" pitchFamily="18" charset="0"/>
              <a:cs typeface="Times New Roman" panose="02020603050405020304" pitchFamily="18" charset="0"/>
            </a:rPr>
            <a:t>. руб. (50,1%)</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58543" y="4421327"/>
        <a:ext cx="1787760" cy="1929033"/>
      </dsp:txXfrm>
    </dsp:sp>
    <dsp:sp modelId="{4F8EA586-C9E3-4C78-B539-8305CBF11CFD}">
      <dsp:nvSpPr>
        <dsp:cNvPr id="0" name=""/>
        <dsp:cNvSpPr/>
      </dsp:nvSpPr>
      <dsp:spPr>
        <a:xfrm>
          <a:off x="1981681" y="4365707"/>
          <a:ext cx="1899000"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Безвозмездные </a:t>
          </a:r>
          <a:r>
            <a:rPr lang="ru-RU" sz="1600" kern="1200" dirty="0">
              <a:solidFill>
                <a:schemeClr val="tx1"/>
              </a:solidFill>
              <a:latin typeface="Times New Roman" panose="02020603050405020304" pitchFamily="18" charset="0"/>
              <a:cs typeface="Times New Roman" panose="02020603050405020304" pitchFamily="18" charset="0"/>
            </a:rPr>
            <a:t>поступления </a:t>
          </a:r>
          <a:r>
            <a:rPr lang="ru-RU" sz="1600" kern="1200" dirty="0" smtClean="0">
              <a:solidFill>
                <a:schemeClr val="tx1"/>
              </a:solidFill>
              <a:latin typeface="Times New Roman" panose="02020603050405020304" pitchFamily="18" charset="0"/>
              <a:cs typeface="Times New Roman" panose="02020603050405020304" pitchFamily="18" charset="0"/>
            </a:rPr>
            <a:t>           </a:t>
          </a:r>
          <a:r>
            <a:rPr lang="ru-RU" sz="1600" kern="1200" dirty="0" smtClean="0">
              <a:solidFill>
                <a:schemeClr val="tx1"/>
              </a:solidFill>
              <a:latin typeface="Times New Roman" panose="02020603050405020304" pitchFamily="18" charset="0"/>
              <a:cs typeface="Times New Roman" panose="02020603050405020304" pitchFamily="18" charset="0"/>
            </a:rPr>
            <a:t>39 453,1 тыс. руб. (49,9%)</a:t>
          </a:r>
          <a:endParaRPr lang="ru-RU" sz="1600" kern="1200" dirty="0">
            <a:latin typeface="Times New Roman" panose="02020603050405020304" pitchFamily="18" charset="0"/>
            <a:cs typeface="Times New Roman" panose="02020603050405020304" pitchFamily="18" charset="0"/>
          </a:endParaRPr>
        </a:p>
      </dsp:txBody>
      <dsp:txXfrm>
        <a:off x="2037301" y="4421327"/>
        <a:ext cx="1787760" cy="1929033"/>
      </dsp:txXfrm>
    </dsp:sp>
    <dsp:sp modelId="{D23B147D-7D21-41AD-99AD-CD2E1A80E035}">
      <dsp:nvSpPr>
        <dsp:cNvPr id="0" name=""/>
        <dsp:cNvSpPr/>
      </dsp:nvSpPr>
      <dsp:spPr>
        <a:xfrm>
          <a:off x="4040198" y="2184219"/>
          <a:ext cx="3877758" cy="2040273"/>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kern="1200" dirty="0" smtClean="0">
              <a:solidFill>
                <a:srgbClr val="7030A0"/>
              </a:solidFill>
              <a:latin typeface="Times New Roman" panose="02020603050405020304" pitchFamily="18" charset="0"/>
              <a:cs typeface="Times New Roman" panose="02020603050405020304" pitchFamily="18" charset="0"/>
            </a:rPr>
            <a:t>Расходы            </a:t>
          </a:r>
          <a:r>
            <a:rPr lang="ru-RU" sz="4000" kern="1200" dirty="0" smtClean="0">
              <a:solidFill>
                <a:srgbClr val="7030A0"/>
              </a:solidFill>
              <a:latin typeface="Times New Roman" panose="02020603050405020304" pitchFamily="18" charset="0"/>
              <a:cs typeface="Times New Roman" panose="02020603050405020304" pitchFamily="18" charset="0"/>
            </a:rPr>
            <a:t>76 613,0         </a:t>
          </a:r>
          <a:r>
            <a:rPr lang="ru-RU" sz="4000" kern="1200" dirty="0" smtClean="0">
              <a:solidFill>
                <a:srgbClr val="7030A0"/>
              </a:solidFill>
              <a:latin typeface="Times New Roman" panose="02020603050405020304" pitchFamily="18" charset="0"/>
              <a:cs typeface="Times New Roman" panose="02020603050405020304" pitchFamily="18" charset="0"/>
            </a:rPr>
            <a:t>тыс. руб.</a:t>
          </a:r>
          <a:endParaRPr lang="ru-RU" sz="4000" kern="1200" dirty="0">
            <a:solidFill>
              <a:srgbClr val="7030A0"/>
            </a:solidFill>
            <a:latin typeface="Times New Roman" panose="02020603050405020304" pitchFamily="18" charset="0"/>
            <a:cs typeface="Times New Roman" panose="02020603050405020304" pitchFamily="18" charset="0"/>
          </a:endParaRPr>
        </a:p>
      </dsp:txBody>
      <dsp:txXfrm>
        <a:off x="4099956" y="2243977"/>
        <a:ext cx="3758242" cy="1920757"/>
      </dsp:txXfrm>
    </dsp:sp>
    <dsp:sp modelId="{7EC6ABD4-FEC7-4F2E-B328-C127FF1A531F}">
      <dsp:nvSpPr>
        <dsp:cNvPr id="0" name=""/>
        <dsp:cNvSpPr/>
      </dsp:nvSpPr>
      <dsp:spPr>
        <a:xfrm>
          <a:off x="4040198" y="4365707"/>
          <a:ext cx="1899000"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anose="02020603050405020304" pitchFamily="18" charset="0"/>
              <a:cs typeface="Times New Roman" panose="02020603050405020304" pitchFamily="18" charset="0"/>
            </a:rPr>
            <a:t>Программные расходы                        (в рамках муниципальной программы «Социально-экономическое развитие МО Пудостьское сельское поселение»)                               </a:t>
          </a:r>
          <a:r>
            <a:rPr lang="ru-RU" sz="1200" kern="1200" dirty="0" smtClean="0">
              <a:solidFill>
                <a:schemeClr val="tx1"/>
              </a:solidFill>
              <a:latin typeface="Times New Roman" panose="02020603050405020304" pitchFamily="18" charset="0"/>
              <a:cs typeface="Times New Roman" panose="02020603050405020304" pitchFamily="18" charset="0"/>
            </a:rPr>
            <a:t>57 390,0 </a:t>
          </a:r>
          <a:r>
            <a:rPr lang="ru-RU" sz="1200" kern="1200" dirty="0">
              <a:solidFill>
                <a:schemeClr val="tx1"/>
              </a:solidFill>
              <a:latin typeface="Times New Roman" panose="02020603050405020304" pitchFamily="18" charset="0"/>
              <a:cs typeface="Times New Roman" panose="02020603050405020304" pitchFamily="18" charset="0"/>
            </a:rPr>
            <a:t>тыс.руб</a:t>
          </a:r>
          <a:r>
            <a:rPr lang="ru-RU" sz="1200" kern="1200" dirty="0" smtClean="0">
              <a:solidFill>
                <a:schemeClr val="tx1"/>
              </a:solidFill>
              <a:latin typeface="Times New Roman" panose="02020603050405020304" pitchFamily="18" charset="0"/>
              <a:cs typeface="Times New Roman" panose="02020603050405020304" pitchFamily="18" charset="0"/>
            </a:rPr>
            <a:t>.            </a:t>
          </a:r>
          <a:r>
            <a:rPr lang="ru-RU" sz="1200" kern="1200" dirty="0" smtClean="0">
              <a:solidFill>
                <a:schemeClr val="tx1"/>
              </a:solidFill>
              <a:latin typeface="Times New Roman" panose="02020603050405020304" pitchFamily="18" charset="0"/>
              <a:cs typeface="Times New Roman" panose="02020603050405020304" pitchFamily="18" charset="0"/>
            </a:rPr>
            <a:t>(74,9%)</a:t>
          </a:r>
          <a:endParaRPr lang="ru-RU" sz="1200" kern="1200" dirty="0">
            <a:solidFill>
              <a:schemeClr val="tx1"/>
            </a:solidFill>
            <a:latin typeface="Times New Roman" panose="02020603050405020304" pitchFamily="18" charset="0"/>
            <a:cs typeface="Times New Roman" panose="02020603050405020304" pitchFamily="18" charset="0"/>
          </a:endParaRPr>
        </a:p>
      </dsp:txBody>
      <dsp:txXfrm>
        <a:off x="4095818" y="4421327"/>
        <a:ext cx="1787760" cy="1929033"/>
      </dsp:txXfrm>
    </dsp:sp>
    <dsp:sp modelId="{4C9574E9-5E82-4B87-B19A-912FBC45772B}">
      <dsp:nvSpPr>
        <dsp:cNvPr id="0" name=""/>
        <dsp:cNvSpPr/>
      </dsp:nvSpPr>
      <dsp:spPr>
        <a:xfrm>
          <a:off x="6018956" y="4365707"/>
          <a:ext cx="1899000" cy="2040273"/>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Times New Roman" panose="02020603050405020304" pitchFamily="18" charset="0"/>
              <a:cs typeface="Times New Roman" panose="02020603050405020304" pitchFamily="18" charset="0"/>
            </a:rPr>
            <a:t>Непрограммные расходы                             </a:t>
          </a:r>
          <a:r>
            <a:rPr lang="ru-RU" sz="1600" kern="1200" dirty="0" smtClean="0">
              <a:solidFill>
                <a:schemeClr val="tx1"/>
              </a:solidFill>
              <a:latin typeface="Times New Roman" panose="02020603050405020304" pitchFamily="18" charset="0"/>
              <a:cs typeface="Times New Roman" panose="02020603050405020304" pitchFamily="18" charset="0"/>
            </a:rPr>
            <a:t>19 223,0 </a:t>
          </a:r>
          <a:r>
            <a:rPr lang="ru-RU" sz="1600" kern="1200" dirty="0" smtClean="0">
              <a:solidFill>
                <a:schemeClr val="tx1"/>
              </a:solidFill>
              <a:latin typeface="Times New Roman" panose="02020603050405020304" pitchFamily="18" charset="0"/>
              <a:cs typeface="Times New Roman" panose="02020603050405020304" pitchFamily="18" charset="0"/>
            </a:rPr>
            <a:t>тыс.руб. </a:t>
          </a:r>
          <a:r>
            <a:rPr lang="ru-RU" sz="1600" kern="1200" dirty="0" smtClean="0">
              <a:solidFill>
                <a:schemeClr val="tx1"/>
              </a:solidFill>
              <a:latin typeface="Times New Roman" panose="02020603050405020304" pitchFamily="18" charset="0"/>
              <a:cs typeface="Times New Roman" panose="02020603050405020304" pitchFamily="18" charset="0"/>
            </a:rPr>
            <a:t>(25,1%)</a:t>
          </a:r>
          <a:endParaRPr lang="ru-RU" sz="1600" kern="1200" dirty="0">
            <a:solidFill>
              <a:schemeClr val="tx1"/>
            </a:solidFill>
            <a:latin typeface="Times New Roman" panose="02020603050405020304" pitchFamily="18" charset="0"/>
            <a:cs typeface="Times New Roman" panose="02020603050405020304" pitchFamily="18" charset="0"/>
          </a:endParaRPr>
        </a:p>
      </dsp:txBody>
      <dsp:txXfrm>
        <a:off x="6074576" y="4421327"/>
        <a:ext cx="1787760" cy="19290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2D8F77-3CB1-4F42-9FED-6B6ECAA55EEE}" type="datetimeFigureOut">
              <a:rPr lang="ru-RU" smtClean="0"/>
              <a:t>18.12.2022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07CFFBD-9966-472D-A807-AF2F16206457}" type="slidenum">
              <a:rPr lang="ru-RU" smtClean="0"/>
              <a:t>‹#›</a:t>
            </a:fld>
            <a:endParaRPr lang="ru-RU"/>
          </a:p>
        </p:txBody>
      </p:sp>
    </p:spTree>
    <p:extLst>
      <p:ext uri="{BB962C8B-B14F-4D97-AF65-F5344CB8AC3E}">
        <p14:creationId xmlns:p14="http://schemas.microsoft.com/office/powerpoint/2010/main" val="137208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4</a:t>
            </a:fld>
            <a:endParaRPr lang="ru-RU"/>
          </a:p>
        </p:txBody>
      </p:sp>
    </p:spTree>
    <p:extLst>
      <p:ext uri="{BB962C8B-B14F-4D97-AF65-F5344CB8AC3E}">
        <p14:creationId xmlns:p14="http://schemas.microsoft.com/office/powerpoint/2010/main" val="229714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15</a:t>
            </a:fld>
            <a:endParaRPr lang="ru-RU"/>
          </a:p>
        </p:txBody>
      </p:sp>
    </p:spTree>
    <p:extLst>
      <p:ext uri="{BB962C8B-B14F-4D97-AF65-F5344CB8AC3E}">
        <p14:creationId xmlns:p14="http://schemas.microsoft.com/office/powerpoint/2010/main" val="2055790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16</a:t>
            </a:fld>
            <a:endParaRPr lang="ru-RU"/>
          </a:p>
        </p:txBody>
      </p:sp>
    </p:spTree>
    <p:extLst>
      <p:ext uri="{BB962C8B-B14F-4D97-AF65-F5344CB8AC3E}">
        <p14:creationId xmlns:p14="http://schemas.microsoft.com/office/powerpoint/2010/main" val="15657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17</a:t>
            </a:fld>
            <a:endParaRPr lang="ru-RU"/>
          </a:p>
        </p:txBody>
      </p:sp>
    </p:spTree>
    <p:extLst>
      <p:ext uri="{BB962C8B-B14F-4D97-AF65-F5344CB8AC3E}">
        <p14:creationId xmlns:p14="http://schemas.microsoft.com/office/powerpoint/2010/main" val="2298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18</a:t>
            </a:fld>
            <a:endParaRPr lang="ru-RU"/>
          </a:p>
        </p:txBody>
      </p:sp>
    </p:spTree>
    <p:extLst>
      <p:ext uri="{BB962C8B-B14F-4D97-AF65-F5344CB8AC3E}">
        <p14:creationId xmlns:p14="http://schemas.microsoft.com/office/powerpoint/2010/main" val="15615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19</a:t>
            </a:fld>
            <a:endParaRPr lang="ru-RU"/>
          </a:p>
        </p:txBody>
      </p:sp>
    </p:spTree>
    <p:extLst>
      <p:ext uri="{BB962C8B-B14F-4D97-AF65-F5344CB8AC3E}">
        <p14:creationId xmlns:p14="http://schemas.microsoft.com/office/powerpoint/2010/main" val="494830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20</a:t>
            </a:fld>
            <a:endParaRPr lang="ru-RU"/>
          </a:p>
        </p:txBody>
      </p:sp>
    </p:spTree>
    <p:extLst>
      <p:ext uri="{BB962C8B-B14F-4D97-AF65-F5344CB8AC3E}">
        <p14:creationId xmlns:p14="http://schemas.microsoft.com/office/powerpoint/2010/main" val="3616908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21</a:t>
            </a:fld>
            <a:endParaRPr lang="ru-RU"/>
          </a:p>
        </p:txBody>
      </p:sp>
    </p:spTree>
    <p:extLst>
      <p:ext uri="{BB962C8B-B14F-4D97-AF65-F5344CB8AC3E}">
        <p14:creationId xmlns:p14="http://schemas.microsoft.com/office/powerpoint/2010/main" val="1521146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22</a:t>
            </a:fld>
            <a:endParaRPr lang="ru-RU"/>
          </a:p>
        </p:txBody>
      </p:sp>
    </p:spTree>
    <p:extLst>
      <p:ext uri="{BB962C8B-B14F-4D97-AF65-F5344CB8AC3E}">
        <p14:creationId xmlns:p14="http://schemas.microsoft.com/office/powerpoint/2010/main" val="3951961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23</a:t>
            </a:fld>
            <a:endParaRPr lang="ru-RU"/>
          </a:p>
        </p:txBody>
      </p:sp>
    </p:spTree>
    <p:extLst>
      <p:ext uri="{BB962C8B-B14F-4D97-AF65-F5344CB8AC3E}">
        <p14:creationId xmlns:p14="http://schemas.microsoft.com/office/powerpoint/2010/main" val="1039565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24</a:t>
            </a:fld>
            <a:endParaRPr lang="ru-RU"/>
          </a:p>
        </p:txBody>
      </p:sp>
    </p:spTree>
    <p:extLst>
      <p:ext uri="{BB962C8B-B14F-4D97-AF65-F5344CB8AC3E}">
        <p14:creationId xmlns:p14="http://schemas.microsoft.com/office/powerpoint/2010/main" val="215508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solidFill>
                  <a:prstClr val="black"/>
                </a:solidFill>
              </a:rPr>
              <a:pPr/>
              <a:t>5</a:t>
            </a:fld>
            <a:endParaRPr lang="ru-RU">
              <a:solidFill>
                <a:prstClr val="black"/>
              </a:solidFill>
            </a:endParaRPr>
          </a:p>
        </p:txBody>
      </p:sp>
    </p:spTree>
    <p:extLst>
      <p:ext uri="{BB962C8B-B14F-4D97-AF65-F5344CB8AC3E}">
        <p14:creationId xmlns:p14="http://schemas.microsoft.com/office/powerpoint/2010/main" val="2283576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25</a:t>
            </a:fld>
            <a:endParaRPr lang="ru-RU"/>
          </a:p>
        </p:txBody>
      </p:sp>
    </p:spTree>
    <p:extLst>
      <p:ext uri="{BB962C8B-B14F-4D97-AF65-F5344CB8AC3E}">
        <p14:creationId xmlns:p14="http://schemas.microsoft.com/office/powerpoint/2010/main" val="227083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2802370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276269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8C20A2-04D6-41F6-8606-CE2DB40BE983}" type="slidenum">
              <a:rPr lang="ru-RU" smtClean="0"/>
              <a:t>10</a:t>
            </a:fld>
            <a:endParaRPr lang="ru-RU"/>
          </a:p>
        </p:txBody>
      </p:sp>
    </p:spTree>
    <p:extLst>
      <p:ext uri="{BB962C8B-B14F-4D97-AF65-F5344CB8AC3E}">
        <p14:creationId xmlns:p14="http://schemas.microsoft.com/office/powerpoint/2010/main" val="6858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8C20A2-04D6-41F6-8606-CE2DB40BE983}" type="slidenum">
              <a:rPr lang="ru-RU" smtClean="0"/>
              <a:t>11</a:t>
            </a:fld>
            <a:endParaRPr lang="ru-RU"/>
          </a:p>
        </p:txBody>
      </p:sp>
    </p:spTree>
    <p:extLst>
      <p:ext uri="{BB962C8B-B14F-4D97-AF65-F5344CB8AC3E}">
        <p14:creationId xmlns:p14="http://schemas.microsoft.com/office/powerpoint/2010/main" val="6212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12</a:t>
            </a:fld>
            <a:endParaRPr lang="ru-RU"/>
          </a:p>
        </p:txBody>
      </p:sp>
    </p:spTree>
    <p:extLst>
      <p:ext uri="{BB962C8B-B14F-4D97-AF65-F5344CB8AC3E}">
        <p14:creationId xmlns:p14="http://schemas.microsoft.com/office/powerpoint/2010/main" val="187003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8C20A2-04D6-41F6-8606-CE2DB40BE983}" type="slidenum">
              <a:rPr lang="ru-RU" smtClean="0"/>
              <a:t>13</a:t>
            </a:fld>
            <a:endParaRPr lang="ru-RU"/>
          </a:p>
        </p:txBody>
      </p:sp>
    </p:spTree>
    <p:extLst>
      <p:ext uri="{BB962C8B-B14F-4D97-AF65-F5344CB8AC3E}">
        <p14:creationId xmlns:p14="http://schemas.microsoft.com/office/powerpoint/2010/main" val="107127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7CFFBD-9966-472D-A807-AF2F16206457}" type="slidenum">
              <a:rPr lang="ru-RU" smtClean="0"/>
              <a:t>14</a:t>
            </a:fld>
            <a:endParaRPr lang="ru-RU"/>
          </a:p>
        </p:txBody>
      </p:sp>
    </p:spTree>
    <p:extLst>
      <p:ext uri="{BB962C8B-B14F-4D97-AF65-F5344CB8AC3E}">
        <p14:creationId xmlns:p14="http://schemas.microsoft.com/office/powerpoint/2010/main" val="361392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9D0D03-7466-4E0E-9D39-8FA8A0B9FF49}" type="datetimeFigureOut">
              <a:rPr lang="ru-RU" smtClean="0"/>
              <a:t>18.12.2022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416681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D0D03-7466-4E0E-9D39-8FA8A0B9FF49}" type="datetimeFigureOut">
              <a:rPr lang="ru-RU" smtClean="0"/>
              <a:t>18.12.2022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26807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D0D03-7466-4E0E-9D39-8FA8A0B9FF49}" type="datetimeFigureOut">
              <a:rPr lang="ru-RU" smtClean="0"/>
              <a:t>18.12.2022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428398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116329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06697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23114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578680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8" name="Footer Placeholder 7"/>
          <p:cNvSpPr>
            <a:spLocks noGrp="1"/>
          </p:cNvSpPr>
          <p:nvPr>
            <p:ph type="ftr" sz="quarter" idx="11"/>
          </p:nvPr>
        </p:nvSpPr>
        <p:spPr/>
        <p:txBody>
          <a:bodyPr/>
          <a:lstStyle/>
          <a:p>
            <a:endParaRPr lang="ru-RU">
              <a:solidFill>
                <a:srgbClr val="DBF5F9">
                  <a:shade val="90000"/>
                </a:srgbClr>
              </a:solidFill>
            </a:endParaRPr>
          </a:p>
        </p:txBody>
      </p:sp>
      <p:sp>
        <p:nvSpPr>
          <p:cNvPr id="9" name="Slide Number Placeholder 8"/>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641562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4" name="Footer Placeholder 3"/>
          <p:cNvSpPr>
            <a:spLocks noGrp="1"/>
          </p:cNvSpPr>
          <p:nvPr>
            <p:ph type="ftr" sz="quarter" idx="11"/>
          </p:nvPr>
        </p:nvSpPr>
        <p:spPr/>
        <p:txBody>
          <a:bodyPr/>
          <a:lstStyle/>
          <a:p>
            <a:endParaRPr lang="ru-RU">
              <a:solidFill>
                <a:srgbClr val="DBF5F9">
                  <a:shade val="90000"/>
                </a:srgbClr>
              </a:solidFill>
            </a:endParaRPr>
          </a:p>
        </p:txBody>
      </p:sp>
      <p:sp>
        <p:nvSpPr>
          <p:cNvPr id="5" name="Slide Number Placeholder 4"/>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744634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3" name="Footer Placeholder 2"/>
          <p:cNvSpPr>
            <a:spLocks noGrp="1"/>
          </p:cNvSpPr>
          <p:nvPr>
            <p:ph type="ftr" sz="quarter" idx="11"/>
          </p:nvPr>
        </p:nvSpPr>
        <p:spPr/>
        <p:txBody>
          <a:bodyPr/>
          <a:lstStyle/>
          <a:p>
            <a:endParaRPr lang="ru-RU">
              <a:solidFill>
                <a:srgbClr val="DBF5F9">
                  <a:shade val="90000"/>
                </a:srgbClr>
              </a:solidFill>
            </a:endParaRPr>
          </a:p>
        </p:txBody>
      </p:sp>
      <p:sp>
        <p:nvSpPr>
          <p:cNvPr id="4" name="Slide Number Placeholder 3"/>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3696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34530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9D0D03-7466-4E0E-9D39-8FA8A0B9FF49}" type="datetimeFigureOut">
              <a:rPr lang="ru-RU" smtClean="0"/>
              <a:t>18.12.2022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573980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618978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999019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754732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924698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08683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797234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412952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8" name="Footer Placeholder 7"/>
          <p:cNvSpPr>
            <a:spLocks noGrp="1"/>
          </p:cNvSpPr>
          <p:nvPr>
            <p:ph type="ftr" sz="quarter" idx="11"/>
          </p:nvPr>
        </p:nvSpPr>
        <p:spPr/>
        <p:txBody>
          <a:bodyPr/>
          <a:lstStyle/>
          <a:p>
            <a:endParaRPr lang="ru-RU">
              <a:solidFill>
                <a:srgbClr val="DBF5F9">
                  <a:shade val="90000"/>
                </a:srgbClr>
              </a:solidFill>
            </a:endParaRPr>
          </a:p>
        </p:txBody>
      </p:sp>
      <p:sp>
        <p:nvSpPr>
          <p:cNvPr id="9" name="Slide Number Placeholder 8"/>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711568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4" name="Footer Placeholder 3"/>
          <p:cNvSpPr>
            <a:spLocks noGrp="1"/>
          </p:cNvSpPr>
          <p:nvPr>
            <p:ph type="ftr" sz="quarter" idx="11"/>
          </p:nvPr>
        </p:nvSpPr>
        <p:spPr/>
        <p:txBody>
          <a:bodyPr/>
          <a:lstStyle/>
          <a:p>
            <a:endParaRPr lang="ru-RU">
              <a:solidFill>
                <a:srgbClr val="DBF5F9">
                  <a:shade val="90000"/>
                </a:srgbClr>
              </a:solidFill>
            </a:endParaRPr>
          </a:p>
        </p:txBody>
      </p:sp>
      <p:sp>
        <p:nvSpPr>
          <p:cNvPr id="5" name="Slide Number Placeholder 4"/>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707296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3" name="Footer Placeholder 2"/>
          <p:cNvSpPr>
            <a:spLocks noGrp="1"/>
          </p:cNvSpPr>
          <p:nvPr>
            <p:ph type="ftr" sz="quarter" idx="11"/>
          </p:nvPr>
        </p:nvSpPr>
        <p:spPr/>
        <p:txBody>
          <a:bodyPr/>
          <a:lstStyle/>
          <a:p>
            <a:endParaRPr lang="ru-RU">
              <a:solidFill>
                <a:srgbClr val="DBF5F9">
                  <a:shade val="90000"/>
                </a:srgbClr>
              </a:solidFill>
            </a:endParaRPr>
          </a:p>
        </p:txBody>
      </p:sp>
      <p:sp>
        <p:nvSpPr>
          <p:cNvPr id="4" name="Slide Number Placeholder 3"/>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74932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9D0D03-7466-4E0E-9D39-8FA8A0B9FF49}" type="datetimeFigureOut">
              <a:rPr lang="ru-RU" smtClean="0"/>
              <a:t>18.12.2022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4051297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329531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598447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016807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192302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704767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220591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91097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797637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8" name="Footer Placeholder 7"/>
          <p:cNvSpPr>
            <a:spLocks noGrp="1"/>
          </p:cNvSpPr>
          <p:nvPr>
            <p:ph type="ftr" sz="quarter" idx="11"/>
          </p:nvPr>
        </p:nvSpPr>
        <p:spPr/>
        <p:txBody>
          <a:bodyPr/>
          <a:lstStyle/>
          <a:p>
            <a:endParaRPr lang="ru-RU">
              <a:solidFill>
                <a:srgbClr val="DBF5F9">
                  <a:shade val="90000"/>
                </a:srgbClr>
              </a:solidFill>
            </a:endParaRPr>
          </a:p>
        </p:txBody>
      </p:sp>
      <p:sp>
        <p:nvSpPr>
          <p:cNvPr id="9" name="Slide Number Placeholder 8"/>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8958813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4" name="Footer Placeholder 3"/>
          <p:cNvSpPr>
            <a:spLocks noGrp="1"/>
          </p:cNvSpPr>
          <p:nvPr>
            <p:ph type="ftr" sz="quarter" idx="11"/>
          </p:nvPr>
        </p:nvSpPr>
        <p:spPr/>
        <p:txBody>
          <a:bodyPr/>
          <a:lstStyle/>
          <a:p>
            <a:endParaRPr lang="ru-RU">
              <a:solidFill>
                <a:srgbClr val="DBF5F9">
                  <a:shade val="90000"/>
                </a:srgbClr>
              </a:solidFill>
            </a:endParaRPr>
          </a:p>
        </p:txBody>
      </p:sp>
      <p:sp>
        <p:nvSpPr>
          <p:cNvPr id="5" name="Slide Number Placeholder 4"/>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599556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9D0D03-7466-4E0E-9D39-8FA8A0B9FF49}" type="datetimeFigureOut">
              <a:rPr lang="ru-RU" smtClean="0"/>
              <a:t>18.12.2022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2743814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3" name="Footer Placeholder 2"/>
          <p:cNvSpPr>
            <a:spLocks noGrp="1"/>
          </p:cNvSpPr>
          <p:nvPr>
            <p:ph type="ftr" sz="quarter" idx="11"/>
          </p:nvPr>
        </p:nvSpPr>
        <p:spPr/>
        <p:txBody>
          <a:bodyPr/>
          <a:lstStyle/>
          <a:p>
            <a:endParaRPr lang="ru-RU">
              <a:solidFill>
                <a:srgbClr val="DBF5F9">
                  <a:shade val="90000"/>
                </a:srgbClr>
              </a:solidFill>
            </a:endParaRPr>
          </a:p>
        </p:txBody>
      </p:sp>
      <p:sp>
        <p:nvSpPr>
          <p:cNvPr id="4" name="Slide Number Placeholder 3"/>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1487171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4093250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6" name="Footer Placeholder 5"/>
          <p:cNvSpPr>
            <a:spLocks noGrp="1"/>
          </p:cNvSpPr>
          <p:nvPr>
            <p:ph type="ftr" sz="quarter" idx="11"/>
          </p:nvPr>
        </p:nvSpPr>
        <p:spPr/>
        <p:txBody>
          <a:bodyPr/>
          <a:lstStyle/>
          <a:p>
            <a:endParaRPr lang="ru-RU">
              <a:solidFill>
                <a:srgbClr val="DBF5F9">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Tree>
    <p:extLst>
      <p:ext uri="{BB962C8B-B14F-4D97-AF65-F5344CB8AC3E}">
        <p14:creationId xmlns:p14="http://schemas.microsoft.com/office/powerpoint/2010/main" val="2126030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2095053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val="39955029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CEE1D02A-B6C8-49F8-AA57-E6D99290A7EE}" type="datetime1">
              <a:rPr lang="ru-RU" smtClean="0">
                <a:solidFill>
                  <a:prstClr val="black">
                    <a:tint val="75000"/>
                  </a:prstClr>
                </a:solidFill>
              </a:rPr>
              <a:pPr/>
              <a:t>18.12.2022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4575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7DEA067-E8B3-41DD-BA80-A138C9308074}" type="datetime1">
              <a:rPr lang="ru-RU" smtClean="0">
                <a:solidFill>
                  <a:prstClr val="black">
                    <a:tint val="75000"/>
                  </a:prstClr>
                </a:solidFill>
              </a:rPr>
              <a:pPr/>
              <a:t>18.12.2022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2891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58A9DE5-B313-4ADF-8FB3-C95CE614C4A2}" type="datetime1">
              <a:rPr lang="ru-RU" smtClean="0">
                <a:solidFill>
                  <a:prstClr val="black">
                    <a:tint val="75000"/>
                  </a:prstClr>
                </a:solidFill>
              </a:rPr>
              <a:pPr/>
              <a:t>18.12.2022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8998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8600EF9-CA8D-4A76-A607-A951BC8B5D11}" type="datetime1">
              <a:rPr lang="ru-RU" smtClean="0">
                <a:solidFill>
                  <a:prstClr val="black">
                    <a:tint val="75000"/>
                  </a:prstClr>
                </a:solidFill>
              </a:rPr>
              <a:pPr/>
              <a:t>18.12.2022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3593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4B0A1DA-6345-4F4C-A44C-7805C943743C}" type="datetime1">
              <a:rPr lang="ru-RU" smtClean="0">
                <a:solidFill>
                  <a:prstClr val="black">
                    <a:tint val="75000"/>
                  </a:prstClr>
                </a:solidFill>
              </a:rPr>
              <a:pPr/>
              <a:t>18.12.2022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1629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9D0D03-7466-4E0E-9D39-8FA8A0B9FF49}" type="datetimeFigureOut">
              <a:rPr lang="ru-RU" smtClean="0"/>
              <a:t>18.12.2022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2703062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BD59D7C-FA3B-4DCF-A3A1-BE6D5FD1253D}" type="datetime1">
              <a:rPr lang="ru-RU" smtClean="0">
                <a:solidFill>
                  <a:prstClr val="black">
                    <a:tint val="75000"/>
                  </a:prstClr>
                </a:solidFill>
              </a:rPr>
              <a:pPr/>
              <a:t>18.12.2022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65022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819575-15E6-4F81-82FC-14043254F417}" type="datetime1">
              <a:rPr lang="ru-RU" smtClean="0">
                <a:solidFill>
                  <a:prstClr val="black">
                    <a:tint val="75000"/>
                  </a:prstClr>
                </a:solidFill>
              </a:rPr>
              <a:pPr/>
              <a:t>18.12.2022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1743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ABE0E44B-A2AF-4C78-A26F-1DA1BDE864D0}" type="datetime1">
              <a:rPr lang="ru-RU" smtClean="0">
                <a:solidFill>
                  <a:prstClr val="black">
                    <a:tint val="75000"/>
                  </a:prstClr>
                </a:solidFill>
              </a:rPr>
              <a:pPr/>
              <a:t>18.12.2022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01634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55629929-051A-4ED3-9BE4-0D1FA68C5702}" type="datetime1">
              <a:rPr lang="ru-RU" smtClean="0">
                <a:solidFill>
                  <a:prstClr val="black">
                    <a:tint val="75000"/>
                  </a:prstClr>
                </a:solidFill>
              </a:rPr>
              <a:pPr/>
              <a:t>18.12.2022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4687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FB8067-FBBC-4ED9-9840-DB1E03E990F2}" type="datetime1">
              <a:rPr lang="ru-RU" smtClean="0">
                <a:solidFill>
                  <a:prstClr val="black">
                    <a:tint val="75000"/>
                  </a:prstClr>
                </a:solidFill>
              </a:rPr>
              <a:pPr/>
              <a:t>18.12.2022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174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235EEED-E669-4996-A3EC-2E6B043E3357}" type="datetime1">
              <a:rPr lang="ru-RU" smtClean="0">
                <a:solidFill>
                  <a:prstClr val="black">
                    <a:tint val="75000"/>
                  </a:prstClr>
                </a:solidFill>
              </a:rPr>
              <a:pPr/>
              <a:t>18.12.2022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38810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CF2989B0-238F-41B0-B7A0-B8D971B0EFAA}" type="datetimeFigureOut">
              <a:rPr lang="ru-RU" smtClean="0">
                <a:solidFill>
                  <a:srgbClr val="575F6D"/>
                </a:solidFill>
              </a:rPr>
              <a:pPr/>
              <a:t>18.12.2022</a:t>
            </a:fld>
            <a:endParaRPr lang="ru-RU">
              <a:solidFill>
                <a:srgbClr val="575F6D"/>
              </a:solidFill>
            </a:endParaRPr>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solidFill>
                <a:srgbClr val="575F6D"/>
              </a:solidFill>
            </a:endParaRP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Номер слайда 28"/>
          <p:cNvSpPr>
            <a:spLocks noGrp="1"/>
          </p:cNvSpPr>
          <p:nvPr>
            <p:ph type="sldNum" sz="quarter" idx="12"/>
          </p:nvPr>
        </p:nvSpPr>
        <p:spPr bwMode="auto">
          <a:xfrm>
            <a:off x="1325544" y="4928702"/>
            <a:ext cx="609600" cy="517524"/>
          </a:xfrm>
        </p:spPr>
        <p:txBody>
          <a:bodyPr/>
          <a:lstStyle/>
          <a:p>
            <a:fld id="{B52923B2-28CF-4762-BAB8-26757CBCE2C3}" type="slidenum">
              <a:rPr lang="ru-RU" smtClean="0"/>
              <a:pPr/>
              <a:t>‹#›</a:t>
            </a:fld>
            <a:endParaRPr lang="ru-RU"/>
          </a:p>
        </p:txBody>
      </p:sp>
    </p:spTree>
    <p:extLst>
      <p:ext uri="{BB962C8B-B14F-4D97-AF65-F5344CB8AC3E}">
        <p14:creationId xmlns:p14="http://schemas.microsoft.com/office/powerpoint/2010/main" val="15935304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CF2989B0-238F-41B0-B7A0-B8D971B0EFAA}" type="datetimeFigureOut">
              <a:rPr lang="ru-RU" smtClean="0">
                <a:solidFill>
                  <a:srgbClr val="575F6D"/>
                </a:solidFill>
              </a:rPr>
              <a:pPr/>
              <a:t>18.12.2022</a:t>
            </a:fld>
            <a:endParaRPr lang="ru-RU">
              <a:solidFill>
                <a:srgbClr val="575F6D"/>
              </a:solidFill>
            </a:endParaRPr>
          </a:p>
        </p:txBody>
      </p:sp>
      <p:sp>
        <p:nvSpPr>
          <p:cNvPr id="9" name="Номер слайда 8"/>
          <p:cNvSpPr>
            <a:spLocks noGrp="1"/>
          </p:cNvSpPr>
          <p:nvPr>
            <p:ph type="sldNum" sz="quarter" idx="15"/>
          </p:nvPr>
        </p:nvSpPr>
        <p:spPr/>
        <p:txBody>
          <a:bodyPr rtlCol="0"/>
          <a:lstStyle/>
          <a:p>
            <a:fld id="{B52923B2-28CF-4762-BAB8-26757CBCE2C3}"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2434376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CF2989B0-238F-41B0-B7A0-B8D971B0EFAA}" type="datetimeFigureOut">
              <a:rPr lang="ru-RU" smtClean="0">
                <a:solidFill>
                  <a:srgbClr val="FFF39D"/>
                </a:solidFill>
              </a:rPr>
              <a:pPr/>
              <a:t>18.12.2022</a:t>
            </a:fld>
            <a:endParaRPr lang="ru-RU">
              <a:solidFill>
                <a:srgbClr val="FFF39D"/>
              </a:solidFill>
            </a:endParaRPr>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solidFill>
                <a:srgbClr val="FFF39D"/>
              </a:solidFill>
            </a:endParaRP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Номер слайда 5"/>
          <p:cNvSpPr>
            <a:spLocks noGrp="1"/>
          </p:cNvSpPr>
          <p:nvPr>
            <p:ph type="sldNum" sz="quarter" idx="12"/>
          </p:nvPr>
        </p:nvSpPr>
        <p:spPr bwMode="auto">
          <a:xfrm>
            <a:off x="1340616" y="4928702"/>
            <a:ext cx="609600" cy="517524"/>
          </a:xfrm>
        </p:spPr>
        <p:txBody>
          <a:bodyPr/>
          <a:lstStyle/>
          <a:p>
            <a:fld id="{B52923B2-28CF-4762-BAB8-26757CBCE2C3}" type="slidenum">
              <a:rPr lang="ru-RU" smtClean="0"/>
              <a:pPr/>
              <a:t>‹#›</a:t>
            </a:fld>
            <a:endParaRPr lang="ru-RU"/>
          </a:p>
        </p:txBody>
      </p:sp>
    </p:spTree>
    <p:extLst>
      <p:ext uri="{BB962C8B-B14F-4D97-AF65-F5344CB8AC3E}">
        <p14:creationId xmlns:p14="http://schemas.microsoft.com/office/powerpoint/2010/main" val="3525843832"/>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CF2989B0-238F-41B0-B7A0-B8D971B0EFAA}" type="datetimeFigureOut">
              <a:rPr lang="ru-RU" smtClean="0">
                <a:solidFill>
                  <a:srgbClr val="575F6D"/>
                </a:solidFill>
              </a:rPr>
              <a:pPr/>
              <a:t>18.12.2022</a:t>
            </a:fld>
            <a:endParaRPr lang="ru-RU">
              <a:solidFill>
                <a:srgbClr val="575F6D"/>
              </a:solidFill>
            </a:endParaRPr>
          </a:p>
        </p:txBody>
      </p:sp>
      <p:sp>
        <p:nvSpPr>
          <p:cNvPr id="6" name="Нижний колонтитул 5"/>
          <p:cNvSpPr>
            <a:spLocks noGrp="1"/>
          </p:cNvSpPr>
          <p:nvPr>
            <p:ph type="ftr" sz="quarter" idx="11"/>
          </p:nvPr>
        </p:nvSpPr>
        <p:spPr/>
        <p:txBody>
          <a:bodyPr/>
          <a:lstStyle/>
          <a:p>
            <a:endParaRPr lang="ru-RU">
              <a:solidFill>
                <a:srgbClr val="575F6D"/>
              </a:solidFill>
            </a:endParaRPr>
          </a:p>
        </p:txBody>
      </p:sp>
      <p:sp>
        <p:nvSpPr>
          <p:cNvPr id="7" name="Номер слайда 6"/>
          <p:cNvSpPr>
            <a:spLocks noGrp="1"/>
          </p:cNvSpPr>
          <p:nvPr>
            <p:ph type="sldNum" sz="quarter" idx="12"/>
          </p:nvPr>
        </p:nvSpPr>
        <p:spPr/>
        <p:txBody>
          <a:bodyPr/>
          <a:lstStyle/>
          <a:p>
            <a:fld id="{B52923B2-28CF-4762-BAB8-26757CBCE2C3}"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66146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9D0D03-7466-4E0E-9D39-8FA8A0B9FF49}" type="datetimeFigureOut">
              <a:rPr lang="ru-RU" smtClean="0"/>
              <a:t>18.12.2022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33285064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CF2989B0-238F-41B0-B7A0-B8D971B0EFAA}" type="datetimeFigureOut">
              <a:rPr lang="ru-RU" smtClean="0">
                <a:solidFill>
                  <a:srgbClr val="575F6D"/>
                </a:solidFill>
              </a:rPr>
              <a:pPr/>
              <a:t>18.12.2022</a:t>
            </a:fld>
            <a:endParaRPr lang="ru-RU">
              <a:solidFill>
                <a:srgbClr val="575F6D"/>
              </a:solidFill>
            </a:endParaRPr>
          </a:p>
        </p:txBody>
      </p:sp>
      <p:sp>
        <p:nvSpPr>
          <p:cNvPr id="8" name="Нижний колонтитул 7"/>
          <p:cNvSpPr>
            <a:spLocks noGrp="1"/>
          </p:cNvSpPr>
          <p:nvPr>
            <p:ph type="ftr" sz="quarter" idx="11"/>
          </p:nvPr>
        </p:nvSpPr>
        <p:spPr/>
        <p:txBody>
          <a:bodyPr/>
          <a:lstStyle/>
          <a:p>
            <a:endParaRPr lang="ru-RU">
              <a:solidFill>
                <a:srgbClr val="575F6D"/>
              </a:solidFill>
            </a:endParaRPr>
          </a:p>
        </p:txBody>
      </p:sp>
      <p:sp>
        <p:nvSpPr>
          <p:cNvPr id="9" name="Номер слайда 8"/>
          <p:cNvSpPr>
            <a:spLocks noGrp="1"/>
          </p:cNvSpPr>
          <p:nvPr>
            <p:ph type="sldNum" sz="quarter" idx="12"/>
          </p:nvPr>
        </p:nvSpPr>
        <p:spPr/>
        <p:txBody>
          <a:bodyPr/>
          <a:lstStyle/>
          <a:p>
            <a:fld id="{B52923B2-28CF-4762-BAB8-26757CBCE2C3}"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211669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CF2989B0-238F-41B0-B7A0-B8D971B0EFAA}" type="datetimeFigureOut">
              <a:rPr lang="ru-RU" smtClean="0">
                <a:solidFill>
                  <a:srgbClr val="575F6D"/>
                </a:solidFill>
              </a:rPr>
              <a:pPr/>
              <a:t>18.12.2022</a:t>
            </a:fld>
            <a:endParaRPr lang="ru-RU">
              <a:solidFill>
                <a:srgbClr val="575F6D"/>
              </a:solidFill>
            </a:endParaRPr>
          </a:p>
        </p:txBody>
      </p:sp>
      <p:sp>
        <p:nvSpPr>
          <p:cNvPr id="7" name="Номер слайда 6"/>
          <p:cNvSpPr>
            <a:spLocks noGrp="1"/>
          </p:cNvSpPr>
          <p:nvPr>
            <p:ph type="sldNum" sz="quarter" idx="11"/>
          </p:nvPr>
        </p:nvSpPr>
        <p:spPr/>
        <p:txBody>
          <a:bodyPr rtlCol="0"/>
          <a:lstStyle/>
          <a:p>
            <a:fld id="{B52923B2-28CF-4762-BAB8-26757CBCE2C3}"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3586547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2989B0-238F-41B0-B7A0-B8D971B0EFAA}" type="datetimeFigureOut">
              <a:rPr lang="ru-RU" smtClean="0">
                <a:solidFill>
                  <a:srgbClr val="575F6D"/>
                </a:solidFill>
              </a:rPr>
              <a:pPr/>
              <a:t>18.12.2022</a:t>
            </a:fld>
            <a:endParaRPr lang="ru-RU">
              <a:solidFill>
                <a:srgbClr val="575F6D"/>
              </a:solidFill>
            </a:endParaRPr>
          </a:p>
        </p:txBody>
      </p:sp>
      <p:sp>
        <p:nvSpPr>
          <p:cNvPr id="3" name="Нижний колонтитул 2"/>
          <p:cNvSpPr>
            <a:spLocks noGrp="1"/>
          </p:cNvSpPr>
          <p:nvPr>
            <p:ph type="ftr" sz="quarter" idx="11"/>
          </p:nvPr>
        </p:nvSpPr>
        <p:spPr/>
        <p:txBody>
          <a:bodyPr/>
          <a:lstStyle/>
          <a:p>
            <a:endParaRPr lang="ru-RU">
              <a:solidFill>
                <a:srgbClr val="575F6D"/>
              </a:solidFill>
            </a:endParaRPr>
          </a:p>
        </p:txBody>
      </p:sp>
      <p:sp>
        <p:nvSpPr>
          <p:cNvPr id="4" name="Номер слайда 3"/>
          <p:cNvSpPr>
            <a:spLocks noGrp="1"/>
          </p:cNvSpPr>
          <p:nvPr>
            <p:ph type="sldNum" sz="quarter" idx="12"/>
          </p:nvPr>
        </p:nvSpPr>
        <p:spPr/>
        <p:txBody>
          <a:bodyPr/>
          <a:lstStyle/>
          <a:p>
            <a:fld id="{B52923B2-28CF-4762-BAB8-26757CBCE2C3}" type="slidenum">
              <a:rPr lang="ru-RU" smtClean="0"/>
              <a:pPr/>
              <a:t>‹#›</a:t>
            </a:fld>
            <a:endParaRPr lang="ru-RU"/>
          </a:p>
        </p:txBody>
      </p:sp>
    </p:spTree>
    <p:extLst>
      <p:ext uri="{BB962C8B-B14F-4D97-AF65-F5344CB8AC3E}">
        <p14:creationId xmlns:p14="http://schemas.microsoft.com/office/powerpoint/2010/main" val="3033162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CF2989B0-238F-41B0-B7A0-B8D971B0EFAA}" type="datetimeFigureOut">
              <a:rPr lang="ru-RU" smtClean="0">
                <a:solidFill>
                  <a:srgbClr val="575F6D"/>
                </a:solidFill>
              </a:rPr>
              <a:pPr/>
              <a:t>18.12.2022</a:t>
            </a:fld>
            <a:endParaRPr lang="ru-RU">
              <a:solidFill>
                <a:srgbClr val="575F6D"/>
              </a:solidFill>
            </a:endParaRPr>
          </a:p>
        </p:txBody>
      </p:sp>
      <p:sp>
        <p:nvSpPr>
          <p:cNvPr id="22" name="Номер слайда 21"/>
          <p:cNvSpPr>
            <a:spLocks noGrp="1"/>
          </p:cNvSpPr>
          <p:nvPr>
            <p:ph type="sldNum" sz="quarter" idx="15"/>
          </p:nvPr>
        </p:nvSpPr>
        <p:spPr/>
        <p:txBody>
          <a:bodyPr rtlCol="0"/>
          <a:lstStyle/>
          <a:p>
            <a:fld id="{B52923B2-28CF-4762-BAB8-26757CBCE2C3}"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solidFill>
                <a:srgbClr val="575F6D"/>
              </a:solidFill>
            </a:endParaRPr>
          </a:p>
        </p:txBody>
      </p:sp>
    </p:spTree>
    <p:extLst>
      <p:ext uri="{BB962C8B-B14F-4D97-AF65-F5344CB8AC3E}">
        <p14:creationId xmlns:p14="http://schemas.microsoft.com/office/powerpoint/2010/main" val="3486777071"/>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Дата 16"/>
          <p:cNvSpPr>
            <a:spLocks noGrp="1"/>
          </p:cNvSpPr>
          <p:nvPr>
            <p:ph type="dt" sz="half" idx="10"/>
          </p:nvPr>
        </p:nvSpPr>
        <p:spPr/>
        <p:txBody>
          <a:bodyPr rtlCol="0"/>
          <a:lstStyle/>
          <a:p>
            <a:fld id="{CF2989B0-238F-41B0-B7A0-B8D971B0EFAA}" type="datetimeFigureOut">
              <a:rPr lang="ru-RU" smtClean="0">
                <a:solidFill>
                  <a:srgbClr val="575F6D"/>
                </a:solidFill>
              </a:rPr>
              <a:pPr/>
              <a:t>18.12.2022</a:t>
            </a:fld>
            <a:endParaRPr lang="ru-RU">
              <a:solidFill>
                <a:srgbClr val="575F6D"/>
              </a:solidFill>
            </a:endParaRPr>
          </a:p>
        </p:txBody>
      </p:sp>
      <p:sp>
        <p:nvSpPr>
          <p:cNvPr id="18" name="Номер слайда 17"/>
          <p:cNvSpPr>
            <a:spLocks noGrp="1"/>
          </p:cNvSpPr>
          <p:nvPr>
            <p:ph type="sldNum" sz="quarter" idx="11"/>
          </p:nvPr>
        </p:nvSpPr>
        <p:spPr/>
        <p:txBody>
          <a:bodyPr rtlCol="0"/>
          <a:lstStyle/>
          <a:p>
            <a:fld id="{B52923B2-28CF-4762-BAB8-26757CBCE2C3}"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solidFill>
                <a:srgbClr val="575F6D"/>
              </a:solidFill>
            </a:endParaRPr>
          </a:p>
        </p:txBody>
      </p:sp>
    </p:spTree>
    <p:extLst>
      <p:ext uri="{BB962C8B-B14F-4D97-AF65-F5344CB8AC3E}">
        <p14:creationId xmlns:p14="http://schemas.microsoft.com/office/powerpoint/2010/main" val="2434552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F2989B0-238F-41B0-B7A0-B8D971B0EFAA}" type="datetimeFigureOut">
              <a:rPr lang="ru-RU" smtClean="0">
                <a:solidFill>
                  <a:srgbClr val="575F6D"/>
                </a:solidFill>
              </a:rPr>
              <a:pPr/>
              <a:t>18.12.2022</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B52923B2-28CF-4762-BAB8-26757CBCE2C3}" type="slidenum">
              <a:rPr lang="ru-RU" smtClean="0"/>
              <a:pPr/>
              <a:t>‹#›</a:t>
            </a:fld>
            <a:endParaRPr lang="ru-RU"/>
          </a:p>
        </p:txBody>
      </p:sp>
    </p:spTree>
    <p:extLst>
      <p:ext uri="{BB962C8B-B14F-4D97-AF65-F5344CB8AC3E}">
        <p14:creationId xmlns:p14="http://schemas.microsoft.com/office/powerpoint/2010/main" val="21989572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CF2989B0-238F-41B0-B7A0-B8D971B0EFAA}" type="datetimeFigureOut">
              <a:rPr lang="ru-RU" smtClean="0">
                <a:solidFill>
                  <a:srgbClr val="575F6D"/>
                </a:solidFill>
              </a:rPr>
              <a:pPr/>
              <a:t>18.12.2022</a:t>
            </a:fld>
            <a:endParaRPr lang="ru-RU">
              <a:solidFill>
                <a:srgbClr val="575F6D"/>
              </a:solidFill>
            </a:endParaRPr>
          </a:p>
        </p:txBody>
      </p:sp>
      <p:sp>
        <p:nvSpPr>
          <p:cNvPr id="5" name="Нижний колонтитул 4"/>
          <p:cNvSpPr>
            <a:spLocks noGrp="1"/>
          </p:cNvSpPr>
          <p:nvPr>
            <p:ph type="ftr" sz="quarter" idx="11"/>
          </p:nvPr>
        </p:nvSpPr>
        <p:spPr/>
        <p:txBody>
          <a:bodyPr/>
          <a:lstStyle/>
          <a:p>
            <a:endParaRPr lang="ru-RU">
              <a:solidFill>
                <a:srgbClr val="575F6D"/>
              </a:solidFill>
            </a:endParaRPr>
          </a:p>
        </p:txBody>
      </p:sp>
      <p:sp>
        <p:nvSpPr>
          <p:cNvPr id="6" name="Номер слайда 5"/>
          <p:cNvSpPr>
            <a:spLocks noGrp="1"/>
          </p:cNvSpPr>
          <p:nvPr>
            <p:ph type="sldNum" sz="quarter" idx="12"/>
          </p:nvPr>
        </p:nvSpPr>
        <p:spPr/>
        <p:txBody>
          <a:bodyPr/>
          <a:lstStyle/>
          <a:p>
            <a:fld id="{B52923B2-28CF-4762-BAB8-26757CBCE2C3}" type="slidenum">
              <a:rPr lang="ru-RU" smtClean="0"/>
              <a:pPr/>
              <a:t>‹#›</a:t>
            </a:fld>
            <a:endParaRPr lang="ru-RU"/>
          </a:p>
        </p:txBody>
      </p:sp>
    </p:spTree>
    <p:extLst>
      <p:ext uri="{BB962C8B-B14F-4D97-AF65-F5344CB8AC3E}">
        <p14:creationId xmlns:p14="http://schemas.microsoft.com/office/powerpoint/2010/main" val="164124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9D0D03-7466-4E0E-9D39-8FA8A0B9FF49}" type="datetimeFigureOut">
              <a:rPr lang="ru-RU" smtClean="0"/>
              <a:t>18.12.2022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263147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9D0D03-7466-4E0E-9D39-8FA8A0B9FF49}" type="datetimeFigureOut">
              <a:rPr lang="ru-RU" smtClean="0"/>
              <a:t>18.12.2022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353238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9D0D03-7466-4E0E-9D39-8FA8A0B9FF49}" type="datetimeFigureOut">
              <a:rPr lang="ru-RU" smtClean="0"/>
              <a:t>18.12.2022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4EB0E4-EF57-434C-BE65-39B92DA44D61}" type="slidenum">
              <a:rPr lang="ru-RU" smtClean="0"/>
              <a:t>‹#›</a:t>
            </a:fld>
            <a:endParaRPr lang="ru-RU"/>
          </a:p>
        </p:txBody>
      </p:sp>
    </p:spTree>
    <p:extLst>
      <p:ext uri="{BB962C8B-B14F-4D97-AF65-F5344CB8AC3E}">
        <p14:creationId xmlns:p14="http://schemas.microsoft.com/office/powerpoint/2010/main" val="182177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D0D03-7466-4E0E-9D39-8FA8A0B9FF49}" type="datetimeFigureOut">
              <a:rPr lang="ru-RU" smtClean="0"/>
              <a:t>18.12.2022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EB0E4-EF57-434C-BE65-39B92DA44D61}" type="slidenum">
              <a:rPr lang="ru-RU" smtClean="0"/>
              <a:t>‹#›</a:t>
            </a:fld>
            <a:endParaRPr lang="ru-RU"/>
          </a:p>
        </p:txBody>
      </p:sp>
    </p:spTree>
    <p:extLst>
      <p:ext uri="{BB962C8B-B14F-4D97-AF65-F5344CB8AC3E}">
        <p14:creationId xmlns:p14="http://schemas.microsoft.com/office/powerpoint/2010/main" val="3134926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2">
                <a:tint val="80000"/>
                <a:satMod val="400000"/>
                <a:lumMod val="58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16703343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2">
                <a:tint val="80000"/>
                <a:satMod val="400000"/>
                <a:lumMod val="58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23021789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2">
                <a:tint val="80000"/>
                <a:satMod val="400000"/>
                <a:lumMod val="58000"/>
              </a:scheme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3571FE-92DE-442B-AC83-9AA8FE048B1C}" type="datetimeFigureOut">
              <a:rPr lang="ru-RU" smtClean="0">
                <a:solidFill>
                  <a:srgbClr val="DBF5F9">
                    <a:shade val="90000"/>
                  </a:srgbClr>
                </a:solidFill>
              </a:rPr>
              <a:pPr/>
              <a:t>18.12.2022</a:t>
            </a:fld>
            <a:endParaRPr lang="ru-RU">
              <a:solidFill>
                <a:srgbClr val="DBF5F9">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DBF5F9">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E1B1FB0-478E-4CE9-9B10-80D2AA87F55F}" type="slidenum">
              <a:rPr lang="ru-RU" smtClean="0">
                <a:solidFill>
                  <a:srgbClr val="DBF5F9">
                    <a:shade val="90000"/>
                  </a:srgbClr>
                </a:solidFill>
              </a:rPr>
              <a:pPr/>
              <a:t>‹#›</a:t>
            </a:fld>
            <a:endParaRPr lang="ru-RU">
              <a:solidFill>
                <a:srgbClr val="DBF5F9">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grpSp>
    </p:spTree>
    <p:extLst>
      <p:ext uri="{BB962C8B-B14F-4D97-AF65-F5344CB8AC3E}">
        <p14:creationId xmlns:p14="http://schemas.microsoft.com/office/powerpoint/2010/main" val="24152610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E68C42-D383-4585-9C50-A7592E771702}" type="datetime1">
              <a:rPr lang="ru-RU" smtClean="0">
                <a:solidFill>
                  <a:prstClr val="black">
                    <a:tint val="75000"/>
                  </a:prstClr>
                </a:solidFill>
              </a:rPr>
              <a:pPr/>
              <a:t>18.12.2022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A8C8CC-4050-4F61-A76D-F09259CAD6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706601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F2989B0-238F-41B0-B7A0-B8D971B0EFAA}" type="datetimeFigureOut">
              <a:rPr lang="ru-RU" smtClean="0">
                <a:solidFill>
                  <a:srgbClr val="575F6D"/>
                </a:solidFill>
              </a:rPr>
              <a:pPr/>
              <a:t>18.12.2022</a:t>
            </a:fld>
            <a:endParaRPr lang="ru-RU">
              <a:solidFill>
                <a:srgbClr val="575F6D"/>
              </a:solidFill>
            </a:endParaRPr>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solidFill>
                <a:srgbClr val="575F6D"/>
              </a:solidFill>
            </a:endParaRP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52923B2-28CF-4762-BAB8-26757CBCE2C3}" type="slidenum">
              <a:rPr lang="ru-RU" smtClean="0"/>
              <a:pPr/>
              <a:t>‹#›</a:t>
            </a:fld>
            <a:endParaRPr lang="ru-RU"/>
          </a:p>
        </p:txBody>
      </p:sp>
    </p:spTree>
    <p:extLst>
      <p:ext uri="{BB962C8B-B14F-4D97-AF65-F5344CB8AC3E}">
        <p14:creationId xmlns:p14="http://schemas.microsoft.com/office/powerpoint/2010/main" val="42519017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84"/>
            <a:ext cx="9144000" cy="6858000"/>
          </a:xfrm>
          <a:prstGeom prst="rect">
            <a:avLst/>
          </a:prstGeom>
          <a:solidFill>
            <a:srgbClr val="00B050"/>
          </a:solidFill>
        </p:spPr>
        <p:txBody>
          <a:bodyPr wrap="square" rtlCol="0">
            <a:spAutoFit/>
          </a:bodyPr>
          <a:lstStyle/>
          <a:p>
            <a:endParaRPr lang="ru-RU" dirty="0"/>
          </a:p>
        </p:txBody>
      </p:sp>
      <p:sp>
        <p:nvSpPr>
          <p:cNvPr id="4" name="Прямоугольник 3"/>
          <p:cNvSpPr/>
          <p:nvPr/>
        </p:nvSpPr>
        <p:spPr>
          <a:xfrm>
            <a:off x="592248" y="260648"/>
            <a:ext cx="8025017" cy="1754326"/>
          </a:xfrm>
          <a:prstGeom prst="rect">
            <a:avLst/>
          </a:prstGeom>
          <a:noFill/>
        </p:spPr>
        <p:txBody>
          <a:bodyPr wrap="none" lIns="91440" tIns="45720" rIns="91440" bIns="45720">
            <a:spAutoFit/>
          </a:bodyPr>
          <a:lstStyle/>
          <a:p>
            <a:pPr algn="ctr"/>
            <a:r>
              <a:rPr lang="ru-RU" sz="5400" b="1" i="1"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Пудостьское сельское </a:t>
            </a:r>
          </a:p>
          <a:p>
            <a:pPr algn="ctr"/>
            <a:r>
              <a:rPr lang="ru-RU" sz="5400" b="1" i="1" dirty="0" smtClean="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поселение</a:t>
            </a:r>
            <a:endParaRPr lang="ru-RU" sz="5400" b="1" i="1"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204864"/>
            <a:ext cx="37147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62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078706"/>
            <a:ext cx="6746900" cy="535781"/>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solidFill>
                  <a:schemeClr val="tx2">
                    <a:lumMod val="75000"/>
                  </a:schemeClr>
                </a:solidFill>
                <a:latin typeface="Times New Roman" panose="02020603050405020304" pitchFamily="18" charset="0"/>
                <a:cs typeface="Times New Roman" panose="02020603050405020304" pitchFamily="18" charset="0"/>
              </a:rPr>
              <a:t>Основные характеристики бюджета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Пудостьского сельского поселения </a:t>
            </a:r>
            <a:r>
              <a:rPr lang="ru-RU" sz="2400" dirty="0">
                <a:solidFill>
                  <a:schemeClr val="tx2">
                    <a:lumMod val="75000"/>
                  </a:schemeClr>
                </a:solidFill>
                <a:latin typeface="Times New Roman" panose="02020603050405020304" pitchFamily="18" charset="0"/>
                <a:cs typeface="Times New Roman" panose="02020603050405020304" pitchFamily="18" charset="0"/>
              </a:rPr>
              <a:t>на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202</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3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год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и плановый период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202</a:t>
            </a:r>
            <a:r>
              <a:rPr lang="en-US" sz="2400" dirty="0">
                <a:solidFill>
                  <a:schemeClr val="tx2">
                    <a:lumMod val="75000"/>
                  </a:schemeClr>
                </a:solidFill>
                <a:latin typeface="Times New Roman" panose="02020603050405020304" pitchFamily="18" charset="0"/>
                <a:cs typeface="Times New Roman" panose="02020603050405020304" pitchFamily="18" charset="0"/>
              </a:rPr>
              <a:t>4</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и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202</a:t>
            </a:r>
            <a:r>
              <a:rPr lang="en-US" sz="2400" dirty="0" smtClean="0">
                <a:solidFill>
                  <a:schemeClr val="tx2">
                    <a:lumMod val="75000"/>
                  </a:schemeClr>
                </a:solidFill>
                <a:latin typeface="Times New Roman" panose="02020603050405020304" pitchFamily="18" charset="0"/>
                <a:cs typeface="Times New Roman" panose="02020603050405020304" pitchFamily="18" charset="0"/>
              </a:rPr>
              <a:t>5</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 годы</a:t>
            </a:r>
            <a:endParaRPr lang="ru-RU" sz="2400"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555071222"/>
              </p:ext>
            </p:extLst>
          </p:nvPr>
        </p:nvGraphicFramePr>
        <p:xfrm>
          <a:off x="150019" y="1778794"/>
          <a:ext cx="8866495" cy="4957465"/>
        </p:xfrm>
        <a:graphic>
          <a:graphicData uri="http://schemas.openxmlformats.org/drawingml/2006/table">
            <a:tbl>
              <a:tblPr firstRow="1" firstCol="1" bandRow="1">
                <a:tableStyleId>{5C22544A-7EE6-4342-B048-85BDC9FD1C3A}</a:tableStyleId>
              </a:tblPr>
              <a:tblGrid>
                <a:gridCol w="3256809">
                  <a:extLst>
                    <a:ext uri="{9D8B030D-6E8A-4147-A177-3AD203B41FA5}">
                      <a16:colId xmlns="" xmlns:a16="http://schemas.microsoft.com/office/drawing/2014/main" val="1131483297"/>
                    </a:ext>
                  </a:extLst>
                </a:gridCol>
                <a:gridCol w="1870358">
                  <a:extLst>
                    <a:ext uri="{9D8B030D-6E8A-4147-A177-3AD203B41FA5}">
                      <a16:colId xmlns="" xmlns:a16="http://schemas.microsoft.com/office/drawing/2014/main" val="2268297470"/>
                    </a:ext>
                  </a:extLst>
                </a:gridCol>
                <a:gridCol w="1869664">
                  <a:extLst>
                    <a:ext uri="{9D8B030D-6E8A-4147-A177-3AD203B41FA5}">
                      <a16:colId xmlns="" xmlns:a16="http://schemas.microsoft.com/office/drawing/2014/main" val="3673140702"/>
                    </a:ext>
                  </a:extLst>
                </a:gridCol>
                <a:gridCol w="1869664">
                  <a:extLst>
                    <a:ext uri="{9D8B030D-6E8A-4147-A177-3AD203B41FA5}">
                      <a16:colId xmlns="" xmlns:a16="http://schemas.microsoft.com/office/drawing/2014/main" val="109265570"/>
                    </a:ext>
                  </a:extLst>
                </a:gridCol>
              </a:tblGrid>
              <a:tr h="378152">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Показатели</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202</a:t>
                      </a:r>
                      <a:r>
                        <a:rPr lang="en-US" sz="1400" dirty="0" smtClean="0">
                          <a:solidFill>
                            <a:schemeClr val="bg1"/>
                          </a:solidFill>
                          <a:effectLst/>
                          <a:latin typeface="Times New Roman" panose="02020603050405020304" pitchFamily="18" charset="0"/>
                          <a:cs typeface="Times New Roman" panose="02020603050405020304" pitchFamily="18" charset="0"/>
                        </a:rPr>
                        <a:t>3</a:t>
                      </a:r>
                      <a:r>
                        <a:rPr lang="ru-RU" sz="1400" dirty="0" smtClean="0">
                          <a:solidFill>
                            <a:schemeClr val="bg1"/>
                          </a:solidFill>
                          <a:effectLst/>
                          <a:latin typeface="Times New Roman" panose="02020603050405020304" pitchFamily="18" charset="0"/>
                          <a:cs typeface="Times New Roman" panose="02020603050405020304" pitchFamily="18" charset="0"/>
                        </a:rPr>
                        <a:t> </a:t>
                      </a:r>
                      <a:r>
                        <a:rPr lang="ru-RU" sz="1400" dirty="0">
                          <a:solidFill>
                            <a:schemeClr val="bg1"/>
                          </a:solidFill>
                          <a:effectLst/>
                          <a:latin typeface="Times New Roman" panose="02020603050405020304" pitchFamily="18" charset="0"/>
                          <a:cs typeface="Times New Roman" panose="02020603050405020304" pitchFamily="18" charset="0"/>
                        </a:rPr>
                        <a:t>год </a:t>
                      </a:r>
                      <a:endParaRPr lang="ru-RU" sz="1400" dirty="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a:t>
                      </a:r>
                      <a:r>
                        <a:rPr lang="ru-RU" sz="1400" dirty="0">
                          <a:solidFill>
                            <a:schemeClr val="bg1"/>
                          </a:solidFill>
                          <a:effectLst/>
                          <a:latin typeface="Times New Roman" panose="02020603050405020304" pitchFamily="18" charset="0"/>
                          <a:cs typeface="Times New Roman" panose="02020603050405020304" pitchFamily="18" charset="0"/>
                        </a:rPr>
                        <a:t>тыс.руб.)</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202</a:t>
                      </a:r>
                      <a:r>
                        <a:rPr lang="en-US" sz="1400" dirty="0" smtClean="0">
                          <a:solidFill>
                            <a:schemeClr val="bg1"/>
                          </a:solidFill>
                          <a:effectLst/>
                          <a:latin typeface="Times New Roman" panose="02020603050405020304" pitchFamily="18" charset="0"/>
                          <a:cs typeface="Times New Roman" panose="02020603050405020304" pitchFamily="18" charset="0"/>
                        </a:rPr>
                        <a:t>4</a:t>
                      </a:r>
                      <a:r>
                        <a:rPr lang="ru-RU" sz="1400" dirty="0" smtClean="0">
                          <a:solidFill>
                            <a:schemeClr val="bg1"/>
                          </a:solidFill>
                          <a:effectLst/>
                          <a:latin typeface="Times New Roman" panose="02020603050405020304" pitchFamily="18" charset="0"/>
                          <a:cs typeface="Times New Roman" panose="02020603050405020304" pitchFamily="18" charset="0"/>
                        </a:rPr>
                        <a:t> </a:t>
                      </a:r>
                      <a:r>
                        <a:rPr lang="ru-RU" sz="1400" dirty="0">
                          <a:solidFill>
                            <a:schemeClr val="bg1"/>
                          </a:solidFill>
                          <a:effectLst/>
                          <a:latin typeface="Times New Roman" panose="02020603050405020304" pitchFamily="18" charset="0"/>
                          <a:cs typeface="Times New Roman" panose="02020603050405020304" pitchFamily="18" charset="0"/>
                        </a:rPr>
                        <a:t>год </a:t>
                      </a:r>
                      <a:endParaRPr lang="ru-RU" sz="1400" dirty="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a:t>
                      </a:r>
                      <a:r>
                        <a:rPr lang="ru-RU" sz="1400" dirty="0">
                          <a:solidFill>
                            <a:schemeClr val="bg1"/>
                          </a:solidFill>
                          <a:effectLst/>
                          <a:latin typeface="Times New Roman" panose="02020603050405020304" pitchFamily="18" charset="0"/>
                          <a:cs typeface="Times New Roman" panose="02020603050405020304" pitchFamily="18" charset="0"/>
                        </a:rPr>
                        <a:t>тыс.руб.)</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202</a:t>
                      </a:r>
                      <a:r>
                        <a:rPr lang="en-US" sz="1400" dirty="0" smtClean="0">
                          <a:solidFill>
                            <a:schemeClr val="bg1"/>
                          </a:solidFill>
                          <a:effectLst/>
                          <a:latin typeface="Times New Roman" panose="02020603050405020304" pitchFamily="18" charset="0"/>
                          <a:cs typeface="Times New Roman" panose="02020603050405020304" pitchFamily="18" charset="0"/>
                        </a:rPr>
                        <a:t>5</a:t>
                      </a:r>
                      <a:r>
                        <a:rPr lang="ru-RU" sz="1400" dirty="0" smtClean="0">
                          <a:solidFill>
                            <a:schemeClr val="bg1"/>
                          </a:solidFill>
                          <a:effectLst/>
                          <a:latin typeface="Times New Roman" panose="02020603050405020304" pitchFamily="18" charset="0"/>
                          <a:cs typeface="Times New Roman" panose="02020603050405020304" pitchFamily="18" charset="0"/>
                        </a:rPr>
                        <a:t> </a:t>
                      </a:r>
                      <a:r>
                        <a:rPr lang="ru-RU" sz="1400" dirty="0">
                          <a:solidFill>
                            <a:schemeClr val="bg1"/>
                          </a:solidFill>
                          <a:effectLst/>
                          <a:latin typeface="Times New Roman" panose="02020603050405020304" pitchFamily="18" charset="0"/>
                          <a:cs typeface="Times New Roman" panose="02020603050405020304" pitchFamily="18" charset="0"/>
                        </a:rPr>
                        <a:t>год </a:t>
                      </a:r>
                      <a:endParaRPr lang="ru-RU" sz="1400" dirty="0" smtClean="0">
                        <a:solidFill>
                          <a:schemeClr val="bg1"/>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a:t>
                      </a:r>
                      <a:r>
                        <a:rPr lang="ru-RU" sz="1400" dirty="0">
                          <a:solidFill>
                            <a:schemeClr val="bg1"/>
                          </a:solidFill>
                          <a:effectLst/>
                          <a:latin typeface="Times New Roman" panose="02020603050405020304" pitchFamily="18" charset="0"/>
                          <a:cs typeface="Times New Roman" panose="02020603050405020304" pitchFamily="18" charset="0"/>
                        </a:rPr>
                        <a:t>тыс.руб.)</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 xmlns:a16="http://schemas.microsoft.com/office/drawing/2014/main" val="4030336301"/>
                  </a:ext>
                </a:extLst>
              </a:tr>
              <a:tr h="306123">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1. Доходы, в том числе:</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88 750,2</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77 636,9</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79 066,7</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 xmlns:a16="http://schemas.microsoft.com/office/drawing/2014/main" val="2125432518"/>
                  </a:ext>
                </a:extLst>
              </a:tr>
              <a:tr h="306123">
                <a:tc>
                  <a:txBody>
                    <a:bodyPr/>
                    <a:lstStyle/>
                    <a:p>
                      <a:pP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Налоговые и </a:t>
                      </a:r>
                      <a:r>
                        <a:rPr lang="ru-RU" sz="1400" dirty="0" smtClean="0">
                          <a:solidFill>
                            <a:schemeClr val="bg1"/>
                          </a:solidFill>
                          <a:effectLst/>
                          <a:latin typeface="Times New Roman" panose="02020603050405020304" pitchFamily="18" charset="0"/>
                          <a:cs typeface="Times New Roman" panose="02020603050405020304" pitchFamily="18" charset="0"/>
                        </a:rPr>
                        <a:t>неналоговые доходы</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38 800,0</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38 471,6</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39 613,6</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 xmlns:a16="http://schemas.microsoft.com/office/drawing/2014/main" val="2119206046"/>
                  </a:ext>
                </a:extLst>
              </a:tr>
              <a:tr h="306123">
                <a:tc>
                  <a:txBody>
                    <a:bodyPr/>
                    <a:lstStyle/>
                    <a:p>
                      <a:pP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Безвозмездные от других бюджетов РФ, </a:t>
                      </a:r>
                      <a:r>
                        <a:rPr lang="ru-RU" sz="1400" dirty="0">
                          <a:solidFill>
                            <a:schemeClr val="bg1"/>
                          </a:solidFill>
                          <a:effectLst/>
                          <a:latin typeface="Times New Roman" panose="02020603050405020304" pitchFamily="18" charset="0"/>
                          <a:cs typeface="Times New Roman" panose="02020603050405020304" pitchFamily="18" charset="0"/>
                        </a:rPr>
                        <a:t>в том числе</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49 950,2</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39 165,3</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39 453,1</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 xmlns:a16="http://schemas.microsoft.com/office/drawing/2014/main" val="2570680155"/>
                  </a:ext>
                </a:extLst>
              </a:tr>
              <a:tr h="471203">
                <a:tc>
                  <a:txBody>
                    <a:bodyPr/>
                    <a:lstStyle/>
                    <a:p>
                      <a:pPr>
                        <a:lnSpc>
                          <a:spcPct val="115000"/>
                        </a:lnSpc>
                        <a:spcAft>
                          <a:spcPts val="0"/>
                        </a:spcAft>
                      </a:pPr>
                      <a:r>
                        <a:rPr lang="ru-RU" sz="1400" i="1" dirty="0">
                          <a:solidFill>
                            <a:schemeClr val="bg1"/>
                          </a:solidFill>
                          <a:effectLst/>
                          <a:latin typeface="Times New Roman" panose="02020603050405020304" pitchFamily="18" charset="0"/>
                          <a:cs typeface="Times New Roman" panose="02020603050405020304" pitchFamily="18" charset="0"/>
                        </a:rPr>
                        <a:t>дотация на выравнивание бюджетной обеспеченности</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37 407,1</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38 388,4</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39 296,0</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 xmlns:a16="http://schemas.microsoft.com/office/drawing/2014/main" val="731918227"/>
                  </a:ext>
                </a:extLst>
              </a:tr>
              <a:tr h="449161">
                <a:tc>
                  <a:txBody>
                    <a:bodyPr/>
                    <a:lstStyle/>
                    <a:p>
                      <a:pP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субсидии</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11</a:t>
                      </a:r>
                      <a:r>
                        <a:rPr lang="ru-RU" sz="1400" b="1" i="1"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736,9</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r>
              <a:tr h="449161">
                <a:tc>
                  <a:txBody>
                    <a:bodyPr/>
                    <a:lstStyle/>
                    <a:p>
                      <a:pPr>
                        <a:lnSpc>
                          <a:spcPct val="115000"/>
                        </a:lnSpc>
                        <a:spcAft>
                          <a:spcPts val="0"/>
                        </a:spcAft>
                      </a:pPr>
                      <a:r>
                        <a:rPr lang="ru-RU" sz="1400"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субвенции</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606,2</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626,9</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r>
              <a:tr h="306123">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2. Расходы, в том числе:</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90 274,3</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79 174,1</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80 644,9</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 xmlns:a16="http://schemas.microsoft.com/office/drawing/2014/main" val="4006824366"/>
                  </a:ext>
                </a:extLst>
              </a:tr>
              <a:tr h="423170">
                <a:tc>
                  <a:txBody>
                    <a:bodyPr/>
                    <a:lstStyle/>
                    <a:p>
                      <a:pPr>
                        <a:lnSpc>
                          <a:spcPct val="115000"/>
                        </a:lnSpc>
                        <a:spcAft>
                          <a:spcPts val="0"/>
                        </a:spcAft>
                      </a:pPr>
                      <a:r>
                        <a:rPr lang="ru-RU" sz="1400" i="1" dirty="0">
                          <a:solidFill>
                            <a:schemeClr val="bg1"/>
                          </a:solidFill>
                          <a:effectLst/>
                          <a:latin typeface="Times New Roman" panose="02020603050405020304" pitchFamily="18" charset="0"/>
                          <a:cs typeface="Times New Roman" panose="02020603050405020304" pitchFamily="18" charset="0"/>
                        </a:rPr>
                        <a:t>условно утвержденные расходы</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1 963,7</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4 031,9</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 xmlns:a16="http://schemas.microsoft.com/office/drawing/2014/main" val="1631597174"/>
                  </a:ext>
                </a:extLst>
              </a:tr>
              <a:tr h="459185">
                <a:tc>
                  <a:txBody>
                    <a:bodyPr/>
                    <a:lstStyle/>
                    <a:p>
                      <a:pPr>
                        <a:lnSpc>
                          <a:spcPct val="115000"/>
                        </a:lnSpc>
                        <a:spcAft>
                          <a:spcPts val="0"/>
                        </a:spcAft>
                      </a:pPr>
                      <a:r>
                        <a:rPr lang="ru-RU" sz="1400" i="1" dirty="0">
                          <a:solidFill>
                            <a:schemeClr val="bg1"/>
                          </a:solidFill>
                          <a:effectLst/>
                          <a:latin typeface="Times New Roman" panose="02020603050405020304" pitchFamily="18" charset="0"/>
                          <a:cs typeface="Times New Roman" panose="02020603050405020304" pitchFamily="18" charset="0"/>
                        </a:rPr>
                        <a:t>% условно утвержденных расходов</a:t>
                      </a:r>
                      <a:endParaRPr lang="ru-RU" sz="1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i="1" dirty="0">
                          <a:solidFill>
                            <a:schemeClr val="bg1"/>
                          </a:solidFill>
                          <a:effectLst/>
                          <a:latin typeface="Times New Roman" panose="02020603050405020304" pitchFamily="18" charset="0"/>
                          <a:cs typeface="Times New Roman" panose="02020603050405020304" pitchFamily="18" charset="0"/>
                        </a:rPr>
                        <a:t> </a:t>
                      </a:r>
                      <a:r>
                        <a:rPr lang="ru-RU" sz="1400" b="1" i="1" dirty="0" smtClean="0">
                          <a:solidFill>
                            <a:schemeClr val="bg1"/>
                          </a:solidFill>
                          <a:effectLst/>
                          <a:latin typeface="Times New Roman" panose="02020603050405020304" pitchFamily="18" charset="0"/>
                          <a:cs typeface="Times New Roman" panose="02020603050405020304" pitchFamily="18" charset="0"/>
                        </a:rPr>
                        <a:t>0,0</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i="1" dirty="0">
                          <a:solidFill>
                            <a:schemeClr val="bg1"/>
                          </a:solidFill>
                          <a:effectLst/>
                          <a:latin typeface="Times New Roman" panose="02020603050405020304" pitchFamily="18" charset="0"/>
                          <a:cs typeface="Times New Roman" panose="02020603050405020304" pitchFamily="18" charset="0"/>
                        </a:rPr>
                        <a:t>2,50</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i="1" dirty="0" smtClean="0">
                          <a:solidFill>
                            <a:schemeClr val="bg1"/>
                          </a:solidFill>
                          <a:effectLst/>
                          <a:latin typeface="Times New Roman" panose="02020603050405020304" pitchFamily="18" charset="0"/>
                          <a:cs typeface="Times New Roman" panose="02020603050405020304" pitchFamily="18" charset="0"/>
                        </a:rPr>
                        <a:t>5,0</a:t>
                      </a:r>
                      <a:endParaRPr lang="ru-RU" sz="1400" b="1"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 xmlns:a16="http://schemas.microsoft.com/office/drawing/2014/main" val="3278407473"/>
                  </a:ext>
                </a:extLst>
              </a:tr>
              <a:tr h="450181">
                <a:tc>
                  <a:txBody>
                    <a:bodyPr/>
                    <a:lstStyle/>
                    <a:p>
                      <a:pP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расходы без учета условно утвержденных</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90 274,4</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77 210,4</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76 613,0</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 xmlns:a16="http://schemas.microsoft.com/office/drawing/2014/main" val="2062088679"/>
                  </a:ext>
                </a:extLst>
              </a:tr>
              <a:tr h="315128">
                <a:tc>
                  <a:txBody>
                    <a:bodyPr/>
                    <a:lstStyle/>
                    <a:p>
                      <a:pPr algn="ctr">
                        <a:lnSpc>
                          <a:spcPct val="115000"/>
                        </a:lnSpc>
                        <a:spcAft>
                          <a:spcPts val="0"/>
                        </a:spcAft>
                      </a:pPr>
                      <a:r>
                        <a:rPr lang="ru-RU" sz="1400" dirty="0">
                          <a:solidFill>
                            <a:schemeClr val="bg1"/>
                          </a:solidFill>
                          <a:effectLst/>
                          <a:latin typeface="Times New Roman" panose="02020603050405020304" pitchFamily="18" charset="0"/>
                          <a:cs typeface="Times New Roman" panose="02020603050405020304" pitchFamily="18" charset="0"/>
                        </a:rPr>
                        <a:t>3. Дефицит (-)</a:t>
                      </a:r>
                      <a:endParaRPr lang="ru-RU" sz="1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1 524,1</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1 537,2</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1 578,2</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b"/>
                </a:tc>
                <a:extLst>
                  <a:ext uri="{0D108BD9-81ED-4DB2-BD59-A6C34878D82A}">
                    <a16:rowId xmlns="" xmlns:a16="http://schemas.microsoft.com/office/drawing/2014/main" val="4154469096"/>
                  </a:ext>
                </a:extLst>
              </a:tr>
            </a:tbl>
          </a:graphicData>
        </a:graphic>
      </p:graphicFrame>
    </p:spTree>
    <p:extLst>
      <p:ext uri="{BB962C8B-B14F-4D97-AF65-F5344CB8AC3E}">
        <p14:creationId xmlns:p14="http://schemas.microsoft.com/office/powerpoint/2010/main" val="2217231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04664"/>
            <a:ext cx="7484322" cy="1008112"/>
          </a:xfrm>
        </p:spPr>
        <p:txBody>
          <a:bodyPr>
            <a:normAutofit fontScale="90000"/>
          </a:bodyPr>
          <a:lstStyle/>
          <a:p>
            <a:pPr algn="ct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solidFill>
                  <a:schemeClr val="tx2">
                    <a:lumMod val="75000"/>
                  </a:schemeClr>
                </a:solidFill>
                <a:latin typeface="Times New Roman" panose="02020603050405020304" pitchFamily="18" charset="0"/>
              </a:rPr>
              <a:t>Информация об объеме и структуре налоговых и неналоговых доходов бюджета </a:t>
            </a:r>
            <a:r>
              <a:rPr lang="ru-RU" sz="2400" dirty="0" smtClean="0">
                <a:solidFill>
                  <a:schemeClr val="tx2">
                    <a:lumMod val="75000"/>
                  </a:schemeClr>
                </a:solidFill>
                <a:latin typeface="Times New Roman" panose="02020603050405020304" pitchFamily="18" charset="0"/>
              </a:rPr>
              <a:t>Пудостьского сельского </a:t>
            </a:r>
            <a:r>
              <a:rPr lang="ru-RU" sz="2400" dirty="0">
                <a:solidFill>
                  <a:schemeClr val="tx2">
                    <a:lumMod val="75000"/>
                  </a:schemeClr>
                </a:solidFill>
                <a:latin typeface="Times New Roman" panose="02020603050405020304" pitchFamily="18" charset="0"/>
              </a:rPr>
              <a:t>поселения и межбюджетных </a:t>
            </a:r>
            <a:r>
              <a:rPr lang="ru-RU" sz="2400" dirty="0" smtClean="0">
                <a:solidFill>
                  <a:schemeClr val="tx2">
                    <a:lumMod val="75000"/>
                  </a:schemeClr>
                </a:solidFill>
                <a:latin typeface="Times New Roman" panose="02020603050405020304" pitchFamily="18" charset="0"/>
              </a:rPr>
              <a:t>трансфертов </a:t>
            </a:r>
            <a:endParaRPr lang="ru-RU" sz="2400" dirty="0">
              <a:solidFill>
                <a:schemeClr val="tx2">
                  <a:lumMod val="75000"/>
                </a:schemeClr>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3570335"/>
              </p:ext>
            </p:extLst>
          </p:nvPr>
        </p:nvGraphicFramePr>
        <p:xfrm>
          <a:off x="192025" y="1484784"/>
          <a:ext cx="8839962" cy="4276738"/>
        </p:xfrm>
        <a:graphic>
          <a:graphicData uri="http://schemas.openxmlformats.org/drawingml/2006/table">
            <a:tbl>
              <a:tblPr firstRow="1" firstCol="1" bandRow="1">
                <a:tableStyleId>{5C22544A-7EE6-4342-B048-85BDC9FD1C3A}</a:tableStyleId>
              </a:tblPr>
              <a:tblGrid>
                <a:gridCol w="1560834">
                  <a:extLst>
                    <a:ext uri="{9D8B030D-6E8A-4147-A177-3AD203B41FA5}">
                      <a16:colId xmlns="" xmlns:a16="http://schemas.microsoft.com/office/drawing/2014/main" val="546590706"/>
                    </a:ext>
                  </a:extLst>
                </a:gridCol>
                <a:gridCol w="828118">
                  <a:extLst>
                    <a:ext uri="{9D8B030D-6E8A-4147-A177-3AD203B41FA5}">
                      <a16:colId xmlns="" xmlns:a16="http://schemas.microsoft.com/office/drawing/2014/main" val="3816377015"/>
                    </a:ext>
                  </a:extLst>
                </a:gridCol>
                <a:gridCol w="724278">
                  <a:extLst>
                    <a:ext uri="{9D8B030D-6E8A-4147-A177-3AD203B41FA5}">
                      <a16:colId xmlns="" xmlns:a16="http://schemas.microsoft.com/office/drawing/2014/main" val="3047166152"/>
                    </a:ext>
                  </a:extLst>
                </a:gridCol>
                <a:gridCol w="697020">
                  <a:extLst>
                    <a:ext uri="{9D8B030D-6E8A-4147-A177-3AD203B41FA5}">
                      <a16:colId xmlns="" xmlns:a16="http://schemas.microsoft.com/office/drawing/2014/main" val="3439647601"/>
                    </a:ext>
                  </a:extLst>
                </a:gridCol>
                <a:gridCol w="724278">
                  <a:extLst>
                    <a:ext uri="{9D8B030D-6E8A-4147-A177-3AD203B41FA5}">
                      <a16:colId xmlns="" xmlns:a16="http://schemas.microsoft.com/office/drawing/2014/main" val="2693681774"/>
                    </a:ext>
                  </a:extLst>
                </a:gridCol>
                <a:gridCol w="721683">
                  <a:extLst>
                    <a:ext uri="{9D8B030D-6E8A-4147-A177-3AD203B41FA5}">
                      <a16:colId xmlns="" xmlns:a16="http://schemas.microsoft.com/office/drawing/2014/main" val="2445342214"/>
                    </a:ext>
                  </a:extLst>
                </a:gridCol>
                <a:gridCol w="724278">
                  <a:extLst>
                    <a:ext uri="{9D8B030D-6E8A-4147-A177-3AD203B41FA5}">
                      <a16:colId xmlns="" xmlns:a16="http://schemas.microsoft.com/office/drawing/2014/main" val="2013188441"/>
                    </a:ext>
                  </a:extLst>
                </a:gridCol>
                <a:gridCol w="721683">
                  <a:extLst>
                    <a:ext uri="{9D8B030D-6E8A-4147-A177-3AD203B41FA5}">
                      <a16:colId xmlns="" xmlns:a16="http://schemas.microsoft.com/office/drawing/2014/main" val="3991079113"/>
                    </a:ext>
                  </a:extLst>
                </a:gridCol>
                <a:gridCol w="724278">
                  <a:extLst>
                    <a:ext uri="{9D8B030D-6E8A-4147-A177-3AD203B41FA5}">
                      <a16:colId xmlns="" xmlns:a16="http://schemas.microsoft.com/office/drawing/2014/main" val="1039804844"/>
                    </a:ext>
                  </a:extLst>
                </a:gridCol>
                <a:gridCol w="689234">
                  <a:extLst>
                    <a:ext uri="{9D8B030D-6E8A-4147-A177-3AD203B41FA5}">
                      <a16:colId xmlns="" xmlns:a16="http://schemas.microsoft.com/office/drawing/2014/main" val="4008566247"/>
                    </a:ext>
                  </a:extLst>
                </a:gridCol>
                <a:gridCol w="724278">
                  <a:extLst>
                    <a:ext uri="{9D8B030D-6E8A-4147-A177-3AD203B41FA5}">
                      <a16:colId xmlns="" xmlns:a16="http://schemas.microsoft.com/office/drawing/2014/main" val="2488905842"/>
                    </a:ext>
                  </a:extLst>
                </a:gridCol>
              </a:tblGrid>
              <a:tr h="1826643">
                <a:tc>
                  <a:txBody>
                    <a:bodyPr/>
                    <a:lstStyle/>
                    <a:p>
                      <a:pPr algn="ctr">
                        <a:lnSpc>
                          <a:spcPct val="115000"/>
                        </a:lnSpc>
                        <a:spcAft>
                          <a:spcPts val="0"/>
                        </a:spcAft>
                      </a:pPr>
                      <a:r>
                        <a:rPr lang="ru-RU" sz="1400" b="1" dirty="0">
                          <a:solidFill>
                            <a:schemeClr val="bg1"/>
                          </a:solidFill>
                          <a:effectLst/>
                          <a:latin typeface="Times New Roman" panose="02020603050405020304" pitchFamily="18" charset="0"/>
                          <a:cs typeface="Times New Roman" panose="02020603050405020304" pitchFamily="18" charset="0"/>
                        </a:rPr>
                        <a:t>Показатели</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Отчетный </a:t>
                      </a:r>
                      <a:r>
                        <a:rPr lang="ru-RU" sz="1000" b="1" dirty="0" smtClean="0">
                          <a:solidFill>
                            <a:schemeClr val="bg1"/>
                          </a:solidFill>
                          <a:effectLst/>
                          <a:latin typeface="Times New Roman" panose="02020603050405020304" pitchFamily="18" charset="0"/>
                          <a:cs typeface="Times New Roman" panose="02020603050405020304" pitchFamily="18" charset="0"/>
                        </a:rPr>
                        <a:t>2021 </a:t>
                      </a:r>
                      <a:r>
                        <a:rPr lang="ru-RU" sz="1000" b="1" dirty="0" smtClean="0">
                          <a:solidFill>
                            <a:schemeClr val="bg1"/>
                          </a:solidFill>
                          <a:effectLst/>
                          <a:latin typeface="Times New Roman" panose="02020603050405020304" pitchFamily="18" charset="0"/>
                          <a:cs typeface="Times New Roman" panose="02020603050405020304" pitchFamily="18" charset="0"/>
                        </a:rPr>
                        <a:t>г.</a:t>
                      </a:r>
                      <a:r>
                        <a:rPr lang="ru-RU" sz="1000" b="1" baseline="0" dirty="0" smtClean="0">
                          <a:solidFill>
                            <a:schemeClr val="bg1"/>
                          </a:solidFill>
                          <a:effectLst/>
                          <a:latin typeface="Times New Roman" panose="02020603050405020304" pitchFamily="18" charset="0"/>
                          <a:cs typeface="Times New Roman" panose="02020603050405020304" pitchFamily="18" charset="0"/>
                        </a:rPr>
                        <a:t>           </a:t>
                      </a:r>
                      <a:r>
                        <a:rPr lang="ru-RU" sz="1000" b="1" dirty="0" smtClean="0">
                          <a:solidFill>
                            <a:schemeClr val="bg1"/>
                          </a:solidFill>
                          <a:effectLst/>
                          <a:latin typeface="Times New Roman" panose="02020603050405020304" pitchFamily="18" charset="0"/>
                          <a:cs typeface="Times New Roman" panose="02020603050405020304" pitchFamily="18" charset="0"/>
                        </a:rPr>
                        <a:t>(тыс. руб</a:t>
                      </a:r>
                      <a:r>
                        <a:rPr lang="ru-RU" sz="1000" b="1" dirty="0">
                          <a:solidFill>
                            <a:schemeClr val="bg1"/>
                          </a:solidFill>
                          <a:effectLst/>
                          <a:latin typeface="Times New Roman" panose="02020603050405020304" pitchFamily="18" charset="0"/>
                          <a:cs typeface="Times New Roman" panose="02020603050405020304" pitchFamily="18" charset="0"/>
                        </a:rPr>
                        <a:t>.)</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smtClean="0">
                          <a:solidFill>
                            <a:schemeClr val="bg1"/>
                          </a:solidFill>
                          <a:effectLst/>
                          <a:latin typeface="Times New Roman" panose="02020603050405020304" pitchFamily="18" charset="0"/>
                          <a:cs typeface="Times New Roman" panose="02020603050405020304" pitchFamily="18" charset="0"/>
                        </a:rPr>
                        <a:t>2021 </a:t>
                      </a:r>
                      <a:r>
                        <a:rPr lang="ru-RU" sz="1000" b="1" dirty="0">
                          <a:solidFill>
                            <a:schemeClr val="bg1"/>
                          </a:solidFill>
                          <a:effectLst/>
                          <a:latin typeface="Times New Roman" panose="02020603050405020304" pitchFamily="18" charset="0"/>
                          <a:cs typeface="Times New Roman" panose="02020603050405020304" pitchFamily="18" charset="0"/>
                        </a:rPr>
                        <a:t>г. структура, %</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err="1" smtClean="0">
                          <a:solidFill>
                            <a:schemeClr val="bg1"/>
                          </a:solidFill>
                          <a:effectLst/>
                          <a:latin typeface="Times New Roman" panose="02020603050405020304" pitchFamily="18" charset="0"/>
                          <a:cs typeface="Times New Roman" panose="02020603050405020304" pitchFamily="18" charset="0"/>
                        </a:rPr>
                        <a:t>Плано</a:t>
                      </a:r>
                      <a:r>
                        <a:rPr lang="ru-RU" sz="1000" b="1" dirty="0" smtClean="0">
                          <a:solidFill>
                            <a:schemeClr val="bg1"/>
                          </a:solidFill>
                          <a:effectLst/>
                          <a:latin typeface="Times New Roman" panose="02020603050405020304" pitchFamily="18" charset="0"/>
                          <a:cs typeface="Times New Roman" panose="02020603050405020304" pitchFamily="18" charset="0"/>
                        </a:rPr>
                        <a:t>-вые </a:t>
                      </a:r>
                      <a:r>
                        <a:rPr lang="ru-RU" sz="1000" b="1" dirty="0">
                          <a:solidFill>
                            <a:schemeClr val="bg1"/>
                          </a:solidFill>
                          <a:effectLst/>
                          <a:latin typeface="Times New Roman" panose="02020603050405020304" pitchFamily="18" charset="0"/>
                          <a:cs typeface="Times New Roman" panose="02020603050405020304" pitchFamily="18" charset="0"/>
                        </a:rPr>
                        <a:t>значения в текущем </a:t>
                      </a:r>
                      <a:r>
                        <a:rPr lang="ru-RU" sz="1000" b="1" dirty="0" smtClean="0">
                          <a:solidFill>
                            <a:schemeClr val="bg1"/>
                          </a:solidFill>
                          <a:effectLst/>
                          <a:latin typeface="Times New Roman" panose="02020603050405020304" pitchFamily="18" charset="0"/>
                          <a:cs typeface="Times New Roman" panose="02020603050405020304" pitchFamily="18" charset="0"/>
                        </a:rPr>
                        <a:t>2022 </a:t>
                      </a:r>
                      <a:r>
                        <a:rPr lang="ru-RU" sz="1000" b="1" dirty="0" smtClean="0">
                          <a:solidFill>
                            <a:schemeClr val="bg1"/>
                          </a:solidFill>
                          <a:effectLst/>
                          <a:latin typeface="Times New Roman" panose="02020603050405020304" pitchFamily="18" charset="0"/>
                          <a:cs typeface="Times New Roman" panose="02020603050405020304" pitchFamily="18" charset="0"/>
                        </a:rPr>
                        <a:t>г. </a:t>
                      </a:r>
                      <a:r>
                        <a:rPr lang="ru-RU" sz="1000" b="1" dirty="0">
                          <a:solidFill>
                            <a:schemeClr val="bg1"/>
                          </a:solidFill>
                          <a:effectLst/>
                          <a:latin typeface="Times New Roman" panose="02020603050405020304" pitchFamily="18" charset="0"/>
                          <a:cs typeface="Times New Roman" panose="02020603050405020304" pitchFamily="18" charset="0"/>
                        </a:rPr>
                        <a:t>(тыс</a:t>
                      </a:r>
                      <a:r>
                        <a:rPr lang="ru-RU" sz="1000" b="1" dirty="0" smtClean="0">
                          <a:solidFill>
                            <a:schemeClr val="bg1"/>
                          </a:solidFill>
                          <a:effectLst/>
                          <a:latin typeface="Times New Roman" panose="02020603050405020304" pitchFamily="18" charset="0"/>
                          <a:cs typeface="Times New Roman" panose="02020603050405020304" pitchFamily="18" charset="0"/>
                        </a:rPr>
                        <a:t>. руб</a:t>
                      </a:r>
                      <a:r>
                        <a:rPr lang="ru-RU" sz="1000" b="1" dirty="0">
                          <a:solidFill>
                            <a:schemeClr val="bg1"/>
                          </a:solidFill>
                          <a:effectLst/>
                          <a:latin typeface="Times New Roman" panose="02020603050405020304" pitchFamily="18" charset="0"/>
                          <a:cs typeface="Times New Roman" panose="02020603050405020304" pitchFamily="18" charset="0"/>
                        </a:rPr>
                        <a:t>.)</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smtClean="0">
                          <a:solidFill>
                            <a:schemeClr val="bg1"/>
                          </a:solidFill>
                          <a:effectLst/>
                          <a:latin typeface="Times New Roman" panose="02020603050405020304" pitchFamily="18" charset="0"/>
                          <a:cs typeface="Times New Roman" panose="02020603050405020304" pitchFamily="18" charset="0"/>
                        </a:rPr>
                        <a:t>2022 </a:t>
                      </a:r>
                      <a:r>
                        <a:rPr lang="ru-RU" sz="1000" b="1" dirty="0">
                          <a:solidFill>
                            <a:schemeClr val="bg1"/>
                          </a:solidFill>
                          <a:effectLst/>
                          <a:latin typeface="Times New Roman" panose="02020603050405020304" pitchFamily="18" charset="0"/>
                          <a:cs typeface="Times New Roman" panose="02020603050405020304" pitchFamily="18" charset="0"/>
                        </a:rPr>
                        <a:t>г. структура, %</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Прогноз на </a:t>
                      </a:r>
                      <a:r>
                        <a:rPr lang="ru-RU" sz="1000" b="1" dirty="0" smtClean="0">
                          <a:solidFill>
                            <a:schemeClr val="bg1"/>
                          </a:solidFill>
                          <a:effectLst/>
                          <a:latin typeface="Times New Roman" panose="02020603050405020304" pitchFamily="18" charset="0"/>
                          <a:cs typeface="Times New Roman" panose="02020603050405020304" pitchFamily="18" charset="0"/>
                        </a:rPr>
                        <a:t>2023 </a:t>
                      </a:r>
                      <a:r>
                        <a:rPr lang="ru-RU" sz="1000" b="1" dirty="0">
                          <a:solidFill>
                            <a:schemeClr val="bg1"/>
                          </a:solidFill>
                          <a:effectLst/>
                          <a:latin typeface="Times New Roman" panose="02020603050405020304" pitchFamily="18" charset="0"/>
                          <a:cs typeface="Times New Roman" panose="02020603050405020304" pitchFamily="18" charset="0"/>
                        </a:rPr>
                        <a:t>год (тыс</a:t>
                      </a:r>
                      <a:r>
                        <a:rPr lang="ru-RU" sz="1000" b="1" dirty="0" smtClean="0">
                          <a:solidFill>
                            <a:schemeClr val="bg1"/>
                          </a:solidFill>
                          <a:effectLst/>
                          <a:latin typeface="Times New Roman" panose="02020603050405020304" pitchFamily="18" charset="0"/>
                          <a:cs typeface="Times New Roman" panose="02020603050405020304" pitchFamily="18" charset="0"/>
                        </a:rPr>
                        <a:t>. руб</a:t>
                      </a:r>
                      <a:r>
                        <a:rPr lang="ru-RU" sz="1000" b="1" dirty="0">
                          <a:solidFill>
                            <a:schemeClr val="bg1"/>
                          </a:solidFill>
                          <a:effectLst/>
                          <a:latin typeface="Times New Roman" panose="02020603050405020304" pitchFamily="18" charset="0"/>
                          <a:cs typeface="Times New Roman" panose="02020603050405020304" pitchFamily="18" charset="0"/>
                        </a:rPr>
                        <a:t>.).</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smtClean="0">
                          <a:solidFill>
                            <a:schemeClr val="bg1"/>
                          </a:solidFill>
                          <a:effectLst/>
                          <a:latin typeface="Times New Roman" panose="02020603050405020304" pitchFamily="18" charset="0"/>
                          <a:cs typeface="Times New Roman" panose="02020603050405020304" pitchFamily="18" charset="0"/>
                        </a:rPr>
                        <a:t>2023 </a:t>
                      </a:r>
                      <a:r>
                        <a:rPr lang="ru-RU" sz="1000" b="1" dirty="0">
                          <a:solidFill>
                            <a:schemeClr val="bg1"/>
                          </a:solidFill>
                          <a:effectLst/>
                          <a:latin typeface="Times New Roman" panose="02020603050405020304" pitchFamily="18" charset="0"/>
                          <a:cs typeface="Times New Roman" panose="02020603050405020304" pitchFamily="18" charset="0"/>
                        </a:rPr>
                        <a:t>г. структура, %</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Прогноз на  </a:t>
                      </a:r>
                      <a:r>
                        <a:rPr lang="ru-RU" sz="1000" b="1" dirty="0" smtClean="0">
                          <a:solidFill>
                            <a:schemeClr val="bg1"/>
                          </a:solidFill>
                          <a:effectLst/>
                          <a:latin typeface="Times New Roman" panose="02020603050405020304" pitchFamily="18" charset="0"/>
                          <a:cs typeface="Times New Roman" panose="02020603050405020304" pitchFamily="18" charset="0"/>
                        </a:rPr>
                        <a:t>2024 </a:t>
                      </a:r>
                      <a:r>
                        <a:rPr lang="ru-RU" sz="1000" b="1" dirty="0" smtClean="0">
                          <a:solidFill>
                            <a:schemeClr val="bg1"/>
                          </a:solidFill>
                          <a:effectLst/>
                          <a:latin typeface="Times New Roman" panose="02020603050405020304" pitchFamily="18" charset="0"/>
                          <a:cs typeface="Times New Roman" panose="02020603050405020304" pitchFamily="18" charset="0"/>
                        </a:rPr>
                        <a:t>год              </a:t>
                      </a:r>
                      <a:r>
                        <a:rPr lang="ru-RU" sz="1000" b="1" dirty="0">
                          <a:solidFill>
                            <a:schemeClr val="bg1"/>
                          </a:solidFill>
                          <a:effectLst/>
                          <a:latin typeface="Times New Roman" panose="02020603050405020304" pitchFamily="18" charset="0"/>
                          <a:cs typeface="Times New Roman" panose="02020603050405020304" pitchFamily="18" charset="0"/>
                        </a:rPr>
                        <a:t>(тыс</a:t>
                      </a:r>
                      <a:r>
                        <a:rPr lang="ru-RU" sz="1000" b="1" dirty="0" smtClean="0">
                          <a:solidFill>
                            <a:schemeClr val="bg1"/>
                          </a:solidFill>
                          <a:effectLst/>
                          <a:latin typeface="Times New Roman" panose="02020603050405020304" pitchFamily="18" charset="0"/>
                          <a:cs typeface="Times New Roman" panose="02020603050405020304" pitchFamily="18" charset="0"/>
                        </a:rPr>
                        <a:t>. руб</a:t>
                      </a:r>
                      <a:r>
                        <a:rPr lang="ru-RU" sz="1000" b="1" dirty="0">
                          <a:solidFill>
                            <a:schemeClr val="bg1"/>
                          </a:solidFill>
                          <a:effectLst/>
                          <a:latin typeface="Times New Roman" panose="02020603050405020304" pitchFamily="18" charset="0"/>
                          <a:cs typeface="Times New Roman" panose="02020603050405020304" pitchFamily="18" charset="0"/>
                        </a:rPr>
                        <a:t>.).</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smtClean="0">
                          <a:solidFill>
                            <a:schemeClr val="bg1"/>
                          </a:solidFill>
                          <a:effectLst/>
                          <a:latin typeface="Times New Roman" panose="02020603050405020304" pitchFamily="18" charset="0"/>
                          <a:cs typeface="Times New Roman" panose="02020603050405020304" pitchFamily="18" charset="0"/>
                        </a:rPr>
                        <a:t>2024 </a:t>
                      </a:r>
                      <a:r>
                        <a:rPr lang="ru-RU" sz="1000" b="1" dirty="0">
                          <a:solidFill>
                            <a:schemeClr val="bg1"/>
                          </a:solidFill>
                          <a:effectLst/>
                          <a:latin typeface="Times New Roman" panose="02020603050405020304" pitchFamily="18" charset="0"/>
                          <a:cs typeface="Times New Roman" panose="02020603050405020304" pitchFamily="18" charset="0"/>
                        </a:rPr>
                        <a:t>г. структура, %</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a:solidFill>
                            <a:schemeClr val="bg1"/>
                          </a:solidFill>
                          <a:effectLst/>
                          <a:latin typeface="Times New Roman" panose="02020603050405020304" pitchFamily="18" charset="0"/>
                          <a:cs typeface="Times New Roman" panose="02020603050405020304" pitchFamily="18" charset="0"/>
                        </a:rPr>
                        <a:t>Прогноз на  </a:t>
                      </a:r>
                      <a:r>
                        <a:rPr lang="ru-RU" sz="1000" b="1" dirty="0" smtClean="0">
                          <a:solidFill>
                            <a:schemeClr val="bg1"/>
                          </a:solidFill>
                          <a:effectLst/>
                          <a:latin typeface="Times New Roman" panose="02020603050405020304" pitchFamily="18" charset="0"/>
                          <a:cs typeface="Times New Roman" panose="02020603050405020304" pitchFamily="18" charset="0"/>
                        </a:rPr>
                        <a:t>2025 </a:t>
                      </a:r>
                      <a:r>
                        <a:rPr lang="ru-RU" sz="1000" b="1" dirty="0">
                          <a:solidFill>
                            <a:schemeClr val="bg1"/>
                          </a:solidFill>
                          <a:effectLst/>
                          <a:latin typeface="Times New Roman" panose="02020603050405020304" pitchFamily="18" charset="0"/>
                          <a:cs typeface="Times New Roman" panose="02020603050405020304" pitchFamily="18" charset="0"/>
                        </a:rPr>
                        <a:t>год </a:t>
                      </a:r>
                      <a:r>
                        <a:rPr lang="ru-RU" sz="1000" b="1" dirty="0" smtClean="0">
                          <a:solidFill>
                            <a:schemeClr val="bg1"/>
                          </a:solidFill>
                          <a:effectLst/>
                          <a:latin typeface="Times New Roman" panose="02020603050405020304" pitchFamily="18" charset="0"/>
                          <a:cs typeface="Times New Roman" panose="02020603050405020304" pitchFamily="18" charset="0"/>
                        </a:rPr>
                        <a:t>           (</a:t>
                      </a:r>
                      <a:r>
                        <a:rPr lang="ru-RU" sz="1000" b="1" dirty="0">
                          <a:solidFill>
                            <a:schemeClr val="bg1"/>
                          </a:solidFill>
                          <a:effectLst/>
                          <a:latin typeface="Times New Roman" panose="02020603050405020304" pitchFamily="18" charset="0"/>
                          <a:cs typeface="Times New Roman" panose="02020603050405020304" pitchFamily="18" charset="0"/>
                        </a:rPr>
                        <a:t>тыс</a:t>
                      </a:r>
                      <a:r>
                        <a:rPr lang="ru-RU" sz="1000" b="1" dirty="0" smtClean="0">
                          <a:solidFill>
                            <a:schemeClr val="bg1"/>
                          </a:solidFill>
                          <a:effectLst/>
                          <a:latin typeface="Times New Roman" panose="02020603050405020304" pitchFamily="18" charset="0"/>
                          <a:cs typeface="Times New Roman" panose="02020603050405020304" pitchFamily="18" charset="0"/>
                        </a:rPr>
                        <a:t>. руб</a:t>
                      </a:r>
                      <a:r>
                        <a:rPr lang="ru-RU" sz="1000" b="1" dirty="0">
                          <a:solidFill>
                            <a:schemeClr val="bg1"/>
                          </a:solidFill>
                          <a:effectLst/>
                          <a:latin typeface="Times New Roman" panose="02020603050405020304" pitchFamily="18" charset="0"/>
                          <a:cs typeface="Times New Roman" panose="02020603050405020304" pitchFamily="18" charset="0"/>
                        </a:rPr>
                        <a:t>.)</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000" b="1" dirty="0" smtClean="0">
                          <a:solidFill>
                            <a:schemeClr val="bg1"/>
                          </a:solidFill>
                          <a:effectLst/>
                          <a:latin typeface="Times New Roman" panose="02020603050405020304" pitchFamily="18" charset="0"/>
                          <a:cs typeface="Times New Roman" panose="02020603050405020304" pitchFamily="18" charset="0"/>
                        </a:rPr>
                        <a:t>2025 </a:t>
                      </a:r>
                      <a:r>
                        <a:rPr lang="ru-RU" sz="1000" b="1" dirty="0">
                          <a:solidFill>
                            <a:schemeClr val="bg1"/>
                          </a:solidFill>
                          <a:effectLst/>
                          <a:latin typeface="Times New Roman" panose="02020603050405020304" pitchFamily="18" charset="0"/>
                          <a:cs typeface="Times New Roman" panose="02020603050405020304" pitchFamily="18" charset="0"/>
                        </a:rPr>
                        <a:t>г. структура, %</a:t>
                      </a:r>
                      <a:endParaRPr lang="ru-RU" sz="1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extLst>
                  <a:ext uri="{0D108BD9-81ED-4DB2-BD59-A6C34878D82A}">
                    <a16:rowId xmlns="" xmlns:a16="http://schemas.microsoft.com/office/drawing/2014/main" val="2506459021"/>
                  </a:ext>
                </a:extLst>
              </a:tr>
              <a:tr h="587456">
                <a:tc>
                  <a:txBody>
                    <a:bodyPr/>
                    <a:lstStyle/>
                    <a:p>
                      <a:pPr algn="ctr">
                        <a:lnSpc>
                          <a:spcPct val="115000"/>
                        </a:lnSpc>
                        <a:spcAft>
                          <a:spcPts val="0"/>
                        </a:spcAft>
                      </a:pPr>
                      <a:r>
                        <a:rPr lang="ru-RU" sz="1400" b="1" dirty="0" smtClean="0">
                          <a:solidFill>
                            <a:schemeClr val="bg1"/>
                          </a:solidFill>
                          <a:effectLst/>
                          <a:latin typeface="Times New Roman" panose="02020603050405020304" pitchFamily="18" charset="0"/>
                          <a:cs typeface="Times New Roman" panose="02020603050405020304" pitchFamily="18" charset="0"/>
                        </a:rPr>
                        <a:t> </a:t>
                      </a:r>
                      <a:r>
                        <a:rPr lang="ru-RU" sz="1400" b="1" dirty="0">
                          <a:solidFill>
                            <a:schemeClr val="bg1"/>
                          </a:solidFill>
                          <a:effectLst/>
                          <a:latin typeface="Times New Roman" panose="02020603050405020304" pitchFamily="18" charset="0"/>
                          <a:cs typeface="Times New Roman" panose="02020603050405020304" pitchFamily="18" charset="0"/>
                        </a:rPr>
                        <a:t>Доходы, в том числе:</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156 063,8</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113 959,3</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88</a:t>
                      </a:r>
                      <a:r>
                        <a:rPr lang="ru-RU" sz="1200" b="1"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750,2</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77 636,9</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79 066,7</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extLst>
                  <a:ext uri="{0D108BD9-81ED-4DB2-BD59-A6C34878D82A}">
                    <a16:rowId xmlns="" xmlns:a16="http://schemas.microsoft.com/office/drawing/2014/main" val="3120762998"/>
                  </a:ext>
                </a:extLst>
              </a:tr>
              <a:tr h="881183">
                <a:tc>
                  <a:txBody>
                    <a:bodyPr/>
                    <a:lstStyle/>
                    <a:p>
                      <a:pPr algn="ctr">
                        <a:lnSpc>
                          <a:spcPct val="115000"/>
                        </a:lnSpc>
                        <a:spcAft>
                          <a:spcPts val="0"/>
                        </a:spcAft>
                      </a:pPr>
                      <a:r>
                        <a:rPr lang="ru-RU" sz="1400" b="1" i="0" dirty="0" smtClean="0">
                          <a:solidFill>
                            <a:schemeClr val="bg1"/>
                          </a:solidFill>
                          <a:effectLst/>
                          <a:latin typeface="Times New Roman" panose="02020603050405020304" pitchFamily="18" charset="0"/>
                          <a:cs typeface="Times New Roman" panose="02020603050405020304" pitchFamily="18" charset="0"/>
                        </a:rPr>
                        <a:t>1). Налоговые </a:t>
                      </a:r>
                      <a:r>
                        <a:rPr lang="ru-RU" sz="1400" b="1" i="0" dirty="0">
                          <a:solidFill>
                            <a:schemeClr val="bg1"/>
                          </a:solidFill>
                          <a:effectLst/>
                          <a:latin typeface="Times New Roman" panose="02020603050405020304" pitchFamily="18" charset="0"/>
                          <a:cs typeface="Times New Roman" panose="02020603050405020304" pitchFamily="18" charset="0"/>
                        </a:rPr>
                        <a:t>и </a:t>
                      </a:r>
                      <a:r>
                        <a:rPr lang="ru-RU" sz="1400" b="1" i="0" dirty="0" smtClean="0">
                          <a:solidFill>
                            <a:schemeClr val="bg1"/>
                          </a:solidFill>
                          <a:effectLst/>
                          <a:latin typeface="Times New Roman" panose="02020603050405020304" pitchFamily="18" charset="0"/>
                          <a:cs typeface="Times New Roman" panose="02020603050405020304" pitchFamily="18" charset="0"/>
                        </a:rPr>
                        <a:t>неналоговые</a:t>
                      </a:r>
                      <a:endParaRPr lang="ru-RU" sz="14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41 455,6</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26,6</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56 685,0</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49,7</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38 800,0</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43,7</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38 471,6</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49,6</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39 613,6</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i="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50,1</a:t>
                      </a:r>
                      <a:endParaRPr lang="ru-RU" sz="1200" b="1"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extLst>
                  <a:ext uri="{0D108BD9-81ED-4DB2-BD59-A6C34878D82A}">
                    <a16:rowId xmlns="" xmlns:a16="http://schemas.microsoft.com/office/drawing/2014/main" val="1373106000"/>
                  </a:ext>
                </a:extLst>
              </a:tr>
              <a:tr h="881183">
                <a:tc>
                  <a:txBody>
                    <a:bodyPr/>
                    <a:lstStyle/>
                    <a:p>
                      <a:pPr algn="ctr">
                        <a:lnSpc>
                          <a:spcPct val="115000"/>
                        </a:lnSpc>
                        <a:spcAft>
                          <a:spcPts val="0"/>
                        </a:spcAft>
                      </a:pPr>
                      <a:r>
                        <a:rPr lang="ru-RU" sz="1400" dirty="0" smtClean="0">
                          <a:solidFill>
                            <a:schemeClr val="bg1"/>
                          </a:solidFill>
                          <a:effectLst/>
                          <a:latin typeface="Times New Roman" panose="02020603050405020304" pitchFamily="18" charset="0"/>
                          <a:cs typeface="Times New Roman" panose="02020603050405020304" pitchFamily="18" charset="0"/>
                        </a:rPr>
                        <a:t>2). Безвозмездные поступления от других бюджетов РФ</a:t>
                      </a:r>
                      <a:endParaRPr lang="ru-RU"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b"/>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114 608,2</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73,4</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57 274,3</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53,3</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49 950,2</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56,3</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39 165,3</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50,4</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39 453,1</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tc>
                  <a:txBody>
                    <a:bodyPr/>
                    <a:lstStyle/>
                    <a:p>
                      <a:pPr algn="ctr">
                        <a:lnSpc>
                          <a:spcPct val="115000"/>
                        </a:lnSpc>
                        <a:spcAft>
                          <a:spcPts val="0"/>
                        </a:spcAft>
                      </a:pPr>
                      <a:r>
                        <a:rPr lang="ru-RU" sz="1200" b="1"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49,9</a:t>
                      </a:r>
                      <a:endParaRPr lang="ru-RU"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13" marR="39713" marT="0" marB="0" anchor="ctr"/>
                </a:tc>
                <a:extLst>
                  <a:ext uri="{0D108BD9-81ED-4DB2-BD59-A6C34878D82A}">
                    <a16:rowId xmlns="" xmlns:a16="http://schemas.microsoft.com/office/drawing/2014/main" val="1631075288"/>
                  </a:ext>
                </a:extLst>
              </a:tr>
            </a:tbl>
          </a:graphicData>
        </a:graphic>
      </p:graphicFrame>
    </p:spTree>
    <p:extLst>
      <p:ext uri="{BB962C8B-B14F-4D97-AF65-F5344CB8AC3E}">
        <p14:creationId xmlns:p14="http://schemas.microsoft.com/office/powerpoint/2010/main" val="120804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flipH="1">
            <a:off x="1443038" y="1064418"/>
            <a:ext cx="6486525" cy="707232"/>
          </a:xfrm>
        </p:spPr>
        <p:txBody>
          <a:bodyPr>
            <a:normAutofit fontScale="90000"/>
          </a:bodyPr>
          <a:lstStyle/>
          <a:p>
            <a:pPr algn="ctr"/>
            <a:r>
              <a:rPr lang="ru-RU" sz="2400" dirty="0" smtClean="0">
                <a:solidFill>
                  <a:schemeClr val="tx2">
                    <a:lumMod val="75000"/>
                  </a:schemeClr>
                </a:solidFill>
                <a:latin typeface="Times New Roman" panose="02020603050405020304" pitchFamily="18" charset="0"/>
                <a:cs typeface="Times New Roman" panose="02020603050405020304" pitchFamily="18" charset="0"/>
              </a:rPr>
              <a:t>Информация о расходной части бюджета  Пудостьского сельского поселения по разделам и подразделам классификации расходов</a:t>
            </a:r>
            <a:endParaRPr lang="ru-RU" dirty="0">
              <a:solidFill>
                <a:schemeClr val="tx2">
                  <a:lumMod val="7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33585111"/>
              </p:ext>
            </p:extLst>
          </p:nvPr>
        </p:nvGraphicFramePr>
        <p:xfrm>
          <a:off x="179512" y="1771650"/>
          <a:ext cx="8712968" cy="4954747"/>
        </p:xfrm>
        <a:graphic>
          <a:graphicData uri="http://schemas.openxmlformats.org/drawingml/2006/table">
            <a:tbl>
              <a:tblPr firstRow="1" bandRow="1">
                <a:tableStyleId>{5C22544A-7EE6-4342-B048-85BDC9FD1C3A}</a:tableStyleId>
              </a:tblPr>
              <a:tblGrid>
                <a:gridCol w="3440269">
                  <a:extLst>
                    <a:ext uri="{9D8B030D-6E8A-4147-A177-3AD203B41FA5}">
                      <a16:colId xmlns="" xmlns:a16="http://schemas.microsoft.com/office/drawing/2014/main" val="968434193"/>
                    </a:ext>
                  </a:extLst>
                </a:gridCol>
                <a:gridCol w="1024466"/>
                <a:gridCol w="1024466"/>
                <a:gridCol w="1109980">
                  <a:extLst>
                    <a:ext uri="{9D8B030D-6E8A-4147-A177-3AD203B41FA5}">
                      <a16:colId xmlns="" xmlns:a16="http://schemas.microsoft.com/office/drawing/2014/main" val="1250145934"/>
                    </a:ext>
                  </a:extLst>
                </a:gridCol>
                <a:gridCol w="1093338"/>
                <a:gridCol w="1020449"/>
              </a:tblGrid>
              <a:tr h="936104">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Наименование показателя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Отчетный  </a:t>
                      </a:r>
                      <a:r>
                        <a:rPr lang="ru-RU" sz="1400" dirty="0" smtClean="0">
                          <a:solidFill>
                            <a:schemeClr val="bg1"/>
                          </a:solidFill>
                          <a:latin typeface="Times New Roman" panose="02020603050405020304" pitchFamily="18" charset="0"/>
                          <a:cs typeface="Times New Roman" panose="02020603050405020304" pitchFamily="18" charset="0"/>
                        </a:rPr>
                        <a:t>2021 </a:t>
                      </a:r>
                      <a:r>
                        <a:rPr lang="ru-RU" sz="1400" dirty="0" smtClean="0">
                          <a:solidFill>
                            <a:schemeClr val="bg1"/>
                          </a:solidFill>
                          <a:latin typeface="Times New Roman" panose="02020603050405020304" pitchFamily="18" charset="0"/>
                          <a:cs typeface="Times New Roman" panose="02020603050405020304" pitchFamily="18" charset="0"/>
                        </a:rPr>
                        <a:t>год (тыс. руб.)</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Плановые значения в текущем</a:t>
                      </a:r>
                      <a:r>
                        <a:rPr lang="ru-RU" sz="1400" baseline="0" dirty="0" smtClean="0">
                          <a:solidFill>
                            <a:schemeClr val="bg1"/>
                          </a:solidFill>
                          <a:latin typeface="Times New Roman" panose="02020603050405020304" pitchFamily="18" charset="0"/>
                          <a:cs typeface="Times New Roman" panose="02020603050405020304" pitchFamily="18" charset="0"/>
                        </a:rPr>
                        <a:t> </a:t>
                      </a:r>
                      <a:r>
                        <a:rPr lang="ru-RU" sz="1400" baseline="0" dirty="0" smtClean="0">
                          <a:solidFill>
                            <a:schemeClr val="bg1"/>
                          </a:solidFill>
                          <a:latin typeface="Times New Roman" panose="02020603050405020304" pitchFamily="18" charset="0"/>
                          <a:cs typeface="Times New Roman" panose="02020603050405020304" pitchFamily="18" charset="0"/>
                        </a:rPr>
                        <a:t>2022 </a:t>
                      </a:r>
                      <a:r>
                        <a:rPr lang="ru-RU" sz="1400" baseline="0" dirty="0" smtClean="0">
                          <a:solidFill>
                            <a:schemeClr val="bg1"/>
                          </a:solidFill>
                          <a:latin typeface="Times New Roman" panose="02020603050405020304" pitchFamily="18" charset="0"/>
                          <a:cs typeface="Times New Roman" panose="02020603050405020304" pitchFamily="18" charset="0"/>
                        </a:rPr>
                        <a:t>г. (тыс. руб.)</a:t>
                      </a:r>
                      <a:endParaRPr lang="ru-RU" sz="14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bg1"/>
                          </a:solidFill>
                          <a:latin typeface="Times New Roman" panose="02020603050405020304" pitchFamily="18" charset="0"/>
                          <a:cs typeface="Times New Roman" panose="02020603050405020304" pitchFamily="18" charset="0"/>
                        </a:rPr>
                        <a:t>Бюджет на  </a:t>
                      </a:r>
                      <a:r>
                        <a:rPr lang="ru-RU" sz="1400" dirty="0" smtClean="0">
                          <a:solidFill>
                            <a:schemeClr val="bg1"/>
                          </a:solidFill>
                          <a:latin typeface="Times New Roman" panose="02020603050405020304" pitchFamily="18" charset="0"/>
                          <a:cs typeface="Times New Roman" panose="02020603050405020304" pitchFamily="18" charset="0"/>
                        </a:rPr>
                        <a:t>2023 </a:t>
                      </a:r>
                      <a:r>
                        <a:rPr lang="ru-RU" sz="1400" dirty="0" smtClean="0">
                          <a:solidFill>
                            <a:schemeClr val="bg1"/>
                          </a:solidFill>
                          <a:latin typeface="Times New Roman" panose="02020603050405020304" pitchFamily="18" charset="0"/>
                          <a:cs typeface="Times New Roman" panose="02020603050405020304" pitchFamily="18" charset="0"/>
                        </a:rPr>
                        <a:t>г.</a:t>
                      </a:r>
                      <a:endParaRPr lang="en-US"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(тыс. руб.)</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Бюджет на  </a:t>
                      </a:r>
                      <a:r>
                        <a:rPr lang="ru-RU" sz="1400" dirty="0" smtClean="0">
                          <a:solidFill>
                            <a:schemeClr val="bg1"/>
                          </a:solidFill>
                          <a:latin typeface="Times New Roman" panose="02020603050405020304" pitchFamily="18" charset="0"/>
                          <a:cs typeface="Times New Roman" panose="02020603050405020304" pitchFamily="18" charset="0"/>
                        </a:rPr>
                        <a:t>2024 </a:t>
                      </a:r>
                      <a:r>
                        <a:rPr lang="ru-RU" sz="1400" dirty="0" smtClean="0">
                          <a:solidFill>
                            <a:schemeClr val="bg1"/>
                          </a:solidFill>
                          <a:latin typeface="Times New Roman" panose="02020603050405020304" pitchFamily="18" charset="0"/>
                          <a:cs typeface="Times New Roman" panose="02020603050405020304" pitchFamily="18" charset="0"/>
                        </a:rPr>
                        <a:t>г.</a:t>
                      </a:r>
                      <a:endParaRPr lang="en-US" sz="1400" dirty="0" smtClean="0">
                        <a:solidFill>
                          <a:schemeClr val="bg1"/>
                        </a:solidFill>
                        <a:latin typeface="Times New Roman" panose="02020603050405020304" pitchFamily="18" charset="0"/>
                        <a:cs typeface="Times New Roman" panose="02020603050405020304" pitchFamily="18" charset="0"/>
                      </a:endParaRPr>
                    </a:p>
                    <a:p>
                      <a:pPr algn="ctr"/>
                      <a:r>
                        <a:rPr lang="ru-RU" sz="1400" dirty="0" smtClean="0">
                          <a:solidFill>
                            <a:schemeClr val="bg1"/>
                          </a:solidFill>
                          <a:latin typeface="Times New Roman" panose="02020603050405020304" pitchFamily="18" charset="0"/>
                          <a:cs typeface="Times New Roman" panose="02020603050405020304" pitchFamily="18" charset="0"/>
                        </a:rPr>
                        <a:t>(тыс. руб.)</a:t>
                      </a:r>
                    </a:p>
                    <a:p>
                      <a:pPr algn="ctr"/>
                      <a:endParaRPr lang="ru-RU" sz="14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Бюджет на  </a:t>
                      </a:r>
                      <a:r>
                        <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2025 </a:t>
                      </a:r>
                      <a:r>
                        <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г.</a:t>
                      </a:r>
                      <a:endParaRPr kumimoji="0" lang="en-US"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a:t>
                      </a:r>
                    </a:p>
                    <a:p>
                      <a:pPr algn="ctr"/>
                      <a:endParaRPr lang="ru-RU" sz="14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12469523"/>
                  </a:ext>
                </a:extLst>
              </a:tr>
              <a:tr h="377954">
                <a:tc>
                  <a:txBody>
                    <a:bodyPr/>
                    <a:lstStyle/>
                    <a:p>
                      <a:pPr algn="ctr" fontAlgn="b"/>
                      <a:r>
                        <a:rPr lang="ru-RU" sz="1400" b="1" i="0" u="none" strike="noStrike" dirty="0">
                          <a:effectLst/>
                          <a:latin typeface="Times New Roman" panose="02020603050405020304" pitchFamily="18" charset="0"/>
                          <a:cs typeface="Times New Roman" panose="02020603050405020304" pitchFamily="18" charset="0"/>
                        </a:rPr>
                        <a:t>Общегосударственные </a:t>
                      </a:r>
                      <a:r>
                        <a:rPr lang="ru-RU" sz="1400" b="1" i="0" u="none" strike="noStrike" dirty="0" smtClean="0">
                          <a:effectLst/>
                          <a:latin typeface="Times New Roman" panose="02020603050405020304" pitchFamily="18" charset="0"/>
                          <a:cs typeface="Times New Roman" panose="02020603050405020304" pitchFamily="18" charset="0"/>
                        </a:rPr>
                        <a:t>вопросы</a:t>
                      </a:r>
                      <a:endParaRPr lang="ru-RU" sz="1400" b="1" i="0" u="none" strike="noStrike" dirty="0">
                        <a:effectLst/>
                        <a:latin typeface="Times New Roman" panose="02020603050405020304" pitchFamily="18" charset="0"/>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18 779,5</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19 867,4</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20 464,7</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19 810,6</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19 833,0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74221484"/>
                  </a:ext>
                </a:extLst>
              </a:tr>
              <a:tr h="360040">
                <a:tc>
                  <a:txBody>
                    <a:bodyPr/>
                    <a:lstStyle/>
                    <a:p>
                      <a:pPr algn="ctr" fontAlgn="b"/>
                      <a:r>
                        <a:rPr lang="ru-RU" sz="1400" b="1" i="0" u="none" strike="noStrike" dirty="0">
                          <a:effectLst/>
                          <a:latin typeface="Times New Roman" panose="02020603050405020304" pitchFamily="18" charset="0"/>
                        </a:rPr>
                        <a:t>Национальная </a:t>
                      </a:r>
                      <a:r>
                        <a:rPr lang="ru-RU" sz="1400" b="1" i="0" u="none" strike="noStrike" dirty="0" smtClean="0">
                          <a:effectLst/>
                          <a:latin typeface="Times New Roman" panose="02020603050405020304" pitchFamily="18" charset="0"/>
                        </a:rPr>
                        <a:t>оборона</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594,7</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579,2</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599,1</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619,8</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46481672"/>
                  </a:ext>
                </a:extLst>
              </a:tr>
              <a:tr h="576064">
                <a:tc>
                  <a:txBody>
                    <a:bodyPr/>
                    <a:lstStyle/>
                    <a:p>
                      <a:pPr algn="ctr" fontAlgn="b"/>
                      <a:r>
                        <a:rPr lang="ru-RU" sz="1400" b="1" i="0" u="none" strike="noStrike" dirty="0">
                          <a:effectLst/>
                          <a:latin typeface="Times New Roman" panose="02020603050405020304" pitchFamily="18" charset="0"/>
                        </a:rPr>
                        <a:t>Национальная безопасность и правоохранительная </a:t>
                      </a:r>
                      <a:r>
                        <a:rPr lang="ru-RU" sz="1400" b="1" i="0" u="none" strike="noStrike" dirty="0" smtClean="0">
                          <a:effectLst/>
                          <a:latin typeface="Times New Roman" panose="02020603050405020304" pitchFamily="18" charset="0"/>
                        </a:rPr>
                        <a:t>деятельность</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169,9</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228,3</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670,0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670,0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670,0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33549016"/>
                  </a:ext>
                </a:extLst>
              </a:tr>
              <a:tr h="36088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effectLst/>
                          <a:latin typeface="Times New Roman" panose="02020603050405020304" pitchFamily="18" charset="0"/>
                        </a:rPr>
                        <a:t>Национальная экономика</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23 332,1</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18 038,0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14 100,0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9</a:t>
                      </a:r>
                      <a:r>
                        <a:rPr lang="ru-RU" sz="1400" b="1" i="0" u="none" strike="noStrike" baseline="0" dirty="0" smtClean="0">
                          <a:effectLst/>
                          <a:latin typeface="Times New Roman" panose="02020603050405020304" pitchFamily="18" charset="0"/>
                        </a:rPr>
                        <a:t> 280,0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9 280,0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ctr" fontAlgn="b"/>
                      <a:r>
                        <a:rPr lang="ru-RU" sz="1400" b="1" i="0" u="none" strike="noStrike" dirty="0" smtClean="0">
                          <a:effectLst/>
                          <a:latin typeface="Times New Roman" panose="02020603050405020304" pitchFamily="18" charset="0"/>
                        </a:rPr>
                        <a:t>Жилищно-коммунальное хозяйство</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64 026,7</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21 858,2</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19 100,0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16 370,0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16 370,0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ctr" fontAlgn="b"/>
                      <a:r>
                        <a:rPr lang="ru-RU" sz="1400" b="1" i="0" u="none" strike="noStrike" dirty="0" smtClean="0">
                          <a:effectLst/>
                          <a:latin typeface="Times New Roman" panose="02020603050405020304" pitchFamily="18" charset="0"/>
                        </a:rPr>
                        <a:t>Образование</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1 000,3</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1 072,4</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1 000,0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1 000,0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1 000,0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2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400" b="1" i="0" u="none" strike="noStrike" dirty="0" smtClean="0">
                          <a:effectLst/>
                          <a:latin typeface="Times New Roman" panose="02020603050405020304" pitchFamily="18" charset="0"/>
                        </a:rPr>
                        <a:t>Культура, кинематография, средства массовой информации</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27 684,8</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30</a:t>
                      </a:r>
                      <a:r>
                        <a:rPr lang="ru-RU" sz="1400" b="1" i="0" u="none" strike="noStrike" baseline="0" dirty="0" smtClean="0">
                          <a:effectLst/>
                          <a:latin typeface="Times New Roman" panose="02020603050405020304" pitchFamily="18" charset="0"/>
                        </a:rPr>
                        <a:t> 650,0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31 400,0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26 460,0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26 460,0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224">
                <a:tc>
                  <a:txBody>
                    <a:bodyPr/>
                    <a:lstStyle/>
                    <a:p>
                      <a:pPr algn="ctr" fontAlgn="b"/>
                      <a:r>
                        <a:rPr lang="ru-RU" sz="1400" b="1" i="0" u="none" strike="noStrike" dirty="0" smtClean="0">
                          <a:effectLst/>
                          <a:latin typeface="Times New Roman" panose="02020603050405020304" pitchFamily="18" charset="0"/>
                        </a:rPr>
                        <a:t>Социальная политика</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1 180,1</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1 304,7</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130,5</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ctr" fontAlgn="b"/>
                      <a:r>
                        <a:rPr lang="ru-RU" sz="1400" b="1" i="0" u="none" strike="noStrike" dirty="0" smtClean="0">
                          <a:effectLst/>
                          <a:latin typeface="Times New Roman" panose="02020603050405020304" pitchFamily="18" charset="0"/>
                        </a:rPr>
                        <a:t>Физическая культура</a:t>
                      </a:r>
                      <a:r>
                        <a:rPr lang="ru-RU" sz="1400" b="1" i="0" u="none" strike="noStrike" baseline="0" dirty="0" smtClean="0">
                          <a:effectLst/>
                          <a:latin typeface="Times New Roman" panose="02020603050405020304" pitchFamily="18" charset="0"/>
                        </a:rPr>
                        <a:t> и спорт</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3 067,7</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21 550,0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2 810,0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3 000,0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3 000,0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213">
                <a:tc>
                  <a:txBody>
                    <a:bodyPr/>
                    <a:lstStyle/>
                    <a:p>
                      <a:pPr algn="ctr" fontAlgn="b"/>
                      <a:r>
                        <a:rPr lang="ru-RU" sz="1400" b="1" i="0" u="none" strike="noStrike" dirty="0" smtClean="0">
                          <a:effectLst/>
                          <a:latin typeface="Times New Roman" panose="02020603050405020304" pitchFamily="18" charset="0"/>
                        </a:rPr>
                        <a:t>ВСЕГО</a:t>
                      </a:r>
                      <a:r>
                        <a:rPr lang="ru-RU" sz="1400" b="1" i="0" u="none" strike="noStrike" baseline="0" dirty="0" smtClean="0">
                          <a:effectLst/>
                          <a:latin typeface="Times New Roman" panose="02020603050405020304" pitchFamily="18" charset="0"/>
                        </a:rPr>
                        <a:t> РАСХОДОВ</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139 835,8</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115 148,2</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90 274,3</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77 210,4</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400" b="1" i="0" u="none" strike="noStrike" dirty="0" smtClean="0">
                          <a:effectLst/>
                          <a:latin typeface="Times New Roman" panose="02020603050405020304" pitchFamily="18" charset="0"/>
                        </a:rPr>
                        <a:t>76 613,0</a:t>
                      </a:r>
                      <a:endParaRPr lang="ru-RU" sz="14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3270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flipH="1">
            <a:off x="1443036" y="620688"/>
            <a:ext cx="6486525" cy="2016224"/>
          </a:xfrm>
        </p:spPr>
        <p:txBody>
          <a:bodyPr>
            <a:normAutofit/>
          </a:bodyPr>
          <a:lstStyle/>
          <a:p>
            <a:pPr algn="ctr"/>
            <a:r>
              <a:rPr lang="ru-RU" sz="2400" dirty="0" smtClean="0">
                <a:solidFill>
                  <a:schemeClr val="tx2">
                    <a:lumMod val="75000"/>
                  </a:schemeClr>
                </a:solidFill>
                <a:latin typeface="Times New Roman" panose="02020603050405020304" pitchFamily="18" charset="0"/>
                <a:cs typeface="Times New Roman" panose="02020603050405020304" pitchFamily="18" charset="0"/>
              </a:rPr>
              <a:t>Информация о расходной части бюджета  Пудостьского сельского поселения  по муниципальной программе на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2023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год и плановый период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2024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и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2025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годов</a:t>
            </a:r>
            <a:endParaRPr lang="ru-RU" dirty="0">
              <a:solidFill>
                <a:schemeClr val="tx2">
                  <a:lumMod val="75000"/>
                </a:schemeClr>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7202956"/>
              </p:ext>
            </p:extLst>
          </p:nvPr>
        </p:nvGraphicFramePr>
        <p:xfrm>
          <a:off x="107504" y="2852936"/>
          <a:ext cx="8856984" cy="2736304"/>
        </p:xfrm>
        <a:graphic>
          <a:graphicData uri="http://schemas.openxmlformats.org/drawingml/2006/table">
            <a:tbl>
              <a:tblPr firstRow="1" bandRow="1">
                <a:tableStyleId>{5C22544A-7EE6-4342-B048-85BDC9FD1C3A}</a:tableStyleId>
              </a:tblPr>
              <a:tblGrid>
                <a:gridCol w="4824536">
                  <a:extLst>
                    <a:ext uri="{9D8B030D-6E8A-4147-A177-3AD203B41FA5}">
                      <a16:colId xmlns="" xmlns:a16="http://schemas.microsoft.com/office/drawing/2014/main" val="968434193"/>
                    </a:ext>
                  </a:extLst>
                </a:gridCol>
                <a:gridCol w="1368152">
                  <a:extLst>
                    <a:ext uri="{9D8B030D-6E8A-4147-A177-3AD203B41FA5}">
                      <a16:colId xmlns="" xmlns:a16="http://schemas.microsoft.com/office/drawing/2014/main" val="1250145934"/>
                    </a:ext>
                  </a:extLst>
                </a:gridCol>
                <a:gridCol w="1296144"/>
                <a:gridCol w="1368152"/>
              </a:tblGrid>
              <a:tr h="1782999">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Наименование муниципальной </a:t>
                      </a:r>
                    </a:p>
                    <a:p>
                      <a:pPr algn="ctr"/>
                      <a:r>
                        <a:rPr lang="ru-RU" sz="1600" dirty="0" smtClean="0">
                          <a:solidFill>
                            <a:schemeClr val="bg1"/>
                          </a:solidFill>
                          <a:latin typeface="Times New Roman" panose="02020603050405020304" pitchFamily="18" charset="0"/>
                          <a:cs typeface="Times New Roman" panose="02020603050405020304" pitchFamily="18" charset="0"/>
                        </a:rPr>
                        <a:t>программы</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dirty="0" smtClean="0">
                          <a:solidFill>
                            <a:schemeClr val="bg1"/>
                          </a:solidFill>
                          <a:latin typeface="Times New Roman" panose="02020603050405020304" pitchFamily="18" charset="0"/>
                          <a:cs typeface="Times New Roman" panose="02020603050405020304" pitchFamily="18" charset="0"/>
                        </a:rPr>
                        <a:t>Бюджет на  </a:t>
                      </a:r>
                      <a:r>
                        <a:rPr lang="ru-RU" sz="1600" dirty="0" smtClean="0">
                          <a:solidFill>
                            <a:schemeClr val="bg1"/>
                          </a:solidFill>
                          <a:latin typeface="Times New Roman" panose="02020603050405020304" pitchFamily="18" charset="0"/>
                          <a:cs typeface="Times New Roman" panose="02020603050405020304" pitchFamily="18" charset="0"/>
                        </a:rPr>
                        <a:t>2023 </a:t>
                      </a:r>
                      <a:r>
                        <a:rPr lang="ru-RU" sz="1600" dirty="0" smtClean="0">
                          <a:solidFill>
                            <a:schemeClr val="bg1"/>
                          </a:solidFill>
                          <a:latin typeface="Times New Roman" panose="02020603050405020304" pitchFamily="18" charset="0"/>
                          <a:cs typeface="Times New Roman" panose="02020603050405020304" pitchFamily="18" charset="0"/>
                        </a:rPr>
                        <a:t>г.</a:t>
                      </a:r>
                      <a:endParaRPr lang="en-US" sz="1600" dirty="0" smtClean="0">
                        <a:solidFill>
                          <a:schemeClr val="bg1"/>
                        </a:solidFill>
                        <a:latin typeface="Times New Roman" panose="02020603050405020304" pitchFamily="18" charset="0"/>
                        <a:cs typeface="Times New Roman" panose="02020603050405020304" pitchFamily="18" charset="0"/>
                      </a:endParaRPr>
                    </a:p>
                    <a:p>
                      <a:pPr algn="ctr"/>
                      <a:r>
                        <a:rPr lang="ru-RU" sz="1600" dirty="0" smtClean="0">
                          <a:solidFill>
                            <a:schemeClr val="bg1"/>
                          </a:solidFill>
                          <a:latin typeface="Times New Roman" panose="02020603050405020304" pitchFamily="18" charset="0"/>
                          <a:cs typeface="Times New Roman" panose="02020603050405020304" pitchFamily="18" charset="0"/>
                        </a:rPr>
                        <a:t>(тыс. руб.)</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600" dirty="0" smtClean="0">
                        <a:solidFill>
                          <a:schemeClr val="bg1"/>
                        </a:solidFill>
                        <a:latin typeface="Times New Roman" panose="02020603050405020304" pitchFamily="18" charset="0"/>
                        <a:cs typeface="Times New Roman" panose="02020603050405020304" pitchFamily="18" charset="0"/>
                      </a:endParaRPr>
                    </a:p>
                    <a:p>
                      <a:pPr algn="ctr"/>
                      <a:r>
                        <a:rPr lang="ru-RU" sz="1600" dirty="0" smtClean="0">
                          <a:solidFill>
                            <a:schemeClr val="bg1"/>
                          </a:solidFill>
                          <a:latin typeface="Times New Roman" panose="02020603050405020304" pitchFamily="18" charset="0"/>
                          <a:cs typeface="Times New Roman" panose="02020603050405020304" pitchFamily="18" charset="0"/>
                        </a:rPr>
                        <a:t>Бюджет на  </a:t>
                      </a:r>
                      <a:r>
                        <a:rPr lang="ru-RU" sz="1600" dirty="0" smtClean="0">
                          <a:solidFill>
                            <a:schemeClr val="bg1"/>
                          </a:solidFill>
                          <a:latin typeface="Times New Roman" panose="02020603050405020304" pitchFamily="18" charset="0"/>
                          <a:cs typeface="Times New Roman" panose="02020603050405020304" pitchFamily="18" charset="0"/>
                        </a:rPr>
                        <a:t>2024 </a:t>
                      </a:r>
                      <a:r>
                        <a:rPr lang="ru-RU" sz="1600" dirty="0" smtClean="0">
                          <a:solidFill>
                            <a:schemeClr val="bg1"/>
                          </a:solidFill>
                          <a:latin typeface="Times New Roman" panose="02020603050405020304" pitchFamily="18" charset="0"/>
                          <a:cs typeface="Times New Roman" panose="02020603050405020304" pitchFamily="18" charset="0"/>
                        </a:rPr>
                        <a:t>г.</a:t>
                      </a:r>
                      <a:endParaRPr lang="en-US" sz="1600" dirty="0" smtClean="0">
                        <a:solidFill>
                          <a:schemeClr val="bg1"/>
                        </a:solidFill>
                        <a:latin typeface="Times New Roman" panose="02020603050405020304" pitchFamily="18" charset="0"/>
                        <a:cs typeface="Times New Roman" panose="02020603050405020304" pitchFamily="18" charset="0"/>
                      </a:endParaRPr>
                    </a:p>
                    <a:p>
                      <a:pPr algn="ctr"/>
                      <a:r>
                        <a:rPr lang="ru-RU" sz="1600" dirty="0" smtClean="0">
                          <a:solidFill>
                            <a:schemeClr val="bg1"/>
                          </a:solidFill>
                          <a:latin typeface="Times New Roman" panose="02020603050405020304" pitchFamily="18" charset="0"/>
                          <a:cs typeface="Times New Roman" panose="02020603050405020304" pitchFamily="18" charset="0"/>
                        </a:rPr>
                        <a:t>(тыс. руб.)</a:t>
                      </a:r>
                    </a:p>
                    <a:p>
                      <a:pPr algn="ctr"/>
                      <a:endParaRPr lang="ru-RU" sz="16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Бюджет на  </a:t>
                      </a: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2025 </a:t>
                      </a: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г.</a:t>
                      </a:r>
                      <a:endPar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(тыс. руб.)</a:t>
                      </a:r>
                    </a:p>
                    <a:p>
                      <a:pPr algn="ctr"/>
                      <a:endParaRPr lang="ru-RU" sz="1600" dirty="0" smtClean="0">
                        <a:solidFill>
                          <a:schemeClr val="bg1"/>
                        </a:solidFill>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12469523"/>
                  </a:ext>
                </a:extLst>
              </a:tr>
              <a:tr h="953305">
                <a:tc>
                  <a:txBody>
                    <a:bodyPr/>
                    <a:lstStyle/>
                    <a:p>
                      <a:pPr algn="ctr" fontAlgn="b"/>
                      <a:r>
                        <a:rPr lang="ru-RU" sz="1600" dirty="0" smtClean="0">
                          <a:latin typeface="Times New Roman" panose="02020603050405020304" pitchFamily="18" charset="0"/>
                          <a:cs typeface="Times New Roman" panose="02020603050405020304" pitchFamily="18" charset="0"/>
                        </a:rPr>
                        <a:t>«</a:t>
                      </a:r>
                      <a:r>
                        <a:rPr lang="ru-RU" sz="1600" b="1" dirty="0" smtClean="0">
                          <a:latin typeface="Times New Roman" panose="02020603050405020304" pitchFamily="18" charset="0"/>
                          <a:cs typeface="Times New Roman" panose="02020603050405020304" pitchFamily="18" charset="0"/>
                        </a:rPr>
                        <a:t>Социально-экономическое развитие Пудостьского сельского поселения»</a:t>
                      </a:r>
                      <a:endParaRPr lang="ru-RU" sz="1600" b="1" i="0" u="none" strike="noStrike" dirty="0">
                        <a:effectLst/>
                        <a:latin typeface="Times New Roman" panose="02020603050405020304" pitchFamily="18" charset="0"/>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69 537,2</a:t>
                      </a:r>
                      <a:endParaRPr lang="ru-RU" sz="16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57 390,0</a:t>
                      </a:r>
                      <a:endParaRPr lang="ru-RU" sz="16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i="0" u="none" strike="noStrike" dirty="0" smtClean="0">
                          <a:effectLst/>
                          <a:latin typeface="Times New Roman" panose="02020603050405020304" pitchFamily="18" charset="0"/>
                        </a:rPr>
                        <a:t>57 390,0</a:t>
                      </a:r>
                      <a:endParaRPr lang="ru-RU" sz="1600" b="1" i="0" u="none" strike="noStrike" dirty="0">
                        <a:effectLst/>
                        <a:latin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74221484"/>
                  </a:ext>
                </a:extLst>
              </a:tr>
            </a:tbl>
          </a:graphicData>
        </a:graphic>
      </p:graphicFrame>
    </p:spTree>
    <p:extLst>
      <p:ext uri="{BB962C8B-B14F-4D97-AF65-F5344CB8AC3E}">
        <p14:creationId xmlns:p14="http://schemas.microsoft.com/office/powerpoint/2010/main" val="1041960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657049576"/>
              </p:ext>
            </p:extLst>
          </p:nvPr>
        </p:nvGraphicFramePr>
        <p:xfrm>
          <a:off x="179512" y="116632"/>
          <a:ext cx="7992888"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8303" y="4797152"/>
            <a:ext cx="9716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9"/>
          <a:stretch>
            <a:fillRect/>
          </a:stretch>
        </p:blipFill>
        <p:spPr>
          <a:xfrm>
            <a:off x="-3564904" y="-387424"/>
            <a:ext cx="4163929" cy="4651651"/>
          </a:xfrm>
          <a:prstGeom prst="rect">
            <a:avLst/>
          </a:prstGeom>
        </p:spPr>
      </p:pic>
    </p:spTree>
    <p:extLst>
      <p:ext uri="{BB962C8B-B14F-4D97-AF65-F5344CB8AC3E}">
        <p14:creationId xmlns:p14="http://schemas.microsoft.com/office/powerpoint/2010/main" val="374249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34577885"/>
              </p:ext>
            </p:extLst>
          </p:nvPr>
        </p:nvGraphicFramePr>
        <p:xfrm>
          <a:off x="179512" y="27746"/>
          <a:ext cx="8064896" cy="6669360"/>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7956376" y="4293095"/>
            <a:ext cx="1656183" cy="2369049"/>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24" y="692696"/>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42882830"/>
              </p:ext>
            </p:extLst>
          </p:nvPr>
        </p:nvGraphicFramePr>
        <p:xfrm>
          <a:off x="467544" y="116632"/>
          <a:ext cx="7560840" cy="6597352"/>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7765457" y="4005064"/>
            <a:ext cx="1403649" cy="1728192"/>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4296" y="476672"/>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44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763636152"/>
              </p:ext>
            </p:extLst>
          </p:nvPr>
        </p:nvGraphicFramePr>
        <p:xfrm>
          <a:off x="0" y="260648"/>
          <a:ext cx="8172400" cy="6408712"/>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8172400" y="4509120"/>
            <a:ext cx="1331640" cy="2169147"/>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4824" y="76470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979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93791210"/>
              </p:ext>
            </p:extLst>
          </p:nvPr>
        </p:nvGraphicFramePr>
        <p:xfrm>
          <a:off x="179512" y="260648"/>
          <a:ext cx="7992888"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3D-человек - Создать мем - Meme-arsenal.com"/>
          <p:cNvPicPr/>
          <p:nvPr/>
        </p:nvPicPr>
        <p:blipFill>
          <a:blip r:embed="rId8">
            <a:extLst>
              <a:ext uri="{28A0092B-C50C-407E-A947-70E740481C1C}">
                <a14:useLocalDpi xmlns:a14="http://schemas.microsoft.com/office/drawing/2010/main" val="0"/>
              </a:ext>
            </a:extLst>
          </a:blip>
          <a:srcRect/>
          <a:stretch>
            <a:fillRect/>
          </a:stretch>
        </p:blipFill>
        <p:spPr bwMode="auto">
          <a:xfrm>
            <a:off x="8172400" y="5157192"/>
            <a:ext cx="971600" cy="1512168"/>
          </a:xfrm>
          <a:prstGeom prst="rect">
            <a:avLst/>
          </a:prstGeom>
          <a:noFill/>
          <a:ln>
            <a:noFill/>
          </a:ln>
        </p:spPr>
      </p:pic>
      <p:pic>
        <p:nvPicPr>
          <p:cNvPr id="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9927" y="76470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700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21487587"/>
              </p:ext>
            </p:extLst>
          </p:nvPr>
        </p:nvGraphicFramePr>
        <p:xfrm>
          <a:off x="251520" y="314248"/>
          <a:ext cx="9721080" cy="6480720"/>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10379761" y="5157192"/>
            <a:ext cx="1331640" cy="1944216"/>
          </a:xfrm>
          <a:prstGeom prst="rect">
            <a:avLst/>
          </a:prstGeom>
          <a:noFill/>
          <a:ln>
            <a:noFill/>
          </a:ln>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744" y="344517"/>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61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3608" y="548680"/>
            <a:ext cx="7416825" cy="5724644"/>
          </a:xfrm>
          <a:prstGeom prst="rect">
            <a:avLst/>
          </a:prstGeom>
          <a:ln/>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4800" dirty="0" smtClean="0">
                <a:solidFill>
                  <a:schemeClr val="accent2">
                    <a:lumMod val="75000"/>
                  </a:schemeClr>
                </a:solidFill>
                <a:latin typeface="Times New Roman" panose="02020603050405020304" pitchFamily="18" charset="0"/>
                <a:cs typeface="Times New Roman" panose="02020603050405020304" pitchFamily="18" charset="0"/>
              </a:rPr>
              <a:t>БЮДЖЕТ ДЛЯ ГРАЖДАН     </a:t>
            </a:r>
            <a:r>
              <a:rPr lang="ru-RU" sz="4400" dirty="0" smtClean="0">
                <a:solidFill>
                  <a:schemeClr val="tx2"/>
                </a:solidFill>
                <a:latin typeface="Times New Roman" panose="02020603050405020304" pitchFamily="18" charset="0"/>
                <a:cs typeface="Times New Roman" panose="02020603050405020304" pitchFamily="18" charset="0"/>
              </a:rPr>
              <a:t>ПРОЕКТ БЮДЖЕТА</a:t>
            </a:r>
          </a:p>
          <a:p>
            <a:pPr algn="ctr"/>
            <a:r>
              <a:rPr lang="ru-RU" sz="4400" dirty="0" smtClean="0">
                <a:solidFill>
                  <a:schemeClr val="tx2"/>
                </a:solidFill>
                <a:latin typeface="Times New Roman" panose="02020603050405020304" pitchFamily="18" charset="0"/>
                <a:cs typeface="Times New Roman" panose="02020603050405020304" pitchFamily="18" charset="0"/>
              </a:rPr>
              <a:t>ПУДОСТЬСКОГО СЕЛЬСКОГО</a:t>
            </a:r>
          </a:p>
          <a:p>
            <a:pPr algn="ctr"/>
            <a:r>
              <a:rPr lang="ru-RU" sz="4400" dirty="0" smtClean="0">
                <a:solidFill>
                  <a:schemeClr val="tx2"/>
                </a:solidFill>
                <a:latin typeface="Times New Roman" panose="02020603050405020304" pitchFamily="18" charset="0"/>
                <a:cs typeface="Times New Roman" panose="02020603050405020304" pitchFamily="18" charset="0"/>
              </a:rPr>
              <a:t> ПОСЕЛЕНИЯ</a:t>
            </a:r>
          </a:p>
          <a:p>
            <a:pPr algn="ctr"/>
            <a:r>
              <a:rPr lang="ru-RU" sz="4400" dirty="0" smtClean="0">
                <a:solidFill>
                  <a:schemeClr val="tx2"/>
                </a:solidFill>
                <a:latin typeface="Times New Roman" panose="02020603050405020304" pitchFamily="18" charset="0"/>
                <a:cs typeface="Times New Roman" panose="02020603050405020304" pitchFamily="18" charset="0"/>
              </a:rPr>
              <a:t>НА </a:t>
            </a:r>
            <a:r>
              <a:rPr lang="ru-RU" sz="4400" dirty="0" smtClean="0">
                <a:solidFill>
                  <a:schemeClr val="tx2"/>
                </a:solidFill>
                <a:latin typeface="Times New Roman" panose="02020603050405020304" pitchFamily="18" charset="0"/>
                <a:cs typeface="Times New Roman" panose="02020603050405020304" pitchFamily="18" charset="0"/>
              </a:rPr>
              <a:t>202</a:t>
            </a:r>
            <a:r>
              <a:rPr lang="en-US" sz="4400" dirty="0" smtClean="0">
                <a:solidFill>
                  <a:schemeClr val="tx2"/>
                </a:solidFill>
                <a:latin typeface="Times New Roman" panose="02020603050405020304" pitchFamily="18" charset="0"/>
                <a:cs typeface="Times New Roman" panose="02020603050405020304" pitchFamily="18" charset="0"/>
              </a:rPr>
              <a:t>3</a:t>
            </a:r>
            <a:r>
              <a:rPr lang="ru-RU" sz="4400" dirty="0" smtClean="0">
                <a:solidFill>
                  <a:schemeClr val="tx2"/>
                </a:solidFill>
                <a:latin typeface="Times New Roman" panose="02020603050405020304" pitchFamily="18" charset="0"/>
                <a:cs typeface="Times New Roman" panose="02020603050405020304" pitchFamily="18" charset="0"/>
              </a:rPr>
              <a:t> </a:t>
            </a:r>
            <a:r>
              <a:rPr lang="ru-RU" sz="4400" dirty="0" smtClean="0">
                <a:solidFill>
                  <a:schemeClr val="tx2"/>
                </a:solidFill>
                <a:latin typeface="Times New Roman" panose="02020603050405020304" pitchFamily="18" charset="0"/>
                <a:cs typeface="Times New Roman" panose="02020603050405020304" pitchFamily="18" charset="0"/>
              </a:rPr>
              <a:t>ГОД</a:t>
            </a:r>
          </a:p>
          <a:p>
            <a:pPr algn="ctr"/>
            <a:r>
              <a:rPr lang="ru-RU" sz="4400" dirty="0" smtClean="0">
                <a:solidFill>
                  <a:schemeClr val="tx2"/>
                </a:solidFill>
                <a:latin typeface="Times New Roman" panose="02020603050405020304" pitchFamily="18" charset="0"/>
                <a:cs typeface="Times New Roman" panose="02020603050405020304" pitchFamily="18" charset="0"/>
              </a:rPr>
              <a:t>И  ПЛАНОВЫЙ ПЕРИОД</a:t>
            </a:r>
          </a:p>
          <a:p>
            <a:pPr algn="ctr"/>
            <a:r>
              <a:rPr lang="ru-RU" sz="4400" dirty="0" smtClean="0">
                <a:solidFill>
                  <a:schemeClr val="tx2"/>
                </a:solidFill>
                <a:latin typeface="Times New Roman" panose="02020603050405020304" pitchFamily="18" charset="0"/>
                <a:cs typeface="Times New Roman" panose="02020603050405020304" pitchFamily="18" charset="0"/>
              </a:rPr>
              <a:t>202</a:t>
            </a:r>
            <a:r>
              <a:rPr lang="en-US" sz="4400" dirty="0" smtClean="0">
                <a:solidFill>
                  <a:schemeClr val="tx2"/>
                </a:solidFill>
                <a:latin typeface="Times New Roman" panose="02020603050405020304" pitchFamily="18" charset="0"/>
                <a:cs typeface="Times New Roman" panose="02020603050405020304" pitchFamily="18" charset="0"/>
              </a:rPr>
              <a:t>4</a:t>
            </a:r>
            <a:r>
              <a:rPr lang="ru-RU" sz="4400" dirty="0" smtClean="0">
                <a:solidFill>
                  <a:schemeClr val="tx2"/>
                </a:solidFill>
                <a:latin typeface="Times New Roman" panose="02020603050405020304" pitchFamily="18" charset="0"/>
                <a:cs typeface="Times New Roman" panose="02020603050405020304" pitchFamily="18" charset="0"/>
              </a:rPr>
              <a:t> </a:t>
            </a:r>
            <a:r>
              <a:rPr lang="ru-RU" sz="4400" dirty="0" smtClean="0">
                <a:solidFill>
                  <a:schemeClr val="tx2"/>
                </a:solidFill>
                <a:latin typeface="Times New Roman" panose="02020603050405020304" pitchFamily="18" charset="0"/>
                <a:cs typeface="Times New Roman" panose="02020603050405020304" pitchFamily="18" charset="0"/>
              </a:rPr>
              <a:t>И </a:t>
            </a:r>
            <a:r>
              <a:rPr lang="ru-RU" sz="4400" dirty="0" smtClean="0">
                <a:solidFill>
                  <a:schemeClr val="tx2"/>
                </a:solidFill>
                <a:latin typeface="Times New Roman" panose="02020603050405020304" pitchFamily="18" charset="0"/>
                <a:cs typeface="Times New Roman" panose="02020603050405020304" pitchFamily="18" charset="0"/>
              </a:rPr>
              <a:t>202</a:t>
            </a:r>
            <a:r>
              <a:rPr lang="en-US" sz="4400" dirty="0" smtClean="0">
                <a:solidFill>
                  <a:schemeClr val="tx2"/>
                </a:solidFill>
                <a:latin typeface="Times New Roman" panose="02020603050405020304" pitchFamily="18" charset="0"/>
                <a:cs typeface="Times New Roman" panose="02020603050405020304" pitchFamily="18" charset="0"/>
              </a:rPr>
              <a:t>5</a:t>
            </a:r>
            <a:r>
              <a:rPr lang="ru-RU" sz="4400" dirty="0" smtClean="0">
                <a:solidFill>
                  <a:schemeClr val="tx2"/>
                </a:solidFill>
                <a:latin typeface="Times New Roman" panose="02020603050405020304" pitchFamily="18" charset="0"/>
                <a:cs typeface="Times New Roman" panose="02020603050405020304" pitchFamily="18" charset="0"/>
              </a:rPr>
              <a:t> </a:t>
            </a:r>
            <a:r>
              <a:rPr lang="ru-RU" sz="4400" dirty="0" smtClean="0">
                <a:solidFill>
                  <a:schemeClr val="tx2"/>
                </a:solidFill>
                <a:latin typeface="Times New Roman" panose="02020603050405020304" pitchFamily="18" charset="0"/>
                <a:cs typeface="Times New Roman" panose="02020603050405020304" pitchFamily="18" charset="0"/>
              </a:rPr>
              <a:t>ГОДОВ</a:t>
            </a:r>
            <a:endParaRPr lang="en-US" sz="4400" dirty="0" smtClean="0">
              <a:solidFill>
                <a:schemeClr val="tx2"/>
              </a:solidFill>
              <a:latin typeface="Times New Roman" panose="02020603050405020304" pitchFamily="18" charset="0"/>
              <a:cs typeface="Times New Roman" panose="02020603050405020304" pitchFamily="18" charset="0"/>
            </a:endParaRPr>
          </a:p>
          <a:p>
            <a:pPr algn="ctr"/>
            <a:endParaRPr lang="ru-RU" sz="1000" dirty="0">
              <a:solidFill>
                <a:schemeClr val="accent3">
                  <a:lumMod val="75000"/>
                </a:schemeClr>
              </a:solidFill>
              <a:latin typeface="Times New Roman" panose="02020603050405020304" pitchFamily="18" charset="0"/>
              <a:cs typeface="Times New Roman" panose="02020603050405020304" pitchFamily="18" charset="0"/>
            </a:endParaRPr>
          </a:p>
        </p:txBody>
      </p:sp>
      <p:pic>
        <p:nvPicPr>
          <p:cNvPr id="12" name="Рисунок 11" descr="3D-человек - Создать мем - Meme-arsenal.com"/>
          <p:cNvPicPr/>
          <p:nvPr/>
        </p:nvPicPr>
        <p:blipFill>
          <a:blip r:embed="rId2">
            <a:extLst>
              <a:ext uri="{28A0092B-C50C-407E-A947-70E740481C1C}">
                <a14:useLocalDpi xmlns:a14="http://schemas.microsoft.com/office/drawing/2010/main" val="0"/>
              </a:ext>
            </a:extLst>
          </a:blip>
          <a:srcRect/>
          <a:stretch>
            <a:fillRect/>
          </a:stretch>
        </p:blipFill>
        <p:spPr bwMode="auto">
          <a:xfrm>
            <a:off x="8028384" y="4797152"/>
            <a:ext cx="1115616" cy="2060848"/>
          </a:xfrm>
          <a:prstGeom prst="rect">
            <a:avLst/>
          </a:prstGeom>
          <a:noFill/>
          <a:ln>
            <a:noFill/>
          </a:ln>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712" y="573253"/>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34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12031028"/>
              </p:ext>
            </p:extLst>
          </p:nvPr>
        </p:nvGraphicFramePr>
        <p:xfrm>
          <a:off x="107504" y="188640"/>
          <a:ext cx="7992888" cy="6552728"/>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8100392" y="4149080"/>
            <a:ext cx="1368152" cy="2232248"/>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252" y="315669"/>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396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655118925"/>
              </p:ext>
            </p:extLst>
          </p:nvPr>
        </p:nvGraphicFramePr>
        <p:xfrm>
          <a:off x="107504" y="188640"/>
          <a:ext cx="7704856" cy="6408712"/>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7843752" y="4221088"/>
            <a:ext cx="1691680" cy="2376264"/>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252" y="315669"/>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1381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67137271"/>
              </p:ext>
            </p:extLst>
          </p:nvPr>
        </p:nvGraphicFramePr>
        <p:xfrm>
          <a:off x="251520" y="188640"/>
          <a:ext cx="792088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descr="3D-человек - Создать мем - Meme-arsenal.com"/>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2400" y="4869160"/>
            <a:ext cx="971600" cy="1872208"/>
          </a:xfrm>
          <a:prstGeom prst="rect">
            <a:avLst/>
          </a:prstGeom>
          <a:noFill/>
          <a:ln>
            <a:noFill/>
          </a:ln>
        </p:spPr>
      </p:pic>
      <p:pic>
        <p:nvPicPr>
          <p:cNvPr id="6"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9927" y="76470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89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33840257"/>
              </p:ext>
            </p:extLst>
          </p:nvPr>
        </p:nvGraphicFramePr>
        <p:xfrm>
          <a:off x="325962" y="521296"/>
          <a:ext cx="7992888" cy="6336704"/>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8318850" y="3933056"/>
            <a:ext cx="1691680" cy="2448272"/>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6792" y="40466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070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96539083"/>
              </p:ext>
            </p:extLst>
          </p:nvPr>
        </p:nvGraphicFramePr>
        <p:xfrm>
          <a:off x="107504" y="188640"/>
          <a:ext cx="7992888" cy="6552728"/>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a:extLst>
              <a:ext uri="{28A0092B-C50C-407E-A947-70E740481C1C}">
                <a14:useLocalDpi xmlns:a14="http://schemas.microsoft.com/office/drawing/2010/main" val="0"/>
              </a:ext>
            </a:extLst>
          </a:blip>
          <a:srcRect/>
          <a:stretch>
            <a:fillRect/>
          </a:stretch>
        </p:blipFill>
        <p:spPr bwMode="auto">
          <a:xfrm>
            <a:off x="8244408" y="4564538"/>
            <a:ext cx="1512168" cy="2176830"/>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8317" y="476672"/>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8180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88121399"/>
              </p:ext>
            </p:extLst>
          </p:nvPr>
        </p:nvGraphicFramePr>
        <p:xfrm>
          <a:off x="-540568" y="732479"/>
          <a:ext cx="8507288" cy="6192688"/>
        </p:xfrm>
        <a:graphic>
          <a:graphicData uri="http://schemas.openxmlformats.org/drawingml/2006/chart">
            <c:chart xmlns:c="http://schemas.openxmlformats.org/drawingml/2006/chart" xmlns:r="http://schemas.openxmlformats.org/officeDocument/2006/relationships" r:id="rId3"/>
          </a:graphicData>
        </a:graphic>
      </p:graphicFrame>
      <p:pic>
        <p:nvPicPr>
          <p:cNvPr id="5" name="Рисунок 4" descr="3D-человек - Создать мем - Meme-arsenal.co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6256" y="4797152"/>
            <a:ext cx="1324296" cy="1944216"/>
          </a:xfrm>
          <a:prstGeom prst="rect">
            <a:avLst/>
          </a:prstGeom>
          <a:noFill/>
          <a:ln>
            <a:noFill/>
          </a:ln>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9927" y="76470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069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324544" y="-123896"/>
            <a:ext cx="9481833" cy="7255298"/>
            <a:chOff x="-226623" y="-120876"/>
            <a:chExt cx="9370623" cy="7078391"/>
          </a:xfrm>
        </p:grpSpPr>
        <p:pic>
          <p:nvPicPr>
            <p:cNvPr id="4" name="Рисунок 3"/>
            <p:cNvPicPr>
              <a:picLocks noChangeAspect="1"/>
            </p:cNvPicPr>
            <p:nvPr/>
          </p:nvPicPr>
          <p:blipFill>
            <a:blip r:embed="rId2"/>
            <a:stretch>
              <a:fillRect/>
            </a:stretch>
          </p:blipFill>
          <p:spPr>
            <a:xfrm>
              <a:off x="4418937" y="75686"/>
              <a:ext cx="4707918" cy="6615093"/>
            </a:xfrm>
            <a:prstGeom prst="rect">
              <a:avLst/>
            </a:prstGeom>
          </p:spPr>
        </p:pic>
        <p:sp>
          <p:nvSpPr>
            <p:cNvPr id="5" name="TextBox 4"/>
            <p:cNvSpPr txBox="1"/>
            <p:nvPr/>
          </p:nvSpPr>
          <p:spPr>
            <a:xfrm>
              <a:off x="-226623" y="746057"/>
              <a:ext cx="4430971" cy="6211458"/>
            </a:xfrm>
            <a:prstGeom prst="rect">
              <a:avLst/>
            </a:prstGeom>
            <a:solidFill>
              <a:schemeClr val="tx1"/>
            </a:solidFill>
          </p:spPr>
          <p:txBody>
            <a:bodyPr wrap="square" rtlCol="0">
              <a:noAutofit/>
            </a:bodyPr>
            <a:lstStyle/>
            <a:p>
              <a:pPr marL="285750" indent="-285750">
                <a:buFontTx/>
                <a:buChar char="-"/>
              </a:pPr>
              <a:r>
                <a:rPr lang="ru-RU" sz="1600" dirty="0" smtClean="0">
                  <a:solidFill>
                    <a:srgbClr val="0F6FC6"/>
                  </a:solidFill>
                </a:rPr>
                <a:t>Сделать </a:t>
              </a:r>
              <a:r>
                <a:rPr lang="ru-RU" sz="1600" dirty="0" smtClean="0">
                  <a:solidFill>
                    <a:srgbClr val="0F6FC6"/>
                  </a:solidFill>
                </a:rPr>
                <a:t>ремонт дороги п. Пудость, ул. Солнечная,</a:t>
              </a:r>
            </a:p>
            <a:p>
              <a:pPr marL="285750" indent="-285750">
                <a:buFontTx/>
                <a:buChar char="-"/>
              </a:pPr>
              <a:r>
                <a:rPr lang="ru-RU" sz="1600" dirty="0" smtClean="0">
                  <a:solidFill>
                    <a:srgbClr val="0F6FC6"/>
                  </a:solidFill>
                </a:rPr>
                <a:t>Сделать ремонт дороги д. Сокколово,</a:t>
              </a:r>
            </a:p>
            <a:p>
              <a:pPr marL="285750" indent="-285750">
                <a:buFontTx/>
                <a:buChar char="-"/>
              </a:pPr>
              <a:r>
                <a:rPr lang="ru-RU" sz="1600" dirty="0" smtClean="0">
                  <a:solidFill>
                    <a:srgbClr val="0F6FC6"/>
                  </a:solidFill>
                </a:rPr>
                <a:t>Сделать ремонт дворовой территории п. Пудость, ул. Зайончковского, 6,</a:t>
              </a:r>
            </a:p>
            <a:p>
              <a:pPr marL="285750" indent="-285750">
                <a:buFontTx/>
                <a:buChar char="-"/>
              </a:pPr>
              <a:r>
                <a:rPr lang="ru-RU" sz="1600" dirty="0" smtClean="0">
                  <a:solidFill>
                    <a:srgbClr val="0F6FC6"/>
                  </a:solidFill>
                </a:rPr>
                <a:t>Сделать ремонт участка дороги п. Терволово, подъезд от магазина до школы,</a:t>
              </a:r>
            </a:p>
            <a:p>
              <a:pPr marL="285750" indent="-285750">
                <a:buFontTx/>
                <a:buChar char="-"/>
              </a:pPr>
              <a:r>
                <a:rPr lang="ru-RU" sz="1600" dirty="0" smtClean="0">
                  <a:solidFill>
                    <a:srgbClr val="0F6FC6"/>
                  </a:solidFill>
                </a:rPr>
                <a:t>Приобрести кардио-тренажеры на спортплощадку д. Большое Рейзино,</a:t>
              </a:r>
            </a:p>
            <a:p>
              <a:pPr marL="285750" indent="-285750">
                <a:buFontTx/>
                <a:buChar char="-"/>
              </a:pPr>
              <a:r>
                <a:rPr lang="ru-RU" sz="1600" dirty="0" smtClean="0">
                  <a:solidFill>
                    <a:srgbClr val="0F6FC6"/>
                  </a:solidFill>
                </a:rPr>
                <a:t>Построить </a:t>
              </a:r>
              <a:r>
                <a:rPr lang="ru-RU" sz="1600" dirty="0" smtClean="0">
                  <a:solidFill>
                    <a:srgbClr val="0F6FC6"/>
                  </a:solidFill>
                </a:rPr>
                <a:t>«С</a:t>
              </a:r>
              <a:r>
                <a:rPr lang="ru-RU" sz="1600" dirty="0" smtClean="0">
                  <a:solidFill>
                    <a:srgbClr val="0F6FC6"/>
                  </a:solidFill>
                </a:rPr>
                <a:t>квер детского творчества» в п. Пудость, ул. Зайончковского, 1,2,</a:t>
              </a:r>
            </a:p>
            <a:p>
              <a:pPr marL="285750" indent="-285750">
                <a:buFontTx/>
                <a:buChar char="-"/>
              </a:pPr>
              <a:r>
                <a:rPr lang="ru-RU" sz="1600" dirty="0">
                  <a:solidFill>
                    <a:srgbClr val="0F6FC6"/>
                  </a:solidFill>
                </a:rPr>
                <a:t>П</a:t>
              </a:r>
              <a:r>
                <a:rPr lang="ru-RU" sz="1600" dirty="0" smtClean="0">
                  <a:solidFill>
                    <a:srgbClr val="0F6FC6"/>
                  </a:solidFill>
                </a:rPr>
                <a:t>родолжить </a:t>
              </a:r>
              <a:r>
                <a:rPr lang="ru-RU" sz="1600" dirty="0">
                  <a:solidFill>
                    <a:srgbClr val="0F6FC6"/>
                  </a:solidFill>
                </a:rPr>
                <a:t>работы, направленные на энергосбережение и повышение энергетической эффективности использования энергетических ресурсов при эксплуатации систем </a:t>
              </a:r>
              <a:r>
                <a:rPr lang="ru-RU" sz="1600" dirty="0" smtClean="0">
                  <a:solidFill>
                    <a:srgbClr val="0F6FC6"/>
                  </a:solidFill>
                </a:rPr>
                <a:t>наружного </a:t>
              </a:r>
              <a:r>
                <a:rPr lang="ru-RU" sz="1600" dirty="0" smtClean="0">
                  <a:solidFill>
                    <a:srgbClr val="0F6FC6"/>
                  </a:solidFill>
                </a:rPr>
                <a:t>освещения,</a:t>
              </a:r>
            </a:p>
            <a:p>
              <a:pPr marL="285750" indent="-285750">
                <a:buFontTx/>
                <a:buChar char="-"/>
              </a:pPr>
              <a:r>
                <a:rPr lang="en-US" sz="1600" dirty="0" smtClean="0">
                  <a:solidFill>
                    <a:srgbClr val="0F6FC6"/>
                  </a:solidFill>
                </a:rPr>
                <a:t> </a:t>
              </a:r>
              <a:r>
                <a:rPr lang="ru-RU" sz="1600" dirty="0" smtClean="0">
                  <a:solidFill>
                    <a:srgbClr val="0F6FC6"/>
                  </a:solidFill>
                </a:rPr>
                <a:t>Продолжить </a:t>
              </a:r>
              <a:r>
                <a:rPr lang="ru-RU" sz="1600" dirty="0" smtClean="0">
                  <a:solidFill>
                    <a:srgbClr val="0F6FC6"/>
                  </a:solidFill>
                </a:rPr>
                <a:t>работу по газификации населенных пунктов </a:t>
              </a:r>
              <a:r>
                <a:rPr lang="ru-RU" sz="1600" dirty="0" smtClean="0">
                  <a:solidFill>
                    <a:srgbClr val="0F6FC6"/>
                  </a:solidFill>
                </a:rPr>
                <a:t>поселения,</a:t>
              </a:r>
              <a:endParaRPr lang="ru-RU" sz="1600" dirty="0">
                <a:solidFill>
                  <a:srgbClr val="0F6FC6"/>
                </a:solidFill>
              </a:endParaRPr>
            </a:p>
            <a:p>
              <a:pPr marL="285750" indent="-285750">
                <a:buFontTx/>
                <a:buChar char="-"/>
              </a:pPr>
              <a:r>
                <a:rPr lang="ru-RU" sz="1600" dirty="0" smtClean="0">
                  <a:solidFill>
                    <a:srgbClr val="0F6FC6"/>
                  </a:solidFill>
                </a:rPr>
                <a:t>Продолжить </a:t>
              </a:r>
              <a:r>
                <a:rPr lang="ru-RU" sz="1600" dirty="0" smtClean="0">
                  <a:solidFill>
                    <a:srgbClr val="0F6FC6"/>
                  </a:solidFill>
                </a:rPr>
                <a:t>работу по благоустройству населенных пунктов </a:t>
              </a:r>
              <a:r>
                <a:rPr lang="ru-RU" sz="1600" dirty="0" smtClean="0">
                  <a:solidFill>
                    <a:srgbClr val="0F6FC6"/>
                  </a:solidFill>
                </a:rPr>
                <a:t>поселения.</a:t>
              </a:r>
              <a:endParaRPr lang="ru-RU" sz="1600" dirty="0" smtClean="0">
                <a:solidFill>
                  <a:srgbClr val="0F6FC6"/>
                </a:solidFill>
              </a:endParaRPr>
            </a:p>
            <a:p>
              <a:pPr marL="342900" indent="-342900">
                <a:buFont typeface="Arial" panose="020B0604020202020204" pitchFamily="34" charset="0"/>
                <a:buChar char="•"/>
              </a:pPr>
              <a:endParaRPr lang="en-US" dirty="0" smtClean="0">
                <a:solidFill>
                  <a:srgbClr val="0F6FC6">
                    <a:lumMod val="75000"/>
                  </a:srgbClr>
                </a:solidFill>
              </a:endParaRPr>
            </a:p>
            <a:p>
              <a:pPr marL="342900" indent="-342900">
                <a:buFont typeface="Arial" panose="020B0604020202020204" pitchFamily="34" charset="0"/>
                <a:buChar char="•"/>
              </a:pPr>
              <a:endParaRPr lang="ru-RU" dirty="0">
                <a:solidFill>
                  <a:srgbClr val="0F6FC6">
                    <a:lumMod val="75000"/>
                  </a:srgb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20876"/>
              <a:ext cx="9144000" cy="656176"/>
            </a:xfrm>
            <a:prstGeom prst="rect">
              <a:avLst/>
            </a:prstGeom>
            <a:solidFill>
              <a:schemeClr val="tx1"/>
            </a:solidFill>
          </p:spPr>
          <p:txBody>
            <a:bodyPr wrap="none" rtlCol="0">
              <a:noAutofit/>
            </a:bodyPr>
            <a:lstStyle/>
            <a:p>
              <a:pPr algn="ctr"/>
              <a:r>
                <a:rPr lang="ru-RU" sz="4000" b="1" i="1" dirty="0" smtClean="0">
                  <a:solidFill>
                    <a:srgbClr val="C00000"/>
                  </a:solidFill>
                  <a:latin typeface="Times New Roman" panose="02020603050405020304" pitchFamily="18" charset="0"/>
                  <a:cs typeface="Times New Roman" panose="02020603050405020304" pitchFamily="18" charset="0"/>
                </a:rPr>
                <a:t>Задачи на будущее</a:t>
              </a:r>
              <a:endParaRPr lang="ru-RU" sz="4000" b="1" i="1" dirty="0">
                <a:solidFill>
                  <a:srgbClr val="C00000"/>
                </a:solidFill>
                <a:latin typeface="Times New Roman" panose="02020603050405020304" pitchFamily="18" charset="0"/>
                <a:cs typeface="Times New Roman" panose="02020603050405020304" pitchFamily="18" charset="0"/>
              </a:endParaRPr>
            </a:p>
          </p:txBody>
        </p:sp>
      </p:gr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24" y="554004"/>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3877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4desktop_ru_Idealniy_proekt_1680_20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130"/>
            <a:ext cx="9143999"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11685" y="3155484"/>
            <a:ext cx="4108587" cy="1754326"/>
          </a:xfrm>
          <a:prstGeom prst="rect">
            <a:avLst/>
          </a:prstGeom>
          <a:noFill/>
        </p:spPr>
        <p:txBody>
          <a:bodyPr wrap="square" lIns="91440" tIns="45720" rIns="91440" bIns="45720">
            <a:spAutoFit/>
          </a:bodyPr>
          <a:lstStyle/>
          <a:p>
            <a:pPr algn="ctr"/>
            <a:r>
              <a:rPr lang="ru-RU" sz="5400" b="1" dirty="0" smtClean="0">
                <a:ln w="19050">
                  <a:solidFill>
                    <a:srgbClr val="DBF5F9">
                      <a:tint val="1000"/>
                    </a:srgbClr>
                  </a:solidFill>
                  <a:prstDash val="solid"/>
                </a:ln>
                <a:solidFill>
                  <a:srgbClr val="FF0000"/>
                </a:solidFill>
                <a:effectLst>
                  <a:outerShdw blurRad="50000" dist="50800" dir="7500000" algn="tl">
                    <a:srgbClr val="000000">
                      <a:shade val="5000"/>
                      <a:alpha val="35000"/>
                    </a:srgbClr>
                  </a:outerShdw>
                </a:effectLst>
              </a:rPr>
              <a:t>Спасибо за внимание </a:t>
            </a:r>
            <a:endParaRPr lang="ru-RU" sz="5400" b="1" dirty="0">
              <a:ln w="19050">
                <a:solidFill>
                  <a:srgbClr val="DBF5F9">
                    <a:tint val="1000"/>
                  </a:srgbClr>
                </a:solidFill>
                <a:prstDash val="solid"/>
              </a:ln>
              <a:solidFill>
                <a:srgbClr val="FF0000"/>
              </a:solidFill>
              <a:effectLst>
                <a:outerShdw blurRad="50000" dist="50800" dir="7500000" algn="tl">
                  <a:srgbClr val="000000">
                    <a:shade val="5000"/>
                    <a:alpha val="35000"/>
                  </a:srgbClr>
                </a:outerShdw>
              </a:effectLst>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6" y="548680"/>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73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55485990"/>
              </p:ext>
            </p:extLst>
          </p:nvPr>
        </p:nvGraphicFramePr>
        <p:xfrm>
          <a:off x="323529" y="1779138"/>
          <a:ext cx="8568951" cy="4441898"/>
        </p:xfrm>
        <a:graphic>
          <a:graphicData uri="http://schemas.openxmlformats.org/drawingml/2006/table">
            <a:tbl>
              <a:tblPr firstRow="1" firstCol="1" lastRow="1" lastCol="1" bandRow="1" bandCol="1">
                <a:effectLst>
                  <a:reflection endPos="0" dir="5400000" sy="-100000" algn="bl" rotWithShape="0"/>
                </a:effectLst>
                <a:tableStyleId>{5C22544A-7EE6-4342-B048-85BDC9FD1C3A}</a:tableStyleId>
              </a:tblPr>
              <a:tblGrid>
                <a:gridCol w="653481"/>
                <a:gridCol w="3799426"/>
                <a:gridCol w="1741403"/>
                <a:gridCol w="2374641"/>
              </a:tblGrid>
              <a:tr h="752631">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 п/п</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Показатель</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a:solidFill>
                            <a:schemeClr val="tx1"/>
                          </a:solidFill>
                          <a:effectLst/>
                          <a:latin typeface="Times New Roman" panose="02020603050405020304" pitchFamily="18" charset="0"/>
                          <a:cs typeface="Times New Roman" panose="02020603050405020304" pitchFamily="18" charset="0"/>
                        </a:rPr>
                        <a:t>Единица измерения</a:t>
                      </a:r>
                      <a:endParaRPr lang="ru-RU" sz="24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Количество</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9129">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1.</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Общая площадь территории Пудостьского сельского поселения</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Кв. км</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a:solidFill>
                            <a:schemeClr val="tx1"/>
                          </a:solidFill>
                          <a:effectLst/>
                          <a:latin typeface="Times New Roman" panose="02020603050405020304" pitchFamily="18" charset="0"/>
                          <a:cs typeface="Times New Roman" panose="02020603050405020304" pitchFamily="18" charset="0"/>
                        </a:rPr>
                        <a:t>147,26</a:t>
                      </a:r>
                      <a:endParaRPr lang="ru-RU" sz="24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25505">
                <a:tc>
                  <a:txBody>
                    <a:bodyPr/>
                    <a:lstStyle/>
                    <a:p>
                      <a:pPr algn="ctr">
                        <a:spcAft>
                          <a:spcPts val="0"/>
                        </a:spcAft>
                      </a:pPr>
                      <a:r>
                        <a:rPr lang="ru-RU" sz="2400" b="0">
                          <a:solidFill>
                            <a:schemeClr val="tx1"/>
                          </a:solidFill>
                          <a:effectLst/>
                          <a:latin typeface="Times New Roman" panose="02020603050405020304" pitchFamily="18" charset="0"/>
                          <a:cs typeface="Times New Roman" panose="02020603050405020304" pitchFamily="18" charset="0"/>
                        </a:rPr>
                        <a:t>2.</a:t>
                      </a:r>
                      <a:endParaRPr lang="ru-RU" sz="2400" b="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Количество населенных пунктов, входящих в состав Пудостьского сельского поселения</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Ед.</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28</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8947">
                <a:tc>
                  <a:txBody>
                    <a:bodyPr/>
                    <a:lstStyle/>
                    <a:p>
                      <a:pPr algn="ctr">
                        <a:spcAft>
                          <a:spcPts val="0"/>
                        </a:spcAft>
                      </a:pPr>
                      <a:r>
                        <a:rPr lang="en-US" sz="2400" b="0" dirty="0" smtClean="0">
                          <a:solidFill>
                            <a:schemeClr val="tx1"/>
                          </a:solidFill>
                          <a:effectLst/>
                          <a:latin typeface="Times New Roman" panose="02020603050405020304" pitchFamily="18" charset="0"/>
                          <a:cs typeface="Times New Roman" panose="02020603050405020304" pitchFamily="18" charset="0"/>
                        </a:rPr>
                        <a:t>3</a:t>
                      </a:r>
                      <a:r>
                        <a:rPr lang="ru-RU" sz="2400" b="0" dirty="0" smtClean="0">
                          <a:solidFill>
                            <a:schemeClr val="tx1"/>
                          </a:solidFill>
                          <a:effectLst/>
                          <a:latin typeface="Times New Roman" panose="02020603050405020304" pitchFamily="18" charset="0"/>
                          <a:cs typeface="Times New Roman" panose="02020603050405020304" pitchFamily="18" charset="0"/>
                        </a:rPr>
                        <a:t>. </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Численность постоянно проживающего населения (на </a:t>
                      </a:r>
                      <a:r>
                        <a:rPr lang="ru-RU" sz="2400" b="0" dirty="0" smtClean="0">
                          <a:solidFill>
                            <a:schemeClr val="tx1"/>
                          </a:solidFill>
                          <a:effectLst/>
                          <a:latin typeface="Times New Roman" panose="02020603050405020304" pitchFamily="18" charset="0"/>
                          <a:cs typeface="Times New Roman" panose="02020603050405020304" pitchFamily="18" charset="0"/>
                        </a:rPr>
                        <a:t>01.01.2022г</a:t>
                      </a:r>
                      <a:r>
                        <a:rPr lang="ru-RU" sz="2400" b="0" dirty="0">
                          <a:solidFill>
                            <a:schemeClr val="tx1"/>
                          </a:solidFill>
                          <a:effectLst/>
                          <a:latin typeface="Times New Roman" panose="02020603050405020304" pitchFamily="18" charset="0"/>
                          <a:cs typeface="Times New Roman" panose="02020603050405020304" pitchFamily="18" charset="0"/>
                        </a:rPr>
                        <a:t>.)</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a:solidFill>
                            <a:schemeClr val="tx1"/>
                          </a:solidFill>
                          <a:effectLst/>
                          <a:latin typeface="Times New Roman" panose="02020603050405020304" pitchFamily="18" charset="0"/>
                          <a:cs typeface="Times New Roman" panose="02020603050405020304" pitchFamily="18" charset="0"/>
                        </a:rPr>
                        <a:t>Чел.</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ru-RU" sz="2400" b="0" dirty="0" smtClean="0">
                          <a:solidFill>
                            <a:schemeClr val="tx1"/>
                          </a:solidFill>
                          <a:effectLst/>
                          <a:latin typeface="Times New Roman" panose="02020603050405020304" pitchFamily="18" charset="0"/>
                          <a:ea typeface="+mn-ea"/>
                          <a:cs typeface="Times New Roman" panose="02020603050405020304" pitchFamily="18" charset="0"/>
                        </a:rPr>
                        <a:t>10 </a:t>
                      </a:r>
                      <a:r>
                        <a:rPr lang="en-US" sz="2400" b="0" dirty="0" smtClean="0">
                          <a:solidFill>
                            <a:schemeClr val="tx1"/>
                          </a:solidFill>
                          <a:effectLst/>
                          <a:latin typeface="Times New Roman" panose="02020603050405020304" pitchFamily="18" charset="0"/>
                          <a:ea typeface="+mn-ea"/>
                          <a:cs typeface="Times New Roman" panose="02020603050405020304" pitchFamily="18" charset="0"/>
                        </a:rPr>
                        <a:t>087</a:t>
                      </a:r>
                      <a:endParaRPr lang="ru-RU" sz="2400" b="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Прямоугольник 2"/>
          <p:cNvSpPr/>
          <p:nvPr/>
        </p:nvSpPr>
        <p:spPr>
          <a:xfrm>
            <a:off x="251520" y="620688"/>
            <a:ext cx="8712968" cy="954107"/>
          </a:xfrm>
          <a:prstGeom prst="rect">
            <a:avLst/>
          </a:prstGeom>
          <a:noFill/>
        </p:spPr>
        <p:txBody>
          <a:bodyPr wrap="square">
            <a:sp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Общая характеристика Пудостьского сельского поселения</a:t>
            </a:r>
            <a:endParaRPr lang="ru-RU" sz="2800" dirty="0">
              <a:solidFill>
                <a:srgbClr val="FFFF00"/>
              </a:solidFill>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24" y="204470"/>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896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404664"/>
            <a:ext cx="8712968" cy="646331"/>
          </a:xfrm>
          <a:prstGeom prst="rect">
            <a:avLst/>
          </a:prstGeom>
          <a:noFill/>
        </p:spPr>
        <p:txBody>
          <a:bodyPr wrap="square">
            <a:spAutoFit/>
          </a:bodyPr>
          <a:lstStyle/>
          <a:p>
            <a:pPr algn="ctr"/>
            <a:r>
              <a:rPr lang="ru-RU" sz="3600" b="1" i="1" dirty="0" smtClean="0">
                <a:solidFill>
                  <a:srgbClr val="FFFF00"/>
                </a:solidFill>
                <a:latin typeface="Times New Roman" panose="02020603050405020304" pitchFamily="18" charset="0"/>
                <a:cs typeface="Times New Roman" panose="02020603050405020304" pitchFamily="18" charset="0"/>
              </a:rPr>
              <a:t>Демографическая ситуация</a:t>
            </a:r>
            <a:endParaRPr lang="ru-RU" sz="3600" i="1"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07912198"/>
              </p:ext>
            </p:extLst>
          </p:nvPr>
        </p:nvGraphicFramePr>
        <p:xfrm>
          <a:off x="395536" y="1124745"/>
          <a:ext cx="8280920" cy="5171992"/>
        </p:xfrm>
        <a:graphic>
          <a:graphicData uri="http://schemas.openxmlformats.org/drawingml/2006/table">
            <a:tbl>
              <a:tblPr firstRow="1" firstCol="1" bandRow="1">
                <a:tableStyleId>{5C22544A-7EE6-4342-B048-85BDC9FD1C3A}</a:tableStyleId>
              </a:tblPr>
              <a:tblGrid>
                <a:gridCol w="1548340"/>
                <a:gridCol w="2591692"/>
                <a:gridCol w="2070444"/>
                <a:gridCol w="2070444"/>
              </a:tblGrid>
              <a:tr h="1728191">
                <a:tc>
                  <a:txBody>
                    <a:bodyPr/>
                    <a:lstStyle/>
                    <a:p>
                      <a:pPr algn="ctr">
                        <a:spcAft>
                          <a:spcPts val="0"/>
                        </a:spcAft>
                      </a:pPr>
                      <a:r>
                        <a:rPr lang="ru-RU" sz="2400" b="1" i="1" dirty="0">
                          <a:solidFill>
                            <a:schemeClr val="tx1"/>
                          </a:solidFill>
                          <a:effectLst/>
                          <a:latin typeface="Times New Roman" pitchFamily="18" charset="0"/>
                          <a:cs typeface="Times New Roman" pitchFamily="18" charset="0"/>
                        </a:rPr>
                        <a:t>Год</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a:solidFill>
                            <a:schemeClr val="tx1"/>
                          </a:solidFill>
                          <a:effectLst/>
                          <a:latin typeface="Times New Roman" pitchFamily="18" charset="0"/>
                          <a:cs typeface="Times New Roman" pitchFamily="18" charset="0"/>
                        </a:rPr>
                        <a:t>Численность постоянно проживающего населения, чел.</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a:solidFill>
                            <a:schemeClr val="tx1"/>
                          </a:solidFill>
                          <a:effectLst/>
                          <a:latin typeface="Times New Roman" pitchFamily="18" charset="0"/>
                          <a:cs typeface="Times New Roman" pitchFamily="18" charset="0"/>
                        </a:rPr>
                        <a:t>Число родившихся, чел.</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a:solidFill>
                            <a:schemeClr val="tx1"/>
                          </a:solidFill>
                          <a:effectLst/>
                          <a:latin typeface="Times New Roman" pitchFamily="18" charset="0"/>
                          <a:cs typeface="Times New Roman" pitchFamily="18" charset="0"/>
                        </a:rPr>
                        <a:t>Число умерших, чел.</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r>
              <a:tr h="685909">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2017</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10140</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79</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120</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r h="598033">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2018</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10320</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77</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a:solidFill>
                            <a:schemeClr val="tx1"/>
                          </a:solidFill>
                          <a:effectLst/>
                          <a:latin typeface="Times New Roman" pitchFamily="18" charset="0"/>
                          <a:cs typeface="Times New Roman" pitchFamily="18" charset="0"/>
                        </a:rPr>
                        <a:t>120</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r h="598033">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2019</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10288</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87</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105</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r h="598033">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2020</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10114</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57</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112</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r h="598033">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2021</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ru-RU" sz="2400" b="1" i="1" dirty="0" smtClean="0">
                          <a:solidFill>
                            <a:schemeClr val="tx1"/>
                          </a:solidFill>
                          <a:effectLst/>
                          <a:latin typeface="Times New Roman" pitchFamily="18" charset="0"/>
                          <a:cs typeface="Times New Roman" pitchFamily="18" charset="0"/>
                        </a:rPr>
                        <a:t>10116</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82</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ru-RU" sz="2400" b="1" i="1" dirty="0" smtClean="0">
                          <a:solidFill>
                            <a:schemeClr val="tx1"/>
                          </a:solidFill>
                          <a:effectLst/>
                          <a:latin typeface="Times New Roman" pitchFamily="18" charset="0"/>
                          <a:ea typeface="+mn-ea"/>
                          <a:cs typeface="Times New Roman" pitchFamily="18" charset="0"/>
                        </a:rPr>
                        <a:t>146</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r h="344172">
                <a:tc>
                  <a:txBody>
                    <a:bodyPr/>
                    <a:lstStyle/>
                    <a:p>
                      <a:pPr algn="ctr">
                        <a:spcAft>
                          <a:spcPts val="0"/>
                        </a:spcAft>
                      </a:pPr>
                      <a:r>
                        <a:rPr lang="en-US" sz="2400" b="1" i="1" dirty="0" smtClean="0">
                          <a:solidFill>
                            <a:schemeClr val="tx1"/>
                          </a:solidFill>
                          <a:effectLst/>
                          <a:latin typeface="Times New Roman" pitchFamily="18" charset="0"/>
                          <a:ea typeface="Times New Roman"/>
                          <a:cs typeface="Times New Roman" pitchFamily="18" charset="0"/>
                        </a:rPr>
                        <a:t>2022</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tc>
                <a:tc>
                  <a:txBody>
                    <a:bodyPr/>
                    <a:lstStyle/>
                    <a:p>
                      <a:pPr algn="ctr">
                        <a:spcAft>
                          <a:spcPts val="0"/>
                        </a:spcAft>
                      </a:pPr>
                      <a:r>
                        <a:rPr lang="en-US" sz="2400" b="1" i="1" dirty="0" smtClean="0">
                          <a:solidFill>
                            <a:schemeClr val="tx1"/>
                          </a:solidFill>
                          <a:effectLst/>
                          <a:latin typeface="Times New Roman" pitchFamily="18" charset="0"/>
                          <a:ea typeface="Times New Roman"/>
                          <a:cs typeface="Times New Roman" pitchFamily="18" charset="0"/>
                        </a:rPr>
                        <a:t>10087</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en-US" sz="2400" b="1" i="1" dirty="0" smtClean="0">
                          <a:solidFill>
                            <a:schemeClr val="tx1"/>
                          </a:solidFill>
                          <a:effectLst/>
                          <a:latin typeface="Times New Roman" pitchFamily="18" charset="0"/>
                          <a:ea typeface="Times New Roman"/>
                          <a:cs typeface="Times New Roman" pitchFamily="18" charset="0"/>
                        </a:rPr>
                        <a:t>72</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c>
                  <a:txBody>
                    <a:bodyPr/>
                    <a:lstStyle/>
                    <a:p>
                      <a:pPr algn="ctr">
                        <a:spcAft>
                          <a:spcPts val="0"/>
                        </a:spcAft>
                      </a:pPr>
                      <a:r>
                        <a:rPr lang="en-US" sz="2400" b="1" i="1" dirty="0" smtClean="0">
                          <a:solidFill>
                            <a:schemeClr val="tx1"/>
                          </a:solidFill>
                          <a:effectLst/>
                          <a:latin typeface="Times New Roman" pitchFamily="18" charset="0"/>
                          <a:ea typeface="Times New Roman"/>
                          <a:cs typeface="Times New Roman" pitchFamily="18" charset="0"/>
                        </a:rPr>
                        <a:t>144</a:t>
                      </a:r>
                      <a:endParaRPr lang="ru-RU" sz="2400" b="1" i="1" dirty="0">
                        <a:solidFill>
                          <a:schemeClr val="tx1"/>
                        </a:solidFill>
                        <a:effectLst/>
                        <a:latin typeface="Times New Roman" pitchFamily="18" charset="0"/>
                        <a:ea typeface="Times New Roman"/>
                        <a:cs typeface="Times New Roman" pitchFamily="18" charset="0"/>
                      </a:endParaRPr>
                    </a:p>
                  </a:txBody>
                  <a:tcPr marL="68580" marR="68580" marT="0" marB="0">
                    <a:noFill/>
                  </a:tcPr>
                </a:tc>
              </a:tr>
            </a:tbl>
          </a:graphicData>
        </a:graphic>
      </p:graphicFrame>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701" y="260648"/>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138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8" y="1028700"/>
            <a:ext cx="8801100" cy="4972050"/>
          </a:xfrm>
        </p:spPr>
        <p:txBody>
          <a:bodyPr>
            <a:normAutofit fontScale="90000"/>
          </a:bodyPr>
          <a:lstStyle/>
          <a:p>
            <a:pPr algn="ctr"/>
            <a:r>
              <a:rPr lang="ru-RU" sz="2400" b="1" dirty="0">
                <a:solidFill>
                  <a:srgbClr val="002060"/>
                </a:solidFill>
                <a:latin typeface="Times New Roman" panose="02020603050405020304" pitchFamily="18" charset="0"/>
                <a:cs typeface="Times New Roman" panose="02020603050405020304" pitchFamily="18" charset="0"/>
              </a:rPr>
              <a:t>ОСНОВНЫЕ ТЕРМИНЫ И ОПРЕДЕЛЕНИЯ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Бюджет</a:t>
            </a:r>
            <a:r>
              <a:rPr lang="ru-RU" sz="1200" dirty="0">
                <a:latin typeface="Times New Roman" panose="02020603050405020304" pitchFamily="18" charset="0"/>
                <a:cs typeface="Times New Roman" panose="02020603050405020304" pitchFamily="18" charset="0"/>
              </a:rPr>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Консолидированный бюджет</a:t>
            </a:r>
            <a:r>
              <a:rPr lang="ru-RU" sz="1200" dirty="0">
                <a:latin typeface="Times New Roman" panose="02020603050405020304" pitchFamily="18" charset="0"/>
                <a:cs typeface="Times New Roman" panose="02020603050405020304" pitchFamily="18" charset="0"/>
              </a:rPr>
              <a:t>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Бюджетная система Российской Федерации</a:t>
            </a:r>
            <a:r>
              <a:rPr lang="ru-RU" sz="1200" dirty="0">
                <a:latin typeface="Times New Roman" panose="02020603050405020304" pitchFamily="18" charset="0"/>
                <a:cs typeface="Times New Roman" panose="02020603050405020304" pitchFamily="18" charset="0"/>
              </a:rPr>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Доходы бюджета </a:t>
            </a:r>
            <a:r>
              <a:rPr lang="ru-RU" sz="1200" dirty="0">
                <a:latin typeface="Times New Roman" panose="02020603050405020304" pitchFamily="18" charset="0"/>
                <a:cs typeface="Times New Roman" panose="02020603050405020304" pitchFamily="18" charset="0"/>
              </a:rPr>
              <a:t>-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Расходы бюджета </a:t>
            </a:r>
            <a:r>
              <a:rPr lang="ru-RU" sz="1200" dirty="0">
                <a:latin typeface="Times New Roman" panose="02020603050405020304" pitchFamily="18" charset="0"/>
                <a:cs typeface="Times New Roman" panose="02020603050405020304" pitchFamily="18" charset="0"/>
              </a:rPr>
              <a:t>-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Дефицит бюджета </a:t>
            </a:r>
            <a:r>
              <a:rPr lang="ru-RU" sz="1200" dirty="0">
                <a:latin typeface="Times New Roman" panose="02020603050405020304" pitchFamily="18" charset="0"/>
                <a:cs typeface="Times New Roman" panose="02020603050405020304" pitchFamily="18" charset="0"/>
              </a:rPr>
              <a:t>- превышение расходов бюджета над его доходами;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Профицит бюджета </a:t>
            </a:r>
            <a:r>
              <a:rPr lang="ru-RU" sz="1200" dirty="0">
                <a:latin typeface="Times New Roman" panose="02020603050405020304" pitchFamily="18" charset="0"/>
                <a:cs typeface="Times New Roman" panose="02020603050405020304" pitchFamily="18" charset="0"/>
              </a:rPr>
              <a:t>- превышение доходов бюджета над его расходами;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Бюджетный процесс </a:t>
            </a:r>
            <a:r>
              <a:rPr lang="ru-RU" sz="1200" dirty="0">
                <a:latin typeface="Times New Roman" panose="02020603050405020304" pitchFamily="18" charset="0"/>
                <a:cs typeface="Times New Roman" panose="02020603050405020304" pitchFamily="18"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Бюджетная роспись </a:t>
            </a:r>
            <a:r>
              <a:rPr lang="ru-RU" sz="1200" dirty="0">
                <a:latin typeface="Times New Roman" panose="02020603050405020304" pitchFamily="18" charset="0"/>
                <a:cs typeface="Times New Roman" panose="02020603050405020304" pitchFamily="18" charset="0"/>
              </a:rPr>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Бюджетные ассигнования</a:t>
            </a:r>
            <a:r>
              <a:rPr lang="ru-RU" sz="1200" dirty="0">
                <a:latin typeface="Times New Roman" panose="02020603050405020304" pitchFamily="18" charset="0"/>
                <a:cs typeface="Times New Roman" panose="02020603050405020304" pitchFamily="18" charset="0"/>
              </a:rPr>
              <a:t> - предельные объемы денежных средств, предусмотренных в соответствующем финансовом году для исполнения бюджетных обязательств;</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Государственный или муниципальный долг</a:t>
            </a:r>
            <a:r>
              <a:rPr lang="ru-RU" sz="1200" dirty="0">
                <a:latin typeface="Times New Roman" panose="02020603050405020304" pitchFamily="18" charset="0"/>
                <a:cs typeface="Times New Roman" panose="02020603050405020304" pitchFamily="18" charset="0"/>
              </a:rPr>
              <a:t>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Расходные обязательства</a:t>
            </a:r>
            <a:r>
              <a:rPr lang="ru-RU" sz="1200" dirty="0">
                <a:latin typeface="Times New Roman" panose="02020603050405020304" pitchFamily="18" charset="0"/>
                <a:cs typeface="Times New Roman" panose="02020603050405020304" pitchFamily="18" charset="0"/>
              </a:rPr>
              <a:t>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br>
              <a:rPr lang="ru-RU" sz="1200" dirty="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394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07419"/>
            <a:ext cx="9144000" cy="3900488"/>
          </a:xfrm>
        </p:spPr>
        <p:txBody>
          <a:bodyPr>
            <a:normAutofit fontScale="90000"/>
          </a:bodyPr>
          <a:lstStyle/>
          <a:p>
            <a:pPr algn="ctr"/>
            <a:r>
              <a:rPr lang="ru-RU" sz="2400" b="1" dirty="0">
                <a:solidFill>
                  <a:srgbClr val="002060"/>
                </a:solidFill>
                <a:latin typeface="Times New Roman" panose="02020603050405020304" pitchFamily="18" charset="0"/>
                <a:cs typeface="Times New Roman" panose="02020603050405020304" pitchFamily="18" charset="0"/>
              </a:rPr>
              <a:t>ОСНОВНЫЕ ТЕРМИНЫ И ОПРЕДЕЛЕНИЯ</a:t>
            </a:r>
            <a:r>
              <a:rPr lang="ru-RU" sz="2400" b="1" dirty="0">
                <a:latin typeface="Times New Roman" panose="02020603050405020304" pitchFamily="18" charset="0"/>
                <a:cs typeface="Times New Roman" panose="02020603050405020304" pitchFamily="18" charset="0"/>
              </a:rPr>
              <a:t/>
            </a:r>
            <a:br>
              <a:rPr lang="ru-RU" sz="2400" b="1"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r>
              <a:rPr lang="ru-RU" sz="1200" b="1" dirty="0">
                <a:solidFill>
                  <a:srgbClr val="000000"/>
                </a:solidFill>
                <a:latin typeface="Times New Roman" panose="02020603050405020304" pitchFamily="18" charset="0"/>
                <a:cs typeface="Times New Roman" panose="02020603050405020304" pitchFamily="18" charset="0"/>
              </a:rPr>
              <a:t>Публичные нормативные обязательства </a:t>
            </a:r>
            <a:r>
              <a:rPr lang="ru-RU" sz="1200" dirty="0">
                <a:solidFill>
                  <a:srgbClr val="000000"/>
                </a:solidFill>
                <a:latin typeface="Times New Roman" panose="02020603050405020304" pitchFamily="18" charset="0"/>
                <a:cs typeface="Times New Roman" panose="02020603050405020304" pitchFamily="18" charset="0"/>
              </a:rPr>
              <a:t>-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br>
              <a:rPr lang="ru-RU" sz="1200" dirty="0">
                <a:solidFill>
                  <a:srgbClr val="000000"/>
                </a:solidFill>
                <a:latin typeface="Times New Roman" panose="02020603050405020304" pitchFamily="18" charset="0"/>
                <a:cs typeface="Times New Roman" panose="02020603050405020304" pitchFamily="18" charset="0"/>
              </a:rPr>
            </a:br>
            <a:r>
              <a:rPr lang="ru-RU" sz="1200" b="1" dirty="0">
                <a:solidFill>
                  <a:srgbClr val="000000"/>
                </a:solidFill>
                <a:latin typeface="Times New Roman" panose="02020603050405020304" pitchFamily="18" charset="0"/>
                <a:cs typeface="Times New Roman" panose="02020603050405020304" pitchFamily="18" charset="0"/>
              </a:rPr>
              <a:t>Межбюджетные отношения</a:t>
            </a:r>
            <a:r>
              <a:rPr lang="ru-RU" sz="1200" dirty="0">
                <a:solidFill>
                  <a:srgbClr val="000000"/>
                </a:solidFill>
                <a:latin typeface="Times New Roman" panose="02020603050405020304" pitchFamily="18" charset="0"/>
                <a:cs typeface="Times New Roman" panose="02020603050405020304" pitchFamily="18"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br>
              <a:rPr lang="ru-RU" sz="1200" dirty="0">
                <a:solidFill>
                  <a:srgbClr val="000000"/>
                </a:solidFill>
                <a:latin typeface="Times New Roman" panose="02020603050405020304" pitchFamily="18" charset="0"/>
                <a:cs typeface="Times New Roman" panose="02020603050405020304" pitchFamily="18" charset="0"/>
              </a:rPr>
            </a:br>
            <a:r>
              <a:rPr lang="ru-RU" sz="1200" b="1" dirty="0">
                <a:solidFill>
                  <a:srgbClr val="000000"/>
                </a:solidFill>
                <a:latin typeface="Times New Roman" panose="02020603050405020304" pitchFamily="18" charset="0"/>
                <a:cs typeface="Times New Roman" panose="02020603050405020304" pitchFamily="18" charset="0"/>
              </a:rPr>
              <a:t>Межбюджетные трансферты</a:t>
            </a:r>
            <a:r>
              <a:rPr lang="ru-RU" sz="1200" dirty="0">
                <a:solidFill>
                  <a:srgbClr val="000000"/>
                </a:solidFill>
                <a:latin typeface="Times New Roman" panose="02020603050405020304" pitchFamily="18" charset="0"/>
                <a:cs typeface="Times New Roman" panose="02020603050405020304"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a:t>
            </a:r>
            <a:br>
              <a:rPr lang="ru-RU" sz="1200" dirty="0">
                <a:solidFill>
                  <a:srgbClr val="000000"/>
                </a:solidFill>
                <a:latin typeface="Times New Roman" panose="02020603050405020304" pitchFamily="18" charset="0"/>
                <a:cs typeface="Times New Roman" panose="02020603050405020304" pitchFamily="18" charset="0"/>
              </a:rPr>
            </a:br>
            <a:r>
              <a:rPr lang="ru-RU" sz="1200" b="1" dirty="0">
                <a:solidFill>
                  <a:srgbClr val="000000"/>
                </a:solidFill>
                <a:latin typeface="Times New Roman" panose="02020603050405020304" pitchFamily="18" charset="0"/>
                <a:cs typeface="Times New Roman" panose="02020603050405020304" pitchFamily="18" charset="0"/>
              </a:rPr>
              <a:t>Дотации</a:t>
            </a:r>
            <a:r>
              <a:rPr lang="ru-RU" sz="1200" dirty="0">
                <a:solidFill>
                  <a:srgbClr val="000000"/>
                </a:solidFill>
                <a:latin typeface="Times New Roman" panose="02020603050405020304" pitchFamily="18" charset="0"/>
                <a:cs typeface="Times New Roman" panose="02020603050405020304" pitchFamily="18" charset="0"/>
              </a:rPr>
              <a:t> - межбюджетные трансферты, предоставляемые на безвозмездной и безвозвратной основе;</a:t>
            </a:r>
            <a:br>
              <a:rPr lang="ru-RU" sz="1200" dirty="0">
                <a:solidFill>
                  <a:srgbClr val="000000"/>
                </a:solidFill>
                <a:latin typeface="Times New Roman" panose="02020603050405020304" pitchFamily="18" charset="0"/>
                <a:cs typeface="Times New Roman" panose="02020603050405020304" pitchFamily="18" charset="0"/>
              </a:rPr>
            </a:br>
            <a:r>
              <a:rPr lang="ru-RU" sz="1200" b="1" dirty="0">
                <a:solidFill>
                  <a:srgbClr val="000000"/>
                </a:solidFill>
                <a:latin typeface="Times New Roman" panose="02020603050405020304" pitchFamily="18" charset="0"/>
                <a:cs typeface="Times New Roman" panose="02020603050405020304" pitchFamily="18" charset="0"/>
              </a:rPr>
              <a:t>Бюджетные полномочия </a:t>
            </a:r>
            <a:r>
              <a:rPr lang="ru-RU" sz="1200" dirty="0">
                <a:solidFill>
                  <a:srgbClr val="000000"/>
                </a:solidFill>
                <a:latin typeface="Times New Roman" panose="02020603050405020304" pitchFamily="18" charset="0"/>
                <a:cs typeface="Times New Roman" panose="02020603050405020304" pitchFamily="18" charset="0"/>
              </a:rPr>
              <a:t>-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a:t>
            </a:r>
            <a:r>
              <a:rPr lang="ru-RU" sz="1200" dirty="0">
                <a:solidFill>
                  <a:prstClr val="black"/>
                </a:solidFill>
                <a:latin typeface="Times New Roman" panose="02020603050405020304" pitchFamily="18" charset="0"/>
                <a:cs typeface="Times New Roman" panose="02020603050405020304" pitchFamily="18" charset="0"/>
              </a:rPr>
              <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смета доходов и расходов </a:t>
            </a:r>
            <a:r>
              <a:rPr lang="ru-RU" sz="1200" dirty="0">
                <a:solidFill>
                  <a:prstClr val="black"/>
                </a:solidFill>
                <a:latin typeface="Times New Roman" panose="02020603050405020304" pitchFamily="18" charset="0"/>
                <a:cs typeface="Times New Roman" panose="02020603050405020304" pitchFamily="18" charset="0"/>
              </a:rPr>
              <a:t>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государственные (муниципальные) услуги (работы) </a:t>
            </a:r>
            <a:r>
              <a:rPr lang="ru-RU" sz="1200" dirty="0">
                <a:solidFill>
                  <a:prstClr val="black"/>
                </a:solidFill>
                <a:latin typeface="Times New Roman" panose="02020603050405020304" pitchFamily="18" charset="0"/>
                <a:cs typeface="Times New Roman" panose="02020603050405020304"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Государственное (муниципальное) задание </a:t>
            </a:r>
            <a:r>
              <a:rPr lang="ru-RU" sz="1200" dirty="0">
                <a:solidFill>
                  <a:prstClr val="black"/>
                </a:solidFill>
                <a:latin typeface="Times New Roman" panose="02020603050405020304" pitchFamily="18" charset="0"/>
                <a:cs typeface="Times New Roman" panose="02020603050405020304" pitchFamily="18" charset="0"/>
              </a:rPr>
              <a:t>-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Бюджетные инвестиции </a:t>
            </a:r>
            <a:r>
              <a:rPr lang="ru-RU" sz="1200" dirty="0">
                <a:solidFill>
                  <a:prstClr val="black"/>
                </a:solidFill>
                <a:latin typeface="Times New Roman" panose="02020603050405020304" pitchFamily="18" charset="0"/>
                <a:cs typeface="Times New Roman" panose="02020603050405020304" pitchFamily="18" charset="0"/>
              </a:rPr>
              <a:t>- бюджетные средства, направляемые на создание или увеличение за счет средств бюджета стоимости государственного (муниципального) имущества;</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Финансовые органы </a:t>
            </a:r>
            <a:r>
              <a:rPr lang="ru-RU" sz="1200" dirty="0">
                <a:solidFill>
                  <a:prstClr val="black"/>
                </a:solidFill>
                <a:latin typeface="Times New Roman" panose="02020603050405020304" pitchFamily="18" charset="0"/>
                <a:cs typeface="Times New Roman" panose="02020603050405020304" pitchFamily="18" charset="0"/>
              </a:rPr>
              <a:t>-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a:t>
            </a:r>
            <a:br>
              <a:rPr lang="ru-RU" sz="1200" dirty="0">
                <a:solidFill>
                  <a:prstClr val="black"/>
                </a:solidFill>
                <a:latin typeface="Times New Roman" panose="02020603050405020304" pitchFamily="18" charset="0"/>
                <a:cs typeface="Times New Roman" panose="02020603050405020304" pitchFamily="18" charset="0"/>
              </a:rPr>
            </a:br>
            <a:r>
              <a:rPr lang="ru-RU" sz="1200" b="1" dirty="0">
                <a:solidFill>
                  <a:prstClr val="black"/>
                </a:solidFill>
                <a:latin typeface="Times New Roman" panose="02020603050405020304" pitchFamily="18" charset="0"/>
                <a:cs typeface="Times New Roman" panose="02020603050405020304" pitchFamily="18" charset="0"/>
              </a:rPr>
              <a:t>Главный распорядитель бюджетных средств </a:t>
            </a:r>
            <a:r>
              <a:rPr lang="ru-RU" sz="1200" dirty="0">
                <a:solidFill>
                  <a:prstClr val="black"/>
                </a:solidFill>
                <a:latin typeface="Times New Roman" panose="02020603050405020304" pitchFamily="18" charset="0"/>
                <a:cs typeface="Times New Roman" panose="02020603050405020304" pitchFamily="18" charset="0"/>
              </a:rPr>
              <a:t>(главный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br>
              <a:rPr lang="ru-RU" sz="1200" dirty="0">
                <a:solidFill>
                  <a:prstClr val="black"/>
                </a:solidFill>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211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6" y="857251"/>
            <a:ext cx="8958263" cy="5250656"/>
          </a:xfrm>
        </p:spPr>
        <p:txBody>
          <a:bodyPr>
            <a:normAutofit fontScale="90000"/>
          </a:bodyPr>
          <a:lstStyle/>
          <a:p>
            <a:pPr algn="ctr"/>
            <a:r>
              <a:rPr lang="ru-RU" sz="2400" b="1" dirty="0">
                <a:solidFill>
                  <a:srgbClr val="002060"/>
                </a:solidFill>
                <a:latin typeface="Times New Roman" panose="02020603050405020304" pitchFamily="18" charset="0"/>
                <a:cs typeface="Times New Roman" panose="02020603050405020304" pitchFamily="18" charset="0"/>
              </a:rPr>
              <a:t>ОСНОВНЫЕ ТЕРМИНЫ И ОПРЕДЕЛЕНИЯ</a:t>
            </a: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Получатель бюджетных средств </a:t>
            </a:r>
            <a:r>
              <a:rPr lang="ru-RU" sz="1200" dirty="0">
                <a:latin typeface="Times New Roman" panose="02020603050405020304" pitchFamily="18" charset="0"/>
                <a:cs typeface="Times New Roman" panose="02020603050405020304" pitchFamily="18" charset="0"/>
              </a:rPr>
              <a:t>(получатель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Казенное учреждение </a:t>
            </a:r>
            <a:r>
              <a:rPr lang="ru-RU" sz="1200" dirty="0">
                <a:latin typeface="Times New Roman" panose="02020603050405020304" pitchFamily="18" charset="0"/>
                <a:cs typeface="Times New Roman" panose="02020603050405020304" pitchFamily="18" charset="0"/>
              </a:rPr>
              <a:t>-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Ведомственная структура расходов бюджета </a:t>
            </a:r>
            <a:r>
              <a:rPr lang="ru-RU" sz="1200" dirty="0">
                <a:latin typeface="Times New Roman" panose="02020603050405020304" pitchFamily="18" charset="0"/>
                <a:cs typeface="Times New Roman" panose="02020603050405020304" pitchFamily="18" charset="0"/>
              </a:rPr>
              <a:t>-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Администратор доходов бюджета </a:t>
            </a:r>
            <a:r>
              <a:rPr lang="ru-RU" sz="1200" dirty="0">
                <a:latin typeface="Times New Roman" panose="02020603050405020304" pitchFamily="18" charset="0"/>
                <a:cs typeface="Times New Roman" panose="02020603050405020304" pitchFamily="18" charset="0"/>
              </a:rPr>
              <a:t>-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Государственная или муниципальная гарантия </a:t>
            </a:r>
            <a:r>
              <a:rPr lang="ru-RU" sz="1200" dirty="0">
                <a:latin typeface="Times New Roman" panose="02020603050405020304" pitchFamily="18" charset="0"/>
                <a:cs typeface="Times New Roman" panose="02020603050405020304" pitchFamily="18" charset="0"/>
              </a:rPr>
              <a:t>(государственная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Текущий финансовый год </a:t>
            </a:r>
            <a:r>
              <a:rPr lang="ru-RU" sz="1200" dirty="0">
                <a:latin typeface="Times New Roman" panose="02020603050405020304" pitchFamily="18" charset="0"/>
                <a:cs typeface="Times New Roman" panose="02020603050405020304" pitchFamily="18" charset="0"/>
              </a:rPr>
              <a:t>-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Очередной финансовый год </a:t>
            </a:r>
            <a:r>
              <a:rPr lang="ru-RU" sz="1200" dirty="0">
                <a:latin typeface="Times New Roman" panose="02020603050405020304" pitchFamily="18" charset="0"/>
                <a:cs typeface="Times New Roman" panose="02020603050405020304" pitchFamily="18" charset="0"/>
              </a:rPr>
              <a:t>- год, следующий за текущим финансовым годом;</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Плановый период </a:t>
            </a:r>
            <a:r>
              <a:rPr lang="ru-RU" sz="1200" dirty="0">
                <a:latin typeface="Times New Roman" panose="02020603050405020304" pitchFamily="18" charset="0"/>
                <a:cs typeface="Times New Roman" panose="02020603050405020304" pitchFamily="18" charset="0"/>
              </a:rPr>
              <a:t>- два финансовых года, следующие за очередным финансовым годом;</a:t>
            </a:r>
            <a:br>
              <a:rPr lang="ru-RU" sz="1200" dirty="0">
                <a:latin typeface="Times New Roman" panose="02020603050405020304" pitchFamily="18" charset="0"/>
                <a:cs typeface="Times New Roman" panose="02020603050405020304" pitchFamily="18" charset="0"/>
              </a:rPr>
            </a:br>
            <a:r>
              <a:rPr lang="ru-RU" sz="1200" b="1" dirty="0">
                <a:latin typeface="Times New Roman" panose="02020603050405020304" pitchFamily="18" charset="0"/>
                <a:cs typeface="Times New Roman" panose="02020603050405020304" pitchFamily="18" charset="0"/>
              </a:rPr>
              <a:t>Отчетный финансовый год </a:t>
            </a:r>
            <a:r>
              <a:rPr lang="ru-RU" sz="1200" dirty="0">
                <a:latin typeface="Times New Roman" panose="02020603050405020304" pitchFamily="18" charset="0"/>
                <a:cs typeface="Times New Roman" panose="02020603050405020304" pitchFamily="18" charset="0"/>
              </a:rPr>
              <a:t>- год, предшествующий текущему финансовому году.</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
            </a:r>
            <a:br>
              <a:rPr lang="ru-RU" sz="1200" dirty="0">
                <a:latin typeface="Times New Roman" panose="02020603050405020304" pitchFamily="18" charset="0"/>
                <a:cs typeface="Times New Roman" panose="02020603050405020304" pitchFamily="18" charset="0"/>
              </a:rPr>
            </a:b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62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2369397"/>
              </p:ext>
            </p:extLst>
          </p:nvPr>
        </p:nvGraphicFramePr>
        <p:xfrm>
          <a:off x="179512" y="116633"/>
          <a:ext cx="792088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descr="3D-человек - Создать мем - Meme-arsenal.com"/>
          <p:cNvPicPr/>
          <p:nvPr/>
        </p:nvPicPr>
        <p:blipFill>
          <a:blip r:embed="rId7">
            <a:extLst>
              <a:ext uri="{28A0092B-C50C-407E-A947-70E740481C1C}">
                <a14:useLocalDpi xmlns:a14="http://schemas.microsoft.com/office/drawing/2010/main" val="0"/>
              </a:ext>
            </a:extLst>
          </a:blip>
          <a:srcRect/>
          <a:stretch>
            <a:fillRect/>
          </a:stretch>
        </p:blipFill>
        <p:spPr bwMode="auto">
          <a:xfrm>
            <a:off x="8172400" y="4797152"/>
            <a:ext cx="971600" cy="1728192"/>
          </a:xfrm>
          <a:prstGeom prst="rect">
            <a:avLst/>
          </a:prstGeom>
          <a:noFill/>
          <a:ln>
            <a:noFill/>
          </a:ln>
        </p:spPr>
      </p:pic>
      <p:pic>
        <p:nvPicPr>
          <p:cNvPr id="6" name="Рисунок 5" descr="3D-человек - Создать мем - Meme-arsenal.com"/>
          <p:cNvPicPr/>
          <p:nvPr/>
        </p:nvPicPr>
        <p:blipFill>
          <a:blip r:embed="rId7">
            <a:extLst>
              <a:ext uri="{28A0092B-C50C-407E-A947-70E740481C1C}">
                <a14:useLocalDpi xmlns:a14="http://schemas.microsoft.com/office/drawing/2010/main" val="0"/>
              </a:ext>
            </a:extLst>
          </a:blip>
          <a:srcRect/>
          <a:stretch>
            <a:fillRect/>
          </a:stretch>
        </p:blipFill>
        <p:spPr bwMode="auto">
          <a:xfrm>
            <a:off x="8324800" y="4949552"/>
            <a:ext cx="971600" cy="1728192"/>
          </a:xfrm>
          <a:prstGeom prst="rect">
            <a:avLst/>
          </a:prstGeom>
          <a:noFill/>
          <a:ln>
            <a:noFill/>
          </a:ln>
        </p:spPr>
      </p:pic>
      <p:pic>
        <p:nvPicPr>
          <p:cNvPr id="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8486" y="279666"/>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650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449370233"/>
              </p:ext>
            </p:extLst>
          </p:nvPr>
        </p:nvGraphicFramePr>
        <p:xfrm>
          <a:off x="179512" y="188640"/>
          <a:ext cx="7920880"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4408" y="5157192"/>
            <a:ext cx="89959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818" y="476672"/>
            <a:ext cx="2664296" cy="3149335"/>
          </a:xfrm>
          <a:prstGeom prst="rect">
            <a:avLst/>
          </a:prstGeom>
          <a:noFill/>
          <a:ln>
            <a:noFill/>
          </a:ln>
          <a:effectLst>
            <a:glow rad="749300">
              <a:schemeClr val="accent1">
                <a:alpha val="3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38077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1185</Words>
  <Application>Microsoft Office PowerPoint</Application>
  <PresentationFormat>Экран (4:3)</PresentationFormat>
  <Paragraphs>332</Paragraphs>
  <Slides>27</Slides>
  <Notes>20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6</vt:i4>
      </vt:variant>
      <vt:variant>
        <vt:lpstr>Заголовки слайдов</vt:lpstr>
      </vt:variant>
      <vt:variant>
        <vt:i4>27</vt:i4>
      </vt:variant>
    </vt:vector>
  </HeadingPairs>
  <TitlesOfParts>
    <vt:vector size="41" baseType="lpstr">
      <vt:lpstr>Arial</vt:lpstr>
      <vt:lpstr>Calibri</vt:lpstr>
      <vt:lpstr>Calibri Light</vt:lpstr>
      <vt:lpstr>Century Schoolbook</vt:lpstr>
      <vt:lpstr>Constantia</vt:lpstr>
      <vt:lpstr>Times New Roman</vt:lpstr>
      <vt:lpstr>Wingdings</vt:lpstr>
      <vt:lpstr>Wingdings 2</vt:lpstr>
      <vt:lpstr>Тема Office</vt:lpstr>
      <vt:lpstr>Поток</vt:lpstr>
      <vt:lpstr>1_Поток</vt:lpstr>
      <vt:lpstr>2_Поток</vt:lpstr>
      <vt:lpstr>1_Тема Office</vt:lpstr>
      <vt:lpstr>Эркер</vt:lpstr>
      <vt:lpstr>Презентация PowerPoint</vt:lpstr>
      <vt:lpstr>Презентация PowerPoint</vt:lpstr>
      <vt:lpstr>Презентация PowerPoint</vt:lpstr>
      <vt:lpstr>Презентация PowerPoint</vt:lpstr>
      <vt:lpstr>ОСНОВНЫЕ ТЕРМИНЫ И ОПРЕДЕЛЕНИЯ  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Консолидированный бюджет - 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 Бюджетная система Российской Федерации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 Доходы бюджета - 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 Расходы бюджета - 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 Дефицит бюджета - превышение расходов бюджета над его доходами; Профицит бюджета - превышение доходов бюджета над его расходами; Бюджетный процесс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Бюджетная роспись -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 Бюджетные ассигнования - предельные объемы денежных средств, предусмотренных в соответствующем финансовом году для исполнения бюджетных обязательств; Государственный или муниципальный долг - обязательства, возникающие из государственных или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настоящим Кодексом, принятые на себя Российской Федерацией, субъектом Российской Федерации или муниципальным образованием; Расходные обязательства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vt:lpstr>
      <vt:lpstr>ОСНОВНЫЕ ТЕРМИНЫ И ОПРЕДЕЛЕНИЯ  Публичные нормативные обязательства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 Межбюджетные отношения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Дотации - межбюджетные трансферты, предоставляемые на безвозмездной и безвозвратной основе; Бюджетные полномочия - установленные настоящим Кодексом и принятыми в соответствии с ним правовыми актами, регулирующими бюджетные правоотношения, права и обязанности органов государственной власти (органов местного самоуправления) и иных участников бюджетного процесса по регулированию бюджетных правоотношений, организации и осуществлению бюджетного процесса; смета доходов и расходов населенного пункта, другой территории, не являющейся муниципальным образованием, - утвержденный органом местного самоуправления городского, сельского поселения план доходов и расходов распорядителя (главного распорядителя) средств местного бюджета, уполномоченного местной администрацией городского, сельского поселения осуществлять в данном населенном пункте (на другой территории), входящем (входящей) в состав территории городского, сельского поселения, отдельные функции местной администрации; государственные (муниципальные) услуги (работы) -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 Государственное (муниципальное) задание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 Бюджетные инвестиции - бюджетные средства, направляемые на создание или увеличение за счет средств бюджета стоимости государственного (муниципального) имущества; Финансовые органы - Министерство финансов Российской Федерации,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(финансовые органы субъектов Российской Федерации), органы (должностные лица) местных администраций муниципальных образований, осуществляющие составление и организацию исполнения местных бюджетов (финансовые органы муниципальных образований); Главный распорядитель бюджетных средств (главный распорядитель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 </vt:lpstr>
      <vt:lpstr>ОСНОВНЫЕ ТЕРМИНЫ И ОПРЕДЕЛЕНИЯ  Получатель бюджетных средств (получатель средств соответствующего бюджета) - орган государственной власти (государственный орган), орган управления государственным внебюджетным фондом, орган местного самоуправления, орган местной администрации, находящееся в ведении главного распорядителя (распорядителя) бюджетных средств казенное учреждение, имеющие право на принятие и (или) исполнение бюджетных обязательств от имени публично-правового образования за счет средств соответствующего бюджета; Казенное учреждение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Ведомственная структура расходов бюджета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 Администратор доходов бюджета -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осуществляющие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 Государственная или муниципальная гарантия (государственная гарантия Российской Федерации, государственная гарантия субъекта Российской Федерации, муниципальная гарантия) - вид долгового обязательства, в силу которого соответственно Российская Федерация, субъект Российской Федерации, муниципальное образование (гарант) обязаны при наступлении предусмотренного в гарантии события (гарантийного случая) уплатить лицу, в пользу которого предоставлена гарантия (бенефициару), по его письменному требованию определенную в обязательстве денежную сумму за счет средств соответствующего бюджета в соответствии с условиями даваемого гарантом обязательства отвечать за исполнение третьим лицом (принципалом) его обязательств перед бенефициаром; Текущий финансовый год -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Очередной финансовый год - год, следующий за текущим финансовым годом; Плановый период - два финансовых года, следующие за очередным финансовым годом; Отчетный финансовый год - год, предшествующий текущему финансовому году.  </vt:lpstr>
      <vt:lpstr>Презентация PowerPoint</vt:lpstr>
      <vt:lpstr>Презентация PowerPoint</vt:lpstr>
      <vt:lpstr>  Основные характеристики бюджета Пудостьского сельского поселения на 2023 год и плановый период 2024 и 2025 годы</vt:lpstr>
      <vt:lpstr>  Информация об объеме и структуре налоговых и неналоговых доходов бюджета Пудостьского сельского поселения и межбюджетных трансфертов </vt:lpstr>
      <vt:lpstr>Информация о расходной части бюджета  Пудостьского сельского поселения по разделам и подразделам классификации расходов</vt:lpstr>
      <vt:lpstr>Информация о расходной части бюджета  Пудостьского сельского поселения  по муниципальной программе на 2023 год и плановый период 2024 и 2025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Финансы</dc:creator>
  <cp:lastModifiedBy>Анна Николаевна</cp:lastModifiedBy>
  <cp:revision>229</cp:revision>
  <cp:lastPrinted>2022-03-17T13:12:36Z</cp:lastPrinted>
  <dcterms:created xsi:type="dcterms:W3CDTF">2021-12-04T11:11:46Z</dcterms:created>
  <dcterms:modified xsi:type="dcterms:W3CDTF">2022-12-18T18:15:45Z</dcterms:modified>
</cp:coreProperties>
</file>