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70" r:id="rId3"/>
    <p:sldId id="257" r:id="rId4"/>
    <p:sldId id="271" r:id="rId5"/>
    <p:sldId id="272" r:id="rId6"/>
    <p:sldId id="274" r:id="rId7"/>
    <p:sldId id="275" r:id="rId8"/>
    <p:sldId id="279" r:id="rId9"/>
    <p:sldId id="264" r:id="rId10"/>
    <p:sldId id="277" r:id="rId11"/>
    <p:sldId id="278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доходов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           на 2020 год</a:t>
            </a:r>
            <a:r>
              <a:rPr lang="en-US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75210,8 тыс. руб.</a:t>
            </a:r>
            <a:endParaRPr lang="ru-RU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77344309234073E-2"/>
                  <c:y val="-0.258091442603551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39882,70 </a:t>
                    </a:r>
                    <a:r>
                      <a:rPr lang="ru-RU" dirty="0" smtClean="0"/>
                      <a:t>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2267358625636E-4"/>
                  <c:y val="-0.165407966437484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35328,10 </a:t>
                    </a:r>
                    <a:r>
                      <a:rPr lang="ru-RU" dirty="0" smtClean="0"/>
                      <a:t>тыс. руб.</a:t>
                    </a:r>
                    <a:r>
                      <a:rPr lang="ru-RU" baseline="0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 (53,0%)</c:v>
                </c:pt>
                <c:pt idx="1">
                  <c:v>Безвозмедные поступления (47,0%)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39882.699999999997</c:v>
                </c:pt>
                <c:pt idx="1">
                  <c:v>35328.1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расходов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на 2020 год</a:t>
            </a:r>
            <a:r>
              <a:rPr lang="en-US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76306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,8 тыс. руб.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8.3575482701003401E-2"/>
          <c:y val="2.4927432686882965E-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218172872587359E-2"/>
          <c:y val="0.24739454035718303"/>
          <c:w val="0.54064297590741683"/>
          <c:h val="0.71068498087387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6"/>
          <c:dPt>
            <c:idx val="4"/>
            <c:bubble3D val="0"/>
            <c:explosion val="15"/>
          </c:dPt>
          <c:dLbls>
            <c:dLbl>
              <c:idx val="0"/>
              <c:layout>
                <c:manualLayout>
                  <c:x val="1.9791725419790164E-2"/>
                  <c:y val="-8.6603157317436855E-2"/>
                </c:manualLayout>
              </c:layout>
              <c:tx>
                <c:rich>
                  <a:bodyPr/>
                  <a:lstStyle/>
                  <a:p>
                    <a:fld id="{B45F8811-AAF9-4F98-B460-D43FCC83977B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005924918063797E-2"/>
                  <c:y val="-0.17602654519788904"/>
                </c:manualLayout>
              </c:layout>
              <c:tx>
                <c:rich>
                  <a:bodyPr/>
                  <a:lstStyle/>
                  <a:p>
                    <a:fld id="{9E8A978E-9A0E-4813-9CB1-DB24EE398559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3916927928248447E-2"/>
                  <c:y val="-4.895093119855471E-2"/>
                </c:manualLayout>
              </c:layout>
              <c:tx>
                <c:rich>
                  <a:bodyPr/>
                  <a:lstStyle/>
                  <a:p>
                    <a:fld id="{BE1588BE-BDB0-4162-9175-54B020830D93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1085670948377369E-2"/>
                  <c:y val="4.7015593021892552E-2"/>
                </c:manualLayout>
              </c:layout>
              <c:tx>
                <c:rich>
                  <a:bodyPr/>
                  <a:lstStyle/>
                  <a:p>
                    <a:fld id="{7B0806F8-0158-4316-9369-DA1AAB1C0BD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2666100322711923E-2"/>
                  <c:y val="5.6359446025577374E-2"/>
                </c:manualLayout>
              </c:layout>
              <c:tx>
                <c:rich>
                  <a:bodyPr/>
                  <a:lstStyle/>
                  <a:p>
                    <a:fld id="{A63686A5-D85E-423A-9241-5430C50E19A5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985349971928668E-2"/>
                  <c:y val="-0.1044196621420124"/>
                </c:manualLayout>
              </c:layout>
              <c:tx>
                <c:rich>
                  <a:bodyPr/>
                  <a:lstStyle/>
                  <a:p>
                    <a:fld id="{B9C3B911-7059-4A27-9F55-9D6A7CFD10AB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3.282194614641698E-2"/>
                  <c:y val="-5.6911185791992849E-2"/>
                </c:manualLayout>
              </c:layout>
              <c:tx>
                <c:rich>
                  <a:bodyPr/>
                  <a:lstStyle/>
                  <a:p>
                    <a:fld id="{2FDE6E36-DC12-48A3-B5DF-742220160AEB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8.0957046079514344E-2"/>
                  <c:y val="-8.0636939968793495E-2"/>
                </c:manualLayout>
              </c:layout>
              <c:tx>
                <c:rich>
                  <a:bodyPr/>
                  <a:lstStyle/>
                  <a:p>
                    <a:fld id="{CE706089-1B2B-4510-9497-D76013FC1CB0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(24,0%)</c:v>
                </c:pt>
                <c:pt idx="1">
                  <c:v>Национальная оборона (0,7%)</c:v>
                </c:pt>
                <c:pt idx="2">
                  <c:v>Национальная безопасность и правоохранительная деятельность (0,2%)</c:v>
                </c:pt>
                <c:pt idx="3">
                  <c:v>Национальная экономика (9,2%)</c:v>
                </c:pt>
                <c:pt idx="4">
                  <c:v>Жилищьно-коммунальное хазяйство (29,6%)</c:v>
                </c:pt>
                <c:pt idx="5">
                  <c:v>Образование (1,5%)</c:v>
                </c:pt>
                <c:pt idx="6">
                  <c:v>Культура, кинемотография, средства массовой информации (32,1%)</c:v>
                </c:pt>
                <c:pt idx="7">
                  <c:v>Социальная политика (0,0%)</c:v>
                </c:pt>
                <c:pt idx="8">
                  <c:v>Физическая культура (2,7%)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18310.5</c:v>
                </c:pt>
                <c:pt idx="1">
                  <c:v>562.79999999999995</c:v>
                </c:pt>
                <c:pt idx="2">
                  <c:v>120</c:v>
                </c:pt>
                <c:pt idx="3">
                  <c:v>7040</c:v>
                </c:pt>
                <c:pt idx="4">
                  <c:v>22578.3</c:v>
                </c:pt>
                <c:pt idx="5">
                  <c:v>1115</c:v>
                </c:pt>
                <c:pt idx="6">
                  <c:v>24470</c:v>
                </c:pt>
                <c:pt idx="7">
                  <c:v>30.2</c:v>
                </c:pt>
                <c:pt idx="8">
                  <c:v>2080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49860944915081"/>
          <c:y val="0.12133113120028578"/>
          <c:w val="0.24750139055084905"/>
          <c:h val="0.8786688687997141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C350-6C9F-4975-B65F-F2A08CF0B63E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20A2-04D6-41F6-8606-CE2DB40BE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EE1D02A-B6C8-49F8-AA57-E6D99290A7EE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8067-FBBC-4ED9-9840-DB1E03E990F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EEED-E669-4996-A3EC-2E6B043E3357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EA067-E8B3-41DD-BA80-A138C9308074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58A9DE5-B313-4ADF-8FB3-C95CE614C4A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0EF9-CA8D-4A76-A607-A951BC8B5D11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A1DA-6345-4F4C-A44C-7805C943743C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D59D7C-FA3B-4DCF-A3A1-BE6D5FD1253D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9575-15E6-4F81-82FC-14043254F417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0E44B-A2AF-4C78-A26F-1DA1BDE864D0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29929-051A-4ED3-9BE4-0D1FA68C570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68C42-D383-4585-9C50-A7592E77170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27384"/>
            <a:ext cx="12192000" cy="68853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365" y="10802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45" y="4460793"/>
            <a:ext cx="11703638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 СЕЛЬСКОГО </a:t>
            </a:r>
            <a:r>
              <a:rPr lang="ru-RU" sz="4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ru-RU" sz="48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</a:t>
            </a:r>
            <a:endParaRPr lang="ru-RU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71" y="1587087"/>
            <a:ext cx="2295786" cy="271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2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64158"/>
              </p:ext>
            </p:extLst>
          </p:nvPr>
        </p:nvGraphicFramePr>
        <p:xfrm>
          <a:off x="658391" y="723332"/>
          <a:ext cx="10806297" cy="544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4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1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7040,00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Фонд предпринимательства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6300,00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26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740,00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22578,30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Жилищное 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5478,30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1690,00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7125214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Благоустройство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15410,00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3976686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1115,00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8084303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Профессиональная подготовка, переподготовка и повышение квалификации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1985477"/>
                  </a:ext>
                </a:extLst>
              </a:tr>
              <a:tr h="5526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1065,00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202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7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61730"/>
              </p:ext>
            </p:extLst>
          </p:nvPr>
        </p:nvGraphicFramePr>
        <p:xfrm>
          <a:off x="725215" y="1716560"/>
          <a:ext cx="10979106" cy="454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1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30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24470,00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Культура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24470,00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30,20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7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2080,00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2080,00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76306,80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7125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7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55331027"/>
              </p:ext>
            </p:extLst>
          </p:nvPr>
        </p:nvGraphicFramePr>
        <p:xfrm>
          <a:off x="1732455" y="593542"/>
          <a:ext cx="8940800" cy="566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14095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06397"/>
              </p:ext>
            </p:extLst>
          </p:nvPr>
        </p:nvGraphicFramePr>
        <p:xfrm>
          <a:off x="532262" y="1269241"/>
          <a:ext cx="11172057" cy="472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1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02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4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2020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39 882,70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37 092,40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14 622,30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14 022,30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(пени по соответствующему платежу)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5 000,00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Доходы от уплаты акцизов на дизельное топливо, зачисляемые в консолидированные бюджеты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3 000,00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65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Доходы от уплаты акцизов на автомобильный бензин, производимый на территории Российской Федерации, зачисляемые в консолидированные бюджеты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2 000,00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2506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523,00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523,00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1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76571"/>
              </p:ext>
            </p:extLst>
          </p:nvPr>
        </p:nvGraphicFramePr>
        <p:xfrm>
          <a:off x="441434" y="723333"/>
          <a:ext cx="11262885" cy="583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3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19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00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2020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1 480,00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89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15 447,10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8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10 321,10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городских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350,00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городских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651505"/>
                  </a:ext>
                </a:extLst>
              </a:tr>
              <a:tr h="4632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4 300,00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2506985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170,00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7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87564"/>
              </p:ext>
            </p:extLst>
          </p:nvPr>
        </p:nvGraphicFramePr>
        <p:xfrm>
          <a:off x="630936" y="588104"/>
          <a:ext cx="10927080" cy="616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9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76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48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2020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2790,30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1 740,30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542,30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Прочие поступления от использования имущества (НАЙМ)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1 198,00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6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69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31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компенсации затрат бюджетов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3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651505"/>
                  </a:ext>
                </a:extLst>
              </a:tr>
              <a:tr h="628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сельского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2506985"/>
                  </a:ext>
                </a:extLst>
              </a:tr>
              <a:tr h="443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4431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450,00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846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7710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76624"/>
              </p:ext>
            </p:extLst>
          </p:nvPr>
        </p:nvGraphicFramePr>
        <p:xfrm>
          <a:off x="677920" y="682442"/>
          <a:ext cx="10897125" cy="603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5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1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85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2020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35 328,10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33 171,30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33 171,30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бюджетной системы  Российской Федерации (межбюджетные субсидии)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1 068,40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72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сельских поселений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средств, поступивших от государственной корпорации -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651505"/>
                  </a:ext>
                </a:extLst>
              </a:tr>
              <a:tr h="6566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сельских поселений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2506985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субсидии бюджетам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1 068,40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5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15765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3872"/>
              </p:ext>
            </p:extLst>
          </p:nvPr>
        </p:nvGraphicFramePr>
        <p:xfrm>
          <a:off x="709449" y="1512544"/>
          <a:ext cx="10897125" cy="404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5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1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85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на  2020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572,80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565,80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515,60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515,60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бюджета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75 210,80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80502545"/>
              </p:ext>
            </p:extLst>
          </p:nvPr>
        </p:nvGraphicFramePr>
        <p:xfrm>
          <a:off x="180110" y="361665"/>
          <a:ext cx="11524210" cy="635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1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84250" y="183740"/>
            <a:ext cx="10140950" cy="107918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расходы бюджета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01955"/>
              </p:ext>
            </p:extLst>
          </p:nvPr>
        </p:nvGraphicFramePr>
        <p:xfrm>
          <a:off x="658391" y="1310220"/>
          <a:ext cx="10806297" cy="526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4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88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18310,50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Функционирование законодательных представительных органов МО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320,00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Функционирование местных администраций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16720,00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248,70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232,30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789,50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Комитет по управлению имуществом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4158,00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7125214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562,80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3976686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562,80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8084303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1985477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2025370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Другие вопросы в области безопасности и правоохранительной деятельности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13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386</TotalTime>
  <Words>926</Words>
  <Application>Microsoft Office PowerPoint</Application>
  <PresentationFormat>Широкоэкранный</PresentationFormat>
  <Paragraphs>206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Прогнозируемые поступления доходов в бюджет Пудостьского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 Уважаемые жители Дружногорского городского поселения! Представленная информация предназначена для широкого круга пользователей и затрагивает интересы каждого жителя.</dc:title>
  <dc:creator>Xeka3</dc:creator>
  <cp:lastModifiedBy>Наталья Борисовна</cp:lastModifiedBy>
  <cp:revision>44</cp:revision>
  <cp:lastPrinted>2021-03-11T13:55:23Z</cp:lastPrinted>
  <dcterms:created xsi:type="dcterms:W3CDTF">2021-02-27T13:53:16Z</dcterms:created>
  <dcterms:modified xsi:type="dcterms:W3CDTF">2021-03-12T10:19:23Z</dcterms:modified>
</cp:coreProperties>
</file>