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70" r:id="rId3"/>
    <p:sldId id="280" r:id="rId4"/>
    <p:sldId id="257" r:id="rId5"/>
    <p:sldId id="271" r:id="rId6"/>
    <p:sldId id="272" r:id="rId7"/>
    <p:sldId id="274" r:id="rId8"/>
    <p:sldId id="275" r:id="rId9"/>
    <p:sldId id="279" r:id="rId10"/>
    <p:sldId id="281" r:id="rId11"/>
    <p:sldId id="264" r:id="rId12"/>
    <p:sldId id="277" r:id="rId13"/>
    <p:sldId id="278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754" y="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доходов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           на 2021 год</a:t>
            </a:r>
            <a:r>
              <a:rPr lang="en-US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77680,80 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3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177344309234073E-2"/>
                  <c:y val="-0.258091442603551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41659,80 </a:t>
                    </a:r>
                    <a:r>
                      <a:rPr lang="ru-RU" dirty="0" smtClean="0"/>
                      <a:t>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12267358625636E-4"/>
                  <c:y val="-0.165407966437484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36021,00 </a:t>
                    </a:r>
                    <a:r>
                      <a:rPr lang="ru-RU" dirty="0" smtClean="0"/>
                      <a:t>тыс. руб.</a:t>
                    </a:r>
                    <a:r>
                      <a:rPr lang="ru-RU" baseline="0" dirty="0" smtClean="0"/>
                      <a:t> 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 (53,6%)</c:v>
                </c:pt>
                <c:pt idx="1">
                  <c:v>Безвозмедные поступления (46,4%)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41659.800000000003</c:v>
                </c:pt>
                <c:pt idx="1">
                  <c:v>36021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36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доходов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           на 2022 год</a:t>
            </a:r>
            <a:r>
              <a:rPr lang="en-US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78488,60 тыс</a:t>
            </a:r>
            <a:r>
              <a:rPr lang="ru-RU" sz="3600" i="1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руб.</a:t>
            </a:r>
            <a:endParaRPr lang="ru-RU" sz="36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177344309234073E-2"/>
                  <c:y val="-0.258091442603551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43273,60 </a:t>
                    </a:r>
                    <a:r>
                      <a:rPr lang="ru-RU" dirty="0" smtClean="0"/>
                      <a:t>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12267358625636E-4"/>
                  <c:y val="-0.165407966437484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35215,00 </a:t>
                    </a:r>
                    <a:r>
                      <a:rPr lang="ru-RU" dirty="0" smtClean="0"/>
                      <a:t>тыс. руб.</a:t>
                    </a:r>
                    <a:r>
                      <a:rPr lang="ru-RU" baseline="0" dirty="0" smtClean="0"/>
                      <a:t> 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 (55,1%)</c:v>
                </c:pt>
                <c:pt idx="1">
                  <c:v>Безвозмедные поступления (44,9%)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43273.599999999999</c:v>
                </c:pt>
                <c:pt idx="1">
                  <c:v>35215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расходов</a:t>
            </a:r>
            <a:r>
              <a:rPr lang="ru-RU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на 2021 год</a:t>
            </a:r>
            <a:r>
              <a:rPr lang="en-US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76895,50 тыс</a:t>
            </a:r>
            <a:r>
              <a:rPr lang="ru-RU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руб.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8.3575482701003401E-2"/>
          <c:y val="2.4927432686882965E-4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218172872587359E-2"/>
          <c:y val="0.24739454035718303"/>
          <c:w val="0.54064297590741683"/>
          <c:h val="0.71068498087387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6"/>
          <c:dPt>
            <c:idx val="4"/>
            <c:bubble3D val="0"/>
            <c:explosion val="15"/>
          </c:dPt>
          <c:dPt>
            <c:idx val="5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1.9791725419790164E-2"/>
                  <c:y val="-8.6603157317436855E-2"/>
                </c:manualLayout>
              </c:layout>
              <c:tx>
                <c:rich>
                  <a:bodyPr/>
                  <a:lstStyle/>
                  <a:p>
                    <a:fld id="{5B8B1AA2-0262-49A2-BDD6-56BE1898ED8B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005924918063797E-2"/>
                  <c:y val="-0.17602654519788904"/>
                </c:manualLayout>
              </c:layout>
              <c:tx>
                <c:rich>
                  <a:bodyPr/>
                  <a:lstStyle/>
                  <a:p>
                    <a:fld id="{C07EEBBA-FD1C-43A1-8736-6A7B892A33C3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3916927928248447E-2"/>
                  <c:y val="-4.895093119855471E-2"/>
                </c:manualLayout>
              </c:layout>
              <c:tx>
                <c:rich>
                  <a:bodyPr/>
                  <a:lstStyle/>
                  <a:p>
                    <a:fld id="{5B09A8E3-6532-4BC0-AD5B-73603E2F23E8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5.1085670948377369E-2"/>
                  <c:y val="4.7015593021892552E-2"/>
                </c:manualLayout>
              </c:layout>
              <c:tx>
                <c:rich>
                  <a:bodyPr/>
                  <a:lstStyle/>
                  <a:p>
                    <a:fld id="{E78C9304-15BE-4708-84BD-0D2FCA7E0347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3.2666100322711923E-2"/>
                  <c:y val="5.6359446025577374E-2"/>
                </c:manualLayout>
              </c:layout>
              <c:tx>
                <c:rich>
                  <a:bodyPr/>
                  <a:lstStyle/>
                  <a:p>
                    <a:fld id="{B7409D7C-D6B2-4ABE-BF45-8DF185E19F26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"/>
                  <c:y val="8.9748671992597312E-2"/>
                </c:manualLayout>
              </c:layout>
              <c:tx>
                <c:rich>
                  <a:bodyPr/>
                  <a:lstStyle/>
                  <a:p>
                    <a:fld id="{615F3C3B-9430-4A89-BD01-11F831DCEB6D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"/>
                  <c:y val="-0.10641826312132688"/>
                </c:manualLayout>
              </c:layout>
              <c:tx>
                <c:rich>
                  <a:bodyPr/>
                  <a:lstStyle/>
                  <a:p>
                    <a:fld id="{C4A5044F-1E66-4359-94F7-4A2ED77725BF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8.0957046079514344E-2"/>
                  <c:y val="-8.0636939968793495E-2"/>
                </c:manualLayout>
              </c:layout>
              <c:tx>
                <c:rich>
                  <a:bodyPr/>
                  <a:lstStyle/>
                  <a:p>
                    <a:fld id="{B91E5BF8-840E-482B-A067-B3E827293894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(24,0%)</c:v>
                </c:pt>
                <c:pt idx="1">
                  <c:v>Национальная оборона (0,7%)</c:v>
                </c:pt>
                <c:pt idx="2">
                  <c:v>Национальная безопасность и правоохранительная деятельность (0,2%)</c:v>
                </c:pt>
                <c:pt idx="3">
                  <c:v>Национальная экономика (15,3%)</c:v>
                </c:pt>
                <c:pt idx="4">
                  <c:v>Жилищно-коммунальное хозяйство (22,1%)</c:v>
                </c:pt>
                <c:pt idx="5">
                  <c:v>Образование (1,3%)</c:v>
                </c:pt>
                <c:pt idx="6">
                  <c:v>Культура, кинемотография, средства массовой информации (33,8%)</c:v>
                </c:pt>
                <c:pt idx="7">
                  <c:v>Физическая культура (2,6%)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18474.3</c:v>
                </c:pt>
                <c:pt idx="1">
                  <c:v>582.9</c:v>
                </c:pt>
                <c:pt idx="2">
                  <c:v>120</c:v>
                </c:pt>
                <c:pt idx="3">
                  <c:v>11740</c:v>
                </c:pt>
                <c:pt idx="4">
                  <c:v>16978.3</c:v>
                </c:pt>
                <c:pt idx="5">
                  <c:v>1000</c:v>
                </c:pt>
                <c:pt idx="6">
                  <c:v>26000</c:v>
                </c:pt>
                <c:pt idx="7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902902671853424"/>
          <c:y val="0.1193325302209713"/>
          <c:w val="0.23097097328146571"/>
          <c:h val="0.8806674697790286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расходов</a:t>
            </a:r>
            <a:r>
              <a:rPr lang="ru-RU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на 2022 год</a:t>
            </a:r>
            <a:r>
              <a:rPr lang="en-US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75694,00 </a:t>
            </a:r>
            <a:r>
              <a:rPr lang="ru-RU" sz="3600" i="1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8.3575482701003401E-2"/>
          <c:y val="2.4927432686882965E-4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218172872587359E-2"/>
          <c:y val="0.24739454035718303"/>
          <c:w val="0.54064297590741683"/>
          <c:h val="0.71068498087387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7"/>
          <c:dPt>
            <c:idx val="3"/>
            <c:bubble3D val="0"/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9791725419790164E-2"/>
                  <c:y val="-8.6603157317436855E-2"/>
                </c:manualLayout>
              </c:layout>
              <c:tx>
                <c:rich>
                  <a:bodyPr/>
                  <a:lstStyle/>
                  <a:p>
                    <a:fld id="{F28F82AB-40BA-4B7C-B614-3222AEF1AAB5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3916927928248447E-2"/>
                  <c:y val="-4.895093119855471E-2"/>
                </c:manualLayout>
              </c:layout>
              <c:tx>
                <c:rich>
                  <a:bodyPr/>
                  <a:lstStyle/>
                  <a:p>
                    <a:fld id="{5D90F1CD-53A7-4A07-8BEF-103F9DB8C3B1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1085670948377369E-2"/>
                  <c:y val="4.7015593021892552E-2"/>
                </c:manualLayout>
              </c:layout>
              <c:tx>
                <c:rich>
                  <a:bodyPr/>
                  <a:lstStyle/>
                  <a:p>
                    <a:fld id="{09524864-C527-4B60-B761-012A6DBFABA3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3.2666100322711923E-2"/>
                  <c:y val="5.6359446025577374E-2"/>
                </c:manualLayout>
              </c:layout>
              <c:tx>
                <c:rich>
                  <a:bodyPr/>
                  <a:lstStyle/>
                  <a:p>
                    <a:fld id="{9D0E2852-1C2A-43F5-9AAC-40AC11511BA3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5128039145416474E-3"/>
                  <c:y val="4.8523985965729502E-2"/>
                </c:manualLayout>
              </c:layout>
              <c:tx>
                <c:rich>
                  <a:bodyPr/>
                  <a:lstStyle/>
                  <a:p>
                    <a:fld id="{3B60C599-901C-4C8A-94F0-C3EDADBA3EA4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1.5723420520799005E-4"/>
                  <c:y val="-0.1913588047421922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643D56F6-88A7-4109-80C9-63E65B5A2354}" type="VALUE">
                      <a:rPr lang="ru-RU" smtClean="0"/>
                      <a:pPr>
                        <a:defRPr/>
                      </a:pPr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72795445414478"/>
                      <c:h val="9.921055261317078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8.0957046079514344E-2"/>
                  <c:y val="-8.0636939968793495E-2"/>
                </c:manualLayout>
              </c:layout>
              <c:tx>
                <c:rich>
                  <a:bodyPr/>
                  <a:lstStyle/>
                  <a:p>
                    <a:fld id="{4CEEAB5A-7E88-46B9-B301-49F726708AFF}" type="VALUE">
                      <a:rPr lang="ru-RU" smtClean="0"/>
                      <a:pPr/>
                      <a:t>[ЗНАЧЕНИЕ]</a:t>
                    </a:fld>
                    <a:r>
                      <a:rPr lang="ru-RU" dirty="0" smtClean="0"/>
                      <a:t> тыс. руб.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(24,4%)</c:v>
                </c:pt>
                <c:pt idx="1">
                  <c:v>Национальная безопасность и правоохранительная деятельность (0,2%)</c:v>
                </c:pt>
                <c:pt idx="2">
                  <c:v>Национальная экономика (15,5%)</c:v>
                </c:pt>
                <c:pt idx="3">
                  <c:v>Жилищно-коммунальное хозяйство (21,6%)</c:v>
                </c:pt>
                <c:pt idx="4">
                  <c:v>Образование (1,3%)</c:v>
                </c:pt>
                <c:pt idx="5">
                  <c:v>Культура, кинемотография, средства массовой информации (34,4%)</c:v>
                </c:pt>
                <c:pt idx="6">
                  <c:v>Физическая культура (2,6%)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18455.7</c:v>
                </c:pt>
                <c:pt idx="1">
                  <c:v>120</c:v>
                </c:pt>
                <c:pt idx="2">
                  <c:v>11740</c:v>
                </c:pt>
                <c:pt idx="3">
                  <c:v>16378.3</c:v>
                </c:pt>
                <c:pt idx="4">
                  <c:v>1000</c:v>
                </c:pt>
                <c:pt idx="5">
                  <c:v>26000</c:v>
                </c:pt>
                <c:pt idx="6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462091544669875"/>
          <c:y val="0.14331574197274505"/>
          <c:w val="0.23537908455330131"/>
          <c:h val="0.8486898541099969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6C350-6C9F-4975-B65F-F2A08CF0B63E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C20A2-04D6-41F6-8606-CE2DB40BE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86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86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86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67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EE1D02A-B6C8-49F8-AA57-E6D99290A7EE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8067-FBBC-4ED9-9840-DB1E03E990F2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EEED-E669-4996-A3EC-2E6B043E3357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DEA067-E8B3-41DD-BA80-A138C9308074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58A9DE5-B313-4ADF-8FB3-C95CE614C4A2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0EF9-CA8D-4A76-A607-A951BC8B5D11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A1DA-6345-4F4C-A44C-7805C943743C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D59D7C-FA3B-4DCF-A3A1-BE6D5FD1253D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9575-15E6-4F81-82FC-14043254F417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E0E44B-A2AF-4C78-A26F-1DA1BDE864D0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629929-051A-4ED3-9BE4-0D1FA68C5702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E68C42-D383-4585-9C50-A7592E771702}" type="datetime1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A8C8CC-4050-4F61-A76D-F09259CAD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-27384"/>
            <a:ext cx="12192000" cy="688538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365" y="108025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endParaRPr lang="ru-RU" sz="54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45" y="4460793"/>
            <a:ext cx="11703638" cy="230832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ПУДОСТЬСКОГО СЕЛЬСКОГО </a:t>
            </a:r>
            <a:r>
              <a:rPr lang="ru-RU" sz="4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endParaRPr lang="ru-RU" sz="48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2021-2022 ГОДА</a:t>
            </a:r>
            <a:endParaRPr lang="ru-RU" sz="48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471" y="1587087"/>
            <a:ext cx="2295786" cy="271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2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ссылка на другую страницу 5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41548831"/>
              </p:ext>
            </p:extLst>
          </p:nvPr>
        </p:nvGraphicFramePr>
        <p:xfrm>
          <a:off x="180110" y="361665"/>
          <a:ext cx="11524210" cy="635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169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84250" y="183740"/>
            <a:ext cx="10140950" cy="107918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расходы бюджета </a:t>
            </a:r>
            <a:r>
              <a:rPr lang="ru-RU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Пудостьского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99953"/>
              </p:ext>
            </p:extLst>
          </p:nvPr>
        </p:nvGraphicFramePr>
        <p:xfrm>
          <a:off x="704850" y="1255628"/>
          <a:ext cx="8657514" cy="502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43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88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 на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тысяч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18474,30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Функционирование законодательных представительных органов МО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400,00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Функционирование местных администраций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16800,00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248,70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221,50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804,10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582,90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3976686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582,90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8084303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120,00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1985477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Предупреждение и ликвидация последствий чрезвычайных ситуаций и стихийных бедствий, гражданская оборона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70,00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2025370"/>
                  </a:ext>
                </a:extLst>
              </a:tr>
              <a:tr h="371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Другие вопросы в области безопасности и правоохранительной деятельности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50,00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1301627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021515"/>
              </p:ext>
            </p:extLst>
          </p:nvPr>
        </p:nvGraphicFramePr>
        <p:xfrm>
          <a:off x="9371463" y="1258412"/>
          <a:ext cx="2194374" cy="5017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374"/>
              </a:tblGrid>
              <a:tr h="554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 на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тысяч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18455,70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400,00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1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16800,00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248,70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213,10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793,90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0,00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120,00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70,00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50,00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219796"/>
              </p:ext>
            </p:extLst>
          </p:nvPr>
        </p:nvGraphicFramePr>
        <p:xfrm>
          <a:off x="658392" y="723332"/>
          <a:ext cx="8922336" cy="461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29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9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115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 на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тысяч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11740,00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11000,00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26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740,00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16978,30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Жилищное 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1988,30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1690,00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7125214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/>
                        </a:rPr>
                        <a:t>Благоустройство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13300,00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3976686"/>
                  </a:ext>
                </a:extLst>
              </a:tr>
              <a:tr h="4126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1000,00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8084303"/>
                  </a:ext>
                </a:extLst>
              </a:tr>
              <a:tr h="5526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202537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582762"/>
              </p:ext>
            </p:extLst>
          </p:nvPr>
        </p:nvGraphicFramePr>
        <p:xfrm>
          <a:off x="9580728" y="723331"/>
          <a:ext cx="2321682" cy="4610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682"/>
              </a:tblGrid>
              <a:tr h="640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 на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тысяч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11740,00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11000,00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740.00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16378,30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1988,30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1690,00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12700,00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1000,00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7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12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611576"/>
              </p:ext>
            </p:extLst>
          </p:nvPr>
        </p:nvGraphicFramePr>
        <p:xfrm>
          <a:off x="725215" y="1716560"/>
          <a:ext cx="9019286" cy="3341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54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3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30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 на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тысяч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Культура, кинематография, средства массовой информации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26000,00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Культура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26000,00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2000,00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76895,50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712521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32531"/>
              </p:ext>
            </p:extLst>
          </p:nvPr>
        </p:nvGraphicFramePr>
        <p:xfrm>
          <a:off x="9739952" y="1709382"/>
          <a:ext cx="2273868" cy="3341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868"/>
              </a:tblGrid>
              <a:tr h="773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 на 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тысяч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26000,00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26000,00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2000,00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2000,00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75694,00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7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ссылка на другую страницу 5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15371900"/>
              </p:ext>
            </p:extLst>
          </p:nvPr>
        </p:nvGraphicFramePr>
        <p:xfrm>
          <a:off x="1732455" y="593542"/>
          <a:ext cx="8940800" cy="566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ссылка на другую страницу 5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08426149"/>
              </p:ext>
            </p:extLst>
          </p:nvPr>
        </p:nvGraphicFramePr>
        <p:xfrm>
          <a:off x="1732455" y="593542"/>
          <a:ext cx="8940800" cy="566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8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140950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поступления доходов в бюджет </a:t>
            </a:r>
            <a:r>
              <a:rPr lang="ru-RU" sz="3200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Пудостьского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288646"/>
              </p:ext>
            </p:extLst>
          </p:nvPr>
        </p:nvGraphicFramePr>
        <p:xfrm>
          <a:off x="532263" y="1167791"/>
          <a:ext cx="8712321" cy="510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18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57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                    на  2021 г. 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41659,80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2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доходы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38989,50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3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14880,90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5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 (пени по соответствующему платежу)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2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5480,00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2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Доходы от уплаты акцизов на дизельное топливо, зачисляемые в консолидированные бюджеты субъектов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3480,00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651505"/>
                  </a:ext>
                </a:extLst>
              </a:tr>
              <a:tr h="3727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Доходы от уплаты акцизов на автомобильный бензин, производимый на территории Российской Федерации, зачисляемые в консолидированные бюджеты субъектов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2506985"/>
                  </a:ext>
                </a:extLst>
              </a:tr>
              <a:tr h="352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523,00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770583"/>
                  </a:ext>
                </a:extLst>
              </a:tr>
              <a:tr h="352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Единый сельскохозяйственный налог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0418920"/>
                  </a:ext>
                </a:extLst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859205"/>
              </p:ext>
            </p:extLst>
          </p:nvPr>
        </p:nvGraphicFramePr>
        <p:xfrm>
          <a:off x="9265085" y="1174315"/>
          <a:ext cx="1871828" cy="508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828"/>
              </a:tblGrid>
              <a:tr h="6357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                    на 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7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43273,60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7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40583,30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7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16693,50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5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15773,40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98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920,10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5518,40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3518,40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7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523,00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7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1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661902"/>
              </p:ext>
            </p:extLst>
          </p:nvPr>
        </p:nvGraphicFramePr>
        <p:xfrm>
          <a:off x="441434" y="723333"/>
          <a:ext cx="9128451" cy="5959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1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00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на  2021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тысяч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1630,50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89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15756,00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89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с организаций, обладающих земельным участком, расположенным в границах сельских 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10610,00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городских 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городских 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651505"/>
                  </a:ext>
                </a:extLst>
              </a:tr>
              <a:tr h="46320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2506985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770583"/>
                  </a:ext>
                </a:extLst>
              </a:tr>
              <a:tr h="4577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0418920"/>
                  </a:ext>
                </a:extLst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9108"/>
              </p:ext>
            </p:extLst>
          </p:nvPr>
        </p:nvGraphicFramePr>
        <p:xfrm>
          <a:off x="9590761" y="723331"/>
          <a:ext cx="1961233" cy="5959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233"/>
              </a:tblGrid>
              <a:tr h="7900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на  2022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тысяч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1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1777,30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1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1573,00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1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92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16071,10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92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10905,10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1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1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1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71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7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343482"/>
              </p:ext>
            </p:extLst>
          </p:nvPr>
        </p:nvGraphicFramePr>
        <p:xfrm>
          <a:off x="416561" y="557283"/>
          <a:ext cx="9127490" cy="6157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6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58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64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на  2021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тысяч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8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2670,30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1620,30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542,30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Прочие поступления от использования имущества (НАЙМ)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04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2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оказания платных услуг (работ) получателями средств бюджетов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651505"/>
                  </a:ext>
                </a:extLst>
              </a:tr>
              <a:tr h="651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муниципальным органом, (муниципальным казенным учреждением) сельского поселения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2506985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9770583"/>
                  </a:ext>
                </a:extLst>
              </a:tr>
              <a:tr h="4587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0418920"/>
                  </a:ext>
                </a:extLst>
              </a:tr>
            </a:tbl>
          </a:graphicData>
        </a:graphic>
      </p:graphicFrame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52345"/>
              </p:ext>
            </p:extLst>
          </p:nvPr>
        </p:nvGraphicFramePr>
        <p:xfrm>
          <a:off x="9544051" y="557283"/>
          <a:ext cx="1904999" cy="6175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/>
              </a:tblGrid>
              <a:tr h="8167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на  2022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тысяч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4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2690,30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8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542,30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8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22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72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algn="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9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8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86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6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7710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662762"/>
              </p:ext>
            </p:extLst>
          </p:nvPr>
        </p:nvGraphicFramePr>
        <p:xfrm>
          <a:off x="677921" y="497667"/>
          <a:ext cx="8374639" cy="36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30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1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98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на  2021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9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9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9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36021,00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28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34038,60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28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34038,60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9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3640"/>
              </p:ext>
            </p:extLst>
          </p:nvPr>
        </p:nvGraphicFramePr>
        <p:xfrm>
          <a:off x="9052559" y="476250"/>
          <a:ext cx="1718441" cy="3688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441"/>
              </a:tblGrid>
              <a:tr h="94297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на  2022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тысяч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7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4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35215,00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2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34888,00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34888,00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98">
                <a:tc>
                  <a:txBody>
                    <a:bodyPr/>
                    <a:lstStyle/>
                    <a:p>
                      <a:pPr algn="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5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сылка на другую страницу 4"/>
          <p:cNvSpPr/>
          <p:nvPr/>
        </p:nvSpPr>
        <p:spPr>
          <a:xfrm>
            <a:off x="10972800" y="15765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01882"/>
              </p:ext>
            </p:extLst>
          </p:nvPr>
        </p:nvGraphicFramePr>
        <p:xfrm>
          <a:off x="709450" y="1512544"/>
          <a:ext cx="9171530" cy="4157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0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704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85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на  2021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тысяч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субъектов Российской Федерации и муниципальных образований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589,90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582,90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6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1392,50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63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1392,50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2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бюджета - 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77680,80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861353"/>
              </p:ext>
            </p:extLst>
          </p:nvPr>
        </p:nvGraphicFramePr>
        <p:xfrm>
          <a:off x="9905667" y="1504665"/>
          <a:ext cx="1970489" cy="4157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489"/>
              </a:tblGrid>
              <a:tr h="7985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на  2022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тысяч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8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38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78488,60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ссылка на другую страницу 5"/>
          <p:cNvSpPr/>
          <p:nvPr/>
        </p:nvSpPr>
        <p:spPr>
          <a:xfrm>
            <a:off x="10972800" y="0"/>
            <a:ext cx="731520" cy="723331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37404095"/>
              </p:ext>
            </p:extLst>
          </p:nvPr>
        </p:nvGraphicFramePr>
        <p:xfrm>
          <a:off x="180110" y="361665"/>
          <a:ext cx="11524210" cy="635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1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442</TotalTime>
  <Words>1023</Words>
  <Application>Microsoft Office PowerPoint</Application>
  <PresentationFormat>Широкоэкранный</PresentationFormat>
  <Paragraphs>274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Прогнозируемые поступления доходов в бюджет Пудостьского сельского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 Уважаемые жители Дружногорского городского поселения! Представленная информация предназначена для широкого круга пользователей и затрагивает интересы каждого жителя.</dc:title>
  <dc:creator>Xeka3</dc:creator>
  <cp:lastModifiedBy>Наталья Борисовна</cp:lastModifiedBy>
  <cp:revision>120</cp:revision>
  <cp:lastPrinted>2021-03-11T13:55:23Z</cp:lastPrinted>
  <dcterms:created xsi:type="dcterms:W3CDTF">2021-02-27T13:53:16Z</dcterms:created>
  <dcterms:modified xsi:type="dcterms:W3CDTF">2021-03-12T08:49:49Z</dcterms:modified>
</cp:coreProperties>
</file>